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6"/>
  </p:notesMasterIdLst>
  <p:handoutMasterIdLst>
    <p:handoutMasterId r:id="rId7"/>
  </p:handoutMasterIdLst>
  <p:sldIdLst>
    <p:sldId id="256" r:id="rId3"/>
    <p:sldId id="334" r:id="rId4"/>
    <p:sldId id="265" r:id="rId5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290"/>
    <a:srgbClr val="34B233"/>
    <a:srgbClr val="FFFFFF"/>
    <a:srgbClr val="FF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6" autoAdjust="0"/>
    <p:restoredTop sz="94648" autoAdjust="0"/>
  </p:normalViewPr>
  <p:slideViewPr>
    <p:cSldViewPr snapToGrid="0">
      <p:cViewPr>
        <p:scale>
          <a:sx n="70" d="100"/>
          <a:sy n="70" d="100"/>
        </p:scale>
        <p:origin x="-350" y="-110"/>
      </p:cViewPr>
      <p:guideLst>
        <p:guide orient="horz" pos="756"/>
        <p:guide orient="horz" pos="233"/>
        <p:guide pos="5454"/>
        <p:guide pos="306"/>
        <p:guide pos="402"/>
        <p:guide pos="53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fld id="{D806C498-9DFE-4255-8F56-5AC4F1C8F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08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fld id="{CB50E474-593A-4520-8A81-08F0A9153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4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485775" y="2266950"/>
            <a:ext cx="8172450" cy="730250"/>
          </a:xfrm>
        </p:spPr>
        <p:txBody>
          <a:bodyPr wrap="square"/>
          <a:lstStyle>
            <a:lvl1pPr>
              <a:lnSpc>
                <a:spcPct val="85000"/>
              </a:lnSpc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85775" y="3183468"/>
            <a:ext cx="8172450" cy="549814"/>
          </a:xfrm>
        </p:spPr>
        <p:txBody>
          <a:bodyPr wrap="none"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67242"/>
            <a:ext cx="3450519" cy="88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3733282"/>
            <a:ext cx="9144000" cy="2314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262" y="403105"/>
            <a:ext cx="2619632" cy="879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2EB-99E7-427B-93E9-FD88A432FF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8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4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19250"/>
            <a:ext cx="3863975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19250"/>
            <a:ext cx="38655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1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08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31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8775"/>
            <a:ext cx="7881938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619250"/>
            <a:ext cx="3863975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19250"/>
            <a:ext cx="3865563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11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8775"/>
            <a:ext cx="7881938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8650" y="1619250"/>
            <a:ext cx="7881938" cy="43180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7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485775" y="2266950"/>
            <a:ext cx="8172450" cy="730250"/>
          </a:xfrm>
        </p:spPr>
        <p:txBody>
          <a:bodyPr wrap="square"/>
          <a:lstStyle>
            <a:lvl1pPr>
              <a:lnSpc>
                <a:spcPct val="85000"/>
              </a:lnSpc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85775" y="3183468"/>
            <a:ext cx="8172450" cy="549814"/>
          </a:xfrm>
        </p:spPr>
        <p:txBody>
          <a:bodyPr wrap="none"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67242"/>
            <a:ext cx="3450519" cy="882000"/>
          </a:xfrm>
          <a:prstGeom prst="rect">
            <a:avLst/>
          </a:prstGeom>
        </p:spPr>
      </p:pic>
      <p:pic>
        <p:nvPicPr>
          <p:cNvPr id="8" name="Picture 24" descr="bigPicture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7502"/>
            <a:ext cx="9144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262" y="403105"/>
            <a:ext cx="2619632" cy="87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6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485775" y="2266950"/>
            <a:ext cx="8172450" cy="730250"/>
          </a:xfrm>
        </p:spPr>
        <p:txBody>
          <a:bodyPr wrap="square"/>
          <a:lstStyle>
            <a:lvl1pPr algn="ctr">
              <a:lnSpc>
                <a:spcPct val="85000"/>
              </a:lnSpc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Any questions?</a:t>
            </a:r>
            <a:endParaRPr lang="en-GB" altLang="en-US" noProof="0" dirty="0" smtClean="0"/>
          </a:p>
        </p:txBody>
      </p:sp>
      <p:pic>
        <p:nvPicPr>
          <p:cNvPr id="7" name="Picture 22" descr="MHRA_Regulating_logo_strapline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4" y="545195"/>
            <a:ext cx="2240570" cy="7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67242"/>
            <a:ext cx="3450519" cy="882000"/>
          </a:xfrm>
          <a:prstGeom prst="rect">
            <a:avLst/>
          </a:prstGeom>
        </p:spPr>
      </p:pic>
      <p:pic>
        <p:nvPicPr>
          <p:cNvPr id="5" name="Picture 22" descr="MHRA_Regulating_logo_strapline_rg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68" y="508209"/>
            <a:ext cx="2460702" cy="82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6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3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19250"/>
            <a:ext cx="3863975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19250"/>
            <a:ext cx="38655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6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05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8775"/>
            <a:ext cx="7881938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619250"/>
            <a:ext cx="3863975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19250"/>
            <a:ext cx="3865563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8775"/>
            <a:ext cx="7881938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8650" y="1619250"/>
            <a:ext cx="7881938" cy="43180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35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19250"/>
            <a:ext cx="7881938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58775"/>
            <a:ext cx="78819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08725"/>
            <a:ext cx="9144000" cy="550863"/>
          </a:xfrm>
          <a:prstGeom prst="rect">
            <a:avLst/>
          </a:prstGeom>
          <a:solidFill>
            <a:srgbClr val="0F1290"/>
          </a:solidFill>
          <a:ln>
            <a:noFill/>
          </a:ln>
          <a:extLst/>
        </p:spPr>
        <p:txBody>
          <a:bodyPr anchor="ctr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0" y="6308725"/>
            <a:ext cx="5397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0" rIns="0" bIns="0" anchor="ctr"/>
          <a:lstStyle/>
          <a:p>
            <a:pPr algn="l"/>
            <a:fld id="{166BB1DC-219A-4E7B-874B-530C91748C51}" type="slidenum">
              <a:rPr lang="en-GB" altLang="en-US">
                <a:solidFill>
                  <a:schemeClr val="bg1"/>
                </a:solidFill>
              </a:rPr>
              <a:pPr algn="l"/>
              <a:t>‹#›</a:t>
            </a:fld>
            <a:endParaRPr lang="en-GB" alt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52" r:id="rId5"/>
    <p:sldLayoutId id="2147483654" r:id="rId6"/>
    <p:sldLayoutId id="2147483657" r:id="rId7"/>
    <p:sldLayoutId id="2147483660" r:id="rId8"/>
    <p:sldLayoutId id="2147483661" r:id="rId9"/>
    <p:sldLayoutId id="2147483676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620713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3pPr>
      <a:lvl4pPr marL="881063" indent="-2587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4pPr>
      <a:lvl5pPr marL="11207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5pPr>
      <a:lvl6pPr marL="15779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0351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4923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9495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19250"/>
            <a:ext cx="7881938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58775"/>
            <a:ext cx="78819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6" name="Picture 22" descr="MHRA_Regulating_logo_strapline_rg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86" y="5941081"/>
            <a:ext cx="2106030" cy="70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2" r:id="rId3"/>
    <p:sldLayoutId id="2147483673" r:id="rId4"/>
    <p:sldLayoutId id="2147483674" r:id="rId5"/>
    <p:sldLayoutId id="2147483675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620713" indent="-2603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3pPr>
      <a:lvl4pPr marL="881063" indent="-2587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4pPr>
      <a:lvl5pPr marL="11207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chemeClr val="tx1"/>
          </a:solidFill>
          <a:latin typeface="+mn-lt"/>
        </a:defRPr>
      </a:lvl5pPr>
      <a:lvl6pPr marL="15779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0351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4923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949575" indent="-238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5775" y="1571624"/>
            <a:ext cx="8172450" cy="1425575"/>
          </a:xfrm>
        </p:spPr>
        <p:txBody>
          <a:bodyPr/>
          <a:lstStyle/>
          <a:p>
            <a:r>
              <a:rPr lang="en-US" altLang="en-US" dirty="0" err="1" smtClean="0"/>
              <a:t>TwiCs</a:t>
            </a:r>
            <a:r>
              <a:rPr lang="en-US" altLang="en-US" dirty="0" smtClean="0"/>
              <a:t> symposium – MHRA perspective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775" y="3067050"/>
            <a:ext cx="8172450" cy="66623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/>
              <a:t>Dr Kirsty Wydenbach</a:t>
            </a:r>
          </a:p>
          <a:p>
            <a:pPr>
              <a:lnSpc>
                <a:spcPct val="80000"/>
              </a:lnSpc>
            </a:pPr>
            <a:r>
              <a:rPr lang="en-GB" altLang="en-US" b="1" dirty="0"/>
              <a:t>Senior Medical Assessor / Deputy Unit Manager CTU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390525"/>
            <a:ext cx="7881938" cy="58197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principles of a </a:t>
            </a:r>
            <a:r>
              <a:rPr lang="en-GB" dirty="0" err="1" smtClean="0"/>
              <a:t>TwiCs</a:t>
            </a:r>
            <a:r>
              <a:rPr lang="en-GB" dirty="0" smtClean="0"/>
              <a:t> study are not novel to the MHRA.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MHRA approach is usually from a safety and scientific viewpoint, so provided there is scientific value and appropriate safety mitigation steps are in place then any study (or part of a study) that falls within the remit of the Clinical Trials legislation (and thus requires MHRA approval) can be supported </a:t>
            </a:r>
            <a:r>
              <a:rPr lang="en-GB" smtClean="0"/>
              <a:t>in principle.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main concern from our perspective is ensuring the “control/SOC” arm of an interventional study:</a:t>
            </a:r>
          </a:p>
          <a:p>
            <a:pPr marL="701675" lvl="1" indent="-342900"/>
            <a:r>
              <a:rPr lang="en-GB" dirty="0" smtClean="0"/>
              <a:t>Has a clear and detailed consent process so they are aware their data may be used in an interventional study</a:t>
            </a:r>
          </a:p>
          <a:p>
            <a:pPr marL="963613" lvl="2" indent="-342900"/>
            <a:r>
              <a:rPr lang="en-GB" dirty="0" smtClean="0"/>
              <a:t>Not usually our remit but is reviewed by GCP inspectors</a:t>
            </a:r>
          </a:p>
          <a:p>
            <a:pPr marL="701675" lvl="1" indent="-342900"/>
            <a:r>
              <a:rPr lang="en-GB" dirty="0" smtClean="0"/>
              <a:t>Are aware they can withdraw at any time</a:t>
            </a:r>
          </a:p>
          <a:p>
            <a:pPr marL="701675" lvl="1" indent="-342900"/>
            <a:r>
              <a:rPr lang="en-GB" dirty="0" smtClean="0"/>
              <a:t>Have safety monitoring in place that meets minimum requirements for a clinical trial</a:t>
            </a:r>
          </a:p>
        </p:txBody>
      </p:sp>
    </p:spTree>
    <p:extLst>
      <p:ext uri="{BB962C8B-B14F-4D97-AF65-F5344CB8AC3E}">
        <p14:creationId xmlns:p14="http://schemas.microsoft.com/office/powerpoint/2010/main" val="111998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188913"/>
            <a:ext cx="6265863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kern="0" dirty="0" smtClean="0">
                <a:cs typeface="Arial" charset="0"/>
              </a:rPr>
              <a:t>©</a:t>
            </a:r>
            <a:r>
              <a:rPr lang="en-GB" altLang="en-US" kern="0" dirty="0" smtClean="0"/>
              <a:t> Crown copyright 2016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1268413"/>
            <a:ext cx="8642350" cy="45259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+mn-lt"/>
              </a:defRPr>
            </a:lvl2pPr>
            <a:lvl3pPr marL="6207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</a:defRPr>
            </a:lvl3pPr>
            <a:lvl4pPr marL="881063" indent="-25876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1120775" indent="-238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>
                <a:solidFill>
                  <a:schemeClr val="tx1"/>
                </a:solidFill>
                <a:latin typeface="+mn-lt"/>
              </a:defRPr>
            </a:lvl5pPr>
            <a:lvl6pPr marL="1577975" indent="-238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035175" indent="-238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492375" indent="-238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949575" indent="-238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GB" altLang="en-US" sz="1500" b="1" kern="0" dirty="0" smtClean="0"/>
              <a:t>About copyright</a:t>
            </a:r>
            <a:endParaRPr lang="en-GB" altLang="en-US" sz="1500" kern="0" dirty="0" smtClean="0"/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All material created by the MHRA, including materials featured within these MHRA presentation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notes and delegate pack, is subject to Crown copyright protection. We control the copyright to our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work (which includes all information, database rights, logos and visual images), under a delegation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of authority from the Controller of Her Majesty’s Stationery Office (HMSO). </a:t>
            </a:r>
          </a:p>
          <a:p>
            <a:pPr>
              <a:lnSpc>
                <a:spcPct val="80000"/>
              </a:lnSpc>
              <a:defRPr/>
            </a:pPr>
            <a:endParaRPr lang="en-GB" altLang="en-US" sz="1500" kern="0" dirty="0" smtClean="0"/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The MHRA authorises you to make one free copy, by downloading to printer or to electronic,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magnetic or optical storage media, of these presentations for the purposes of private research,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study and reference. Any other copy or use of Crown copyright materials featured on this site, in any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form or medium is subject to the prior approval of the MHRA.</a:t>
            </a:r>
          </a:p>
          <a:p>
            <a:pPr>
              <a:lnSpc>
                <a:spcPct val="80000"/>
              </a:lnSpc>
              <a:defRPr/>
            </a:pPr>
            <a:endParaRPr lang="en-GB" altLang="en-US" sz="1500" kern="0" dirty="0" smtClean="0"/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Further information, including an application form for requests to reproduce our material can be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found at </a:t>
            </a:r>
            <a:r>
              <a:rPr lang="en-GB" altLang="en-US" sz="1500" b="1" u="sng" kern="0" dirty="0" smtClean="0"/>
              <a:t>www.mhra.gov.uk/crowncopyright</a:t>
            </a:r>
            <a:endParaRPr lang="en-GB" altLang="en-US" sz="1500" u="sng" kern="0" dirty="0" smtClean="0"/>
          </a:p>
          <a:p>
            <a:pPr>
              <a:lnSpc>
                <a:spcPct val="80000"/>
              </a:lnSpc>
              <a:defRPr/>
            </a:pPr>
            <a:endParaRPr lang="en-GB" altLang="en-US" sz="1500" b="1" u="sng" kern="0" dirty="0" smtClean="0"/>
          </a:p>
          <a:p>
            <a:pPr>
              <a:lnSpc>
                <a:spcPct val="80000"/>
              </a:lnSpc>
              <a:defRPr/>
            </a:pPr>
            <a:r>
              <a:rPr lang="en-GB" altLang="en-US" sz="1500" b="1" kern="0" dirty="0" smtClean="0"/>
              <a:t>Material from other organisations</a:t>
            </a:r>
            <a:endParaRPr lang="en-GB" altLang="en-US" sz="1500" kern="0" dirty="0" smtClean="0"/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The permission to reproduce Crown copyright protected material does not extend to any material in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this pack which is subject to a separate licence or is the copyright of a third party. Authorisation to 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1500" kern="0" dirty="0" smtClean="0"/>
              <a:t>reproduce such material must be obtained from the copyright holders concerned.</a:t>
            </a:r>
          </a:p>
          <a:p>
            <a:pPr>
              <a:lnSpc>
                <a:spcPct val="80000"/>
              </a:lnSpc>
              <a:defRPr/>
            </a:pPr>
            <a:endParaRPr lang="en-GB" altLang="en-US" sz="1500" kern="0" dirty="0" smtClean="0"/>
          </a:p>
        </p:txBody>
      </p:sp>
    </p:spTree>
    <p:extLst>
      <p:ext uri="{BB962C8B-B14F-4D97-AF65-F5344CB8AC3E}">
        <p14:creationId xmlns:p14="http://schemas.microsoft.com/office/powerpoint/2010/main" val="1260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HRA">
  <a:themeElements>
    <a:clrScheme name="Corporate">
      <a:dk1>
        <a:srgbClr val="00204E"/>
      </a:dk1>
      <a:lt1>
        <a:srgbClr val="FFFFFF"/>
      </a:lt1>
      <a:dk2>
        <a:srgbClr val="00204E"/>
      </a:dk2>
      <a:lt2>
        <a:srgbClr val="FFFFFF"/>
      </a:lt2>
      <a:accent1>
        <a:srgbClr val="0F1290"/>
      </a:accent1>
      <a:accent2>
        <a:srgbClr val="4B92DB"/>
      </a:accent2>
      <a:accent3>
        <a:srgbClr val="009AA6"/>
      </a:accent3>
      <a:accent4>
        <a:srgbClr val="0F1290"/>
      </a:accent4>
      <a:accent5>
        <a:srgbClr val="009AA6"/>
      </a:accent5>
      <a:accent6>
        <a:srgbClr val="4B92DB"/>
      </a:accent6>
      <a:hlink>
        <a:srgbClr val="002060"/>
      </a:hlink>
      <a:folHlink>
        <a:srgbClr val="4B92DB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B9C9D0"/>
        </a:lt2>
        <a:accent1>
          <a:srgbClr val="34B233"/>
        </a:accent1>
        <a:accent2>
          <a:srgbClr val="CD202C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A1C27"/>
        </a:accent6>
        <a:hlink>
          <a:srgbClr val="FF5800"/>
        </a:hlink>
        <a:folHlink>
          <a:srgbClr val="FED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HRA with colour strip">
  <a:themeElements>
    <a:clrScheme name="Corporate">
      <a:dk1>
        <a:srgbClr val="00204E"/>
      </a:dk1>
      <a:lt1>
        <a:srgbClr val="FFFFFF"/>
      </a:lt1>
      <a:dk2>
        <a:srgbClr val="00204E"/>
      </a:dk2>
      <a:lt2>
        <a:srgbClr val="FFFFFF"/>
      </a:lt2>
      <a:accent1>
        <a:srgbClr val="0F1290"/>
      </a:accent1>
      <a:accent2>
        <a:srgbClr val="4B92DB"/>
      </a:accent2>
      <a:accent3>
        <a:srgbClr val="009AA6"/>
      </a:accent3>
      <a:accent4>
        <a:srgbClr val="0F1290"/>
      </a:accent4>
      <a:accent5>
        <a:srgbClr val="009AA6"/>
      </a:accent5>
      <a:accent6>
        <a:srgbClr val="4B92DB"/>
      </a:accent6>
      <a:hlink>
        <a:srgbClr val="002060"/>
      </a:hlink>
      <a:folHlink>
        <a:srgbClr val="4B92DB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B9C9D0"/>
        </a:lt2>
        <a:accent1>
          <a:srgbClr val="34B233"/>
        </a:accent1>
        <a:accent2>
          <a:srgbClr val="CD202C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A1C27"/>
        </a:accent6>
        <a:hlink>
          <a:srgbClr val="FF5800"/>
        </a:hlink>
        <a:folHlink>
          <a:srgbClr val="FED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362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MHRA</vt:lpstr>
      <vt:lpstr>1_MHRA with colour strip</vt:lpstr>
      <vt:lpstr>TwiCs symposium – MHRA perspective </vt:lpstr>
      <vt:lpstr>PowerPoint Presentation</vt:lpstr>
      <vt:lpstr>PowerPoint Presentation</vt:lpstr>
    </vt:vector>
  </TitlesOfParts>
  <Manager>[department's name]</Manager>
  <Company>MHRA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PowerPoint presentation</dc:subject>
  <dc:creator>Charlton, Therese</dc:creator>
  <cp:lastModifiedBy>User</cp:lastModifiedBy>
  <cp:revision>53</cp:revision>
  <dcterms:created xsi:type="dcterms:W3CDTF">2015-07-20T14:30:31Z</dcterms:created>
  <dcterms:modified xsi:type="dcterms:W3CDTF">2016-11-02T08:55:15Z</dcterms:modified>
  <cp:category>[department's name], PowerPoint, [key words]</cp:category>
</cp:coreProperties>
</file>