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0" r:id="rId4"/>
    <p:sldId id="263" r:id="rId5"/>
    <p:sldId id="258" r:id="rId6"/>
    <p:sldId id="261" r:id="rId7"/>
    <p:sldId id="271" r:id="rId8"/>
    <p:sldId id="272" r:id="rId9"/>
    <p:sldId id="273" r:id="rId10"/>
    <p:sldId id="260" r:id="rId11"/>
    <p:sldId id="262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86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1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PHSHARE2\EPHSHARE2\SHARED\SHARED\TCC\CRASH2\CloseOut\Analysis%20final%20data%20set\Final%20data%20&amp;%20Results\Weiwei%20Zhou\report\RC\RR%20informed%20consen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Relationship</a:t>
            </a:r>
            <a:r>
              <a:rPr lang="en-GB" sz="1400" baseline="0"/>
              <a:t> between observed RR and categorical time since injury</a:t>
            </a:r>
            <a:endParaRPr lang="en-GB" sz="1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534156280187337"/>
          <c:y val="0.37686068627751695"/>
          <c:w val="0.78073128409461101"/>
          <c:h val="0.2611658535823253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solidFill>
                <a:schemeClr val="accent1"/>
              </a:solidFill>
            </a:ln>
          </c:spPr>
          <c:xVal>
            <c:strRef>
              <c:f>Sheet2!$A$7:$A$14</c:f>
              <c:strCache>
                <c:ptCount val="8"/>
                <c:pt idx="0">
                  <c:v>0 -1 hr</c:v>
                </c:pt>
                <c:pt idx="1">
                  <c:v>1 - 2 hr</c:v>
                </c:pt>
                <c:pt idx="2">
                  <c:v>2- 3 hr</c:v>
                </c:pt>
                <c:pt idx="3">
                  <c:v>3 - 4 hr</c:v>
                </c:pt>
                <c:pt idx="4">
                  <c:v>4 - 5 hr</c:v>
                </c:pt>
                <c:pt idx="5">
                  <c:v>5- 6 hr</c:v>
                </c:pt>
                <c:pt idx="6">
                  <c:v>6 - 7 hr</c:v>
                </c:pt>
                <c:pt idx="7">
                  <c:v>7 - 8 hr</c:v>
                </c:pt>
              </c:strCache>
            </c:strRef>
          </c:xVal>
          <c:yVal>
            <c:numRef>
              <c:f>Sheet2!$K$7:$K$14</c:f>
              <c:numCache>
                <c:formatCode>0.000</c:formatCode>
                <c:ptCount val="8"/>
                <c:pt idx="0">
                  <c:v>0.68436287491531567</c:v>
                </c:pt>
                <c:pt idx="1">
                  <c:v>0.79882434554019033</c:v>
                </c:pt>
                <c:pt idx="2">
                  <c:v>0.76608354344831175</c:v>
                </c:pt>
                <c:pt idx="3">
                  <c:v>1.69807416399958</c:v>
                </c:pt>
                <c:pt idx="4">
                  <c:v>1.3660176991150441</c:v>
                </c:pt>
                <c:pt idx="5">
                  <c:v>1.235360908353609</c:v>
                </c:pt>
                <c:pt idx="6">
                  <c:v>1.4856540084388186</c:v>
                </c:pt>
                <c:pt idx="7">
                  <c:v>1.2100840336134455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129984"/>
        <c:axId val="95132288"/>
      </c:scatterChart>
      <c:valAx>
        <c:axId val="95129984"/>
        <c:scaling>
          <c:orientation val="minMax"/>
          <c:max val="8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since injury</a:t>
                </a:r>
              </a:p>
            </c:rich>
          </c:tx>
          <c:layout>
            <c:manualLayout>
              <c:xMode val="edge"/>
              <c:yMode val="edge"/>
              <c:x val="0.32234671665483539"/>
              <c:y val="0.72176444219376201"/>
            </c:manualLayout>
          </c:layout>
          <c:overlay val="0"/>
        </c:title>
        <c:numFmt formatCode="0.000" sourceLinked="1"/>
        <c:majorTickMark val="none"/>
        <c:minorTickMark val="none"/>
        <c:tickLblPos val="nextTo"/>
        <c:crossAx val="95132288"/>
        <c:crosses val="autoZero"/>
        <c:crossBetween val="midCat"/>
      </c:valAx>
      <c:valAx>
        <c:axId val="9513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Risk Ratio</a:t>
                </a:r>
              </a:p>
            </c:rich>
          </c:tx>
          <c:overlay val="0"/>
        </c:title>
        <c:numFmt formatCode="0.0" sourceLinked="0"/>
        <c:majorTickMark val="none"/>
        <c:minorTickMark val="none"/>
        <c:tickLblPos val="nextTo"/>
        <c:crossAx val="95129984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0.05085</cdr:x>
      <cdr:y>0.76923</cdr:y>
    </cdr:from>
    <cdr:to>
      <cdr:x>0.49153</cdr:x>
      <cdr:y>0.99938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16024" y="2160240"/>
          <a:ext cx="1872208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GB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GB" sz="900" dirty="0"/>
            <a:t>Actual trial results:</a:t>
          </a:r>
        </a:p>
        <a:p xmlns:a="http://schemas.openxmlformats.org/drawingml/2006/main">
          <a:pPr>
            <a:defRPr/>
          </a:pPr>
          <a:r>
            <a:rPr lang="en-GB" sz="900" dirty="0">
              <a:solidFill>
                <a:schemeClr val="accent1">
                  <a:lumMod val="50000"/>
                </a:schemeClr>
              </a:solidFill>
            </a:rPr>
            <a:t>RR (95 CI):  0.85 (0.76, 0.96)</a:t>
          </a:r>
        </a:p>
        <a:p xmlns:a="http://schemas.openxmlformats.org/drawingml/2006/main">
          <a:pPr>
            <a:defRPr/>
          </a:pPr>
          <a:r>
            <a:rPr lang="en-GB" sz="900" dirty="0">
              <a:solidFill>
                <a:schemeClr val="accent1">
                  <a:lumMod val="50000"/>
                </a:schemeClr>
              </a:solidFill>
            </a:rPr>
            <a:t>p = 0.008</a:t>
          </a:r>
        </a:p>
        <a:p xmlns:a="http://schemas.openxmlformats.org/drawingml/2006/main">
          <a:pPr>
            <a:defRPr/>
          </a:pPr>
          <a:endParaRPr lang="en-GB" sz="900" dirty="0"/>
        </a:p>
      </cdr:txBody>
    </cdr:sp>
  </cdr:relSizeAnchor>
  <cdr:relSizeAnchor xmlns:cdr="http://schemas.openxmlformats.org/drawingml/2006/chartDrawing">
    <cdr:from>
      <cdr:x>0.57627</cdr:x>
      <cdr:y>0.76923</cdr:y>
    </cdr:from>
    <cdr:to>
      <cdr:x>1</cdr:x>
      <cdr:y>0.99938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448272" y="2160240"/>
          <a:ext cx="180020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GB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GB" sz="900" dirty="0"/>
            <a:t>Results if +1hr to randomise:</a:t>
          </a:r>
        </a:p>
        <a:p xmlns:a="http://schemas.openxmlformats.org/drawingml/2006/main">
          <a:pPr>
            <a:defRPr/>
          </a:pPr>
          <a:r>
            <a:rPr lang="en-GB" sz="900" dirty="0">
              <a:solidFill>
                <a:schemeClr val="accent1">
                  <a:lumMod val="50000"/>
                </a:schemeClr>
              </a:solidFill>
            </a:rPr>
            <a:t>RR (95 CI):  0.99 (0.88, 1.11)</a:t>
          </a:r>
        </a:p>
        <a:p xmlns:a="http://schemas.openxmlformats.org/drawingml/2006/main">
          <a:pPr>
            <a:defRPr/>
          </a:pPr>
          <a:r>
            <a:rPr lang="en-GB" sz="900" dirty="0">
              <a:solidFill>
                <a:schemeClr val="accent1">
                  <a:lumMod val="50000"/>
                </a:schemeClr>
              </a:solidFill>
            </a:rPr>
            <a:t>p= 0.82</a:t>
          </a:r>
        </a:p>
        <a:p xmlns:a="http://schemas.openxmlformats.org/drawingml/2006/main">
          <a:pPr>
            <a:defRPr/>
          </a:pPr>
          <a:endParaRPr lang="en-GB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7348-30F7-402E-807A-FE387900B364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9B05-00A9-416A-89B3-BF806F9CDC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4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5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6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0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4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3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16D3-3D04-42D0-85A3-F46572C9AC8B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ADC0-2EDD-4244-B6E2-93BABB583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TwiCs</a:t>
            </a:r>
            <a:r>
              <a:rPr lang="en-GB" dirty="0" smtClean="0"/>
              <a:t> symposium on ethics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and being informed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Informed consent for TGN1412 trial was given by 17 page booklet</a:t>
            </a:r>
          </a:p>
          <a:p>
            <a:endParaRPr lang="en-GB" dirty="0" smtClean="0"/>
          </a:p>
          <a:p>
            <a:r>
              <a:rPr lang="en-GB" dirty="0" smtClean="0"/>
              <a:t>All that was needed was information on the risk of harm</a:t>
            </a:r>
          </a:p>
          <a:p>
            <a:endParaRPr lang="en-GB" dirty="0" smtClean="0"/>
          </a:p>
          <a:p>
            <a:r>
              <a:rPr lang="en-GB" dirty="0" smtClean="0"/>
              <a:t>And no-one knew that!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22913"/>
            <a:ext cx="4038600" cy="30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21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Individual pre-consent ??</a:t>
            </a:r>
          </a:p>
        </p:txBody>
      </p:sp>
      <p:sp>
        <p:nvSpPr>
          <p:cNvPr id="4" name="Frame 3"/>
          <p:cNvSpPr/>
          <p:nvPr/>
        </p:nvSpPr>
        <p:spPr>
          <a:xfrm>
            <a:off x="1187450" y="1700213"/>
            <a:ext cx="6408886" cy="44656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259632" y="1844824"/>
            <a:ext cx="62646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 dirty="0" smtClean="0">
                <a:solidFill>
                  <a:schemeClr val="bg2"/>
                </a:solidFill>
              </a:rPr>
              <a:t>NHS APPROVAL TO PARTICIPATE IN TRIALS</a:t>
            </a:r>
            <a:endParaRPr lang="en-GB" altLang="en-US" sz="2000" dirty="0">
              <a:solidFill>
                <a:schemeClr val="bg2"/>
              </a:solidFill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124075" y="2636838"/>
            <a:ext cx="45354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dirty="0"/>
              <a:t>I consent to be randomised to care in any randomised controlled trial approved by an NHS Ethics Committee for which I am eligible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Signed:</a:t>
            </a:r>
          </a:p>
        </p:txBody>
      </p:sp>
      <p:pic>
        <p:nvPicPr>
          <p:cNvPr id="18438" name="Picture 2" descr="C:\Documents and Settings\User\My Documents\Myold pc Documents\My Pictures\Jon signa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652963"/>
            <a:ext cx="1570038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0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222375"/>
          </a:xfrm>
        </p:spPr>
        <p:txBody>
          <a:bodyPr/>
          <a:lstStyle/>
          <a:p>
            <a:r>
              <a:rPr lang="en-GB" sz="3200" smtClean="0"/>
              <a:t>Cohort trials in long term conditions</a:t>
            </a:r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4284663" y="1484313"/>
            <a:ext cx="0" cy="4897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 rot="10800000" flipV="1">
            <a:off x="971550" y="1773238"/>
            <a:ext cx="2808288" cy="576262"/>
          </a:xfrm>
          <a:prstGeom prst="rect">
            <a:avLst/>
          </a:prstGeom>
          <a:solidFill>
            <a:srgbClr val="8DDF8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Recruit TAU cohort size N</a:t>
            </a:r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>
            <a:off x="3779838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1692275" y="35004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6874" name="Rectangle 17"/>
          <p:cNvSpPr>
            <a:spLocks noChangeArrowheads="1"/>
          </p:cNvSpPr>
          <p:nvPr/>
        </p:nvSpPr>
        <p:spPr bwMode="auto">
          <a:xfrm>
            <a:off x="1643042" y="528638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Measure outcomes</a:t>
            </a:r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3708400" y="3716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23" name="Straight Connector 22"/>
          <p:cNvCxnSpPr>
            <a:stCxn id="36874" idx="3"/>
          </p:cNvCxnSpPr>
          <p:nvPr/>
        </p:nvCxnSpPr>
        <p:spPr>
          <a:xfrm flipV="1">
            <a:off x="3659167" y="5500702"/>
            <a:ext cx="627081" cy="38099"/>
          </a:xfrm>
          <a:prstGeom prst="line">
            <a:avLst/>
          </a:prstGeom>
          <a:ln>
            <a:solidFill>
              <a:schemeClr val="accent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8" name="TextBox 13"/>
          <p:cNvSpPr txBox="1">
            <a:spLocks noChangeArrowheads="1"/>
          </p:cNvSpPr>
          <p:nvPr/>
        </p:nvSpPr>
        <p:spPr bwMode="auto">
          <a:xfrm>
            <a:off x="5292725" y="1412875"/>
            <a:ext cx="30241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Set </a:t>
            </a:r>
            <a:r>
              <a:rPr lang="en-GB" dirty="0"/>
              <a:t>up a large observational cohort of patients with the condition.  </a:t>
            </a:r>
          </a:p>
          <a:p>
            <a:endParaRPr lang="en-GB" dirty="0"/>
          </a:p>
          <a:p>
            <a:r>
              <a:rPr lang="en-GB" dirty="0"/>
              <a:t>Measure their health status at regular intervals</a:t>
            </a:r>
          </a:p>
          <a:p>
            <a:endParaRPr lang="en-GB" dirty="0"/>
          </a:p>
          <a:p>
            <a:r>
              <a:rPr lang="en-GB" dirty="0"/>
              <a:t>The patients consent to be followed up and have their data analysed and compared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222375"/>
          </a:xfrm>
        </p:spPr>
        <p:txBody>
          <a:bodyPr/>
          <a:lstStyle/>
          <a:p>
            <a:r>
              <a:rPr lang="en-GB" smtClean="0"/>
              <a:t>Cohort trials, continued</a:t>
            </a:r>
          </a:p>
        </p:txBody>
      </p:sp>
      <p:sp>
        <p:nvSpPr>
          <p:cNvPr id="37891" name="Line 5"/>
          <p:cNvSpPr>
            <a:spLocks noChangeShapeType="1"/>
          </p:cNvSpPr>
          <p:nvPr/>
        </p:nvSpPr>
        <p:spPr bwMode="auto">
          <a:xfrm>
            <a:off x="4284663" y="1484313"/>
            <a:ext cx="0" cy="4897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4" name="Line 10"/>
          <p:cNvSpPr>
            <a:spLocks noChangeShapeType="1"/>
          </p:cNvSpPr>
          <p:nvPr/>
        </p:nvSpPr>
        <p:spPr bwMode="auto">
          <a:xfrm flipV="1">
            <a:off x="4284663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895" name="Rectangle 15"/>
          <p:cNvSpPr>
            <a:spLocks noChangeArrowheads="1"/>
          </p:cNvSpPr>
          <p:nvPr/>
        </p:nvSpPr>
        <p:spPr bwMode="auto">
          <a:xfrm>
            <a:off x="1692275" y="35004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7897" name="Rectangle 17"/>
          <p:cNvSpPr>
            <a:spLocks noChangeArrowheads="1"/>
          </p:cNvSpPr>
          <p:nvPr/>
        </p:nvSpPr>
        <p:spPr bwMode="auto">
          <a:xfrm>
            <a:off x="684213" y="5373688"/>
            <a:ext cx="30241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 N -nA</a:t>
            </a:r>
          </a:p>
        </p:txBody>
      </p:sp>
      <p:sp>
        <p:nvSpPr>
          <p:cNvPr id="37898" name="Line 18"/>
          <p:cNvSpPr>
            <a:spLocks noChangeShapeType="1"/>
          </p:cNvSpPr>
          <p:nvPr/>
        </p:nvSpPr>
        <p:spPr bwMode="auto">
          <a:xfrm>
            <a:off x="3714744" y="378619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900" name="Rectangle 20"/>
          <p:cNvSpPr>
            <a:spLocks noChangeArrowheads="1"/>
          </p:cNvSpPr>
          <p:nvPr/>
        </p:nvSpPr>
        <p:spPr bwMode="auto">
          <a:xfrm>
            <a:off x="5003800" y="5445125"/>
            <a:ext cx="2663825" cy="5048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 nA</a:t>
            </a:r>
          </a:p>
        </p:txBody>
      </p:sp>
      <p:sp>
        <p:nvSpPr>
          <p:cNvPr id="37901" name="Line 21"/>
          <p:cNvSpPr>
            <a:spLocks noChangeShapeType="1"/>
          </p:cNvSpPr>
          <p:nvPr/>
        </p:nvSpPr>
        <p:spPr bwMode="auto">
          <a:xfrm>
            <a:off x="3708400" y="56610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902" name="Line 22"/>
          <p:cNvSpPr>
            <a:spLocks noChangeShapeType="1"/>
          </p:cNvSpPr>
          <p:nvPr/>
        </p:nvSpPr>
        <p:spPr bwMode="auto">
          <a:xfrm flipH="1">
            <a:off x="6227763" y="40767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7903" name="TextBox 20"/>
          <p:cNvSpPr txBox="1">
            <a:spLocks noChangeArrowheads="1"/>
          </p:cNvSpPr>
          <p:nvPr/>
        </p:nvSpPr>
        <p:spPr bwMode="auto">
          <a:xfrm>
            <a:off x="5148263" y="3429000"/>
            <a:ext cx="2519362" cy="9239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Randomly select nA patients to be offered new treatment A</a:t>
            </a:r>
          </a:p>
        </p:txBody>
      </p:sp>
      <p:sp>
        <p:nvSpPr>
          <p:cNvPr id="37904" name="TextBox 15"/>
          <p:cNvSpPr txBox="1">
            <a:spLocks noChangeArrowheads="1"/>
          </p:cNvSpPr>
          <p:nvPr/>
        </p:nvSpPr>
        <p:spPr bwMode="auto">
          <a:xfrm>
            <a:off x="4716463" y="1268413"/>
            <a:ext cx="38163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To </a:t>
            </a:r>
            <a:r>
              <a:rPr lang="en-GB" dirty="0"/>
              <a:t>assess a new treatment (A) randomly select some patients (</a:t>
            </a:r>
            <a:r>
              <a:rPr lang="en-GB" dirty="0" err="1"/>
              <a:t>nA</a:t>
            </a:r>
            <a:r>
              <a:rPr lang="en-GB" dirty="0" smtClean="0"/>
              <a:t>) meeting the eligibility criteria.</a:t>
            </a:r>
            <a:endParaRPr lang="en-GB" dirty="0"/>
          </a:p>
          <a:p>
            <a:r>
              <a:rPr lang="en-GB" dirty="0"/>
              <a:t>Assess the effect of treatment A </a:t>
            </a:r>
            <a:r>
              <a:rPr lang="en-GB" dirty="0" err="1"/>
              <a:t>vs</a:t>
            </a:r>
            <a:r>
              <a:rPr lang="en-GB" dirty="0"/>
              <a:t> TAU by comparing outcomes in the (N-</a:t>
            </a:r>
            <a:r>
              <a:rPr lang="en-GB" dirty="0" err="1"/>
              <a:t>nA</a:t>
            </a:r>
            <a:r>
              <a:rPr lang="en-GB" dirty="0"/>
              <a:t>) in the cohort </a:t>
            </a:r>
            <a:r>
              <a:rPr lang="en-GB" dirty="0" err="1"/>
              <a:t>vs</a:t>
            </a:r>
            <a:r>
              <a:rPr lang="en-GB" dirty="0"/>
              <a:t> the </a:t>
            </a:r>
            <a:r>
              <a:rPr lang="en-GB" dirty="0" err="1"/>
              <a:t>nA</a:t>
            </a:r>
            <a:r>
              <a:rPr lang="en-GB" dirty="0"/>
              <a:t> offered the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222375"/>
          </a:xfrm>
        </p:spPr>
        <p:txBody>
          <a:bodyPr/>
          <a:lstStyle/>
          <a:p>
            <a:r>
              <a:rPr lang="en-GB" smtClean="0"/>
              <a:t>Cohort trials, continued</a:t>
            </a:r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>
            <a:off x="4284663" y="1484313"/>
            <a:ext cx="0" cy="4897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8916" name="Rectangle 8"/>
          <p:cNvSpPr>
            <a:spLocks noChangeArrowheads="1"/>
          </p:cNvSpPr>
          <p:nvPr/>
        </p:nvSpPr>
        <p:spPr bwMode="auto">
          <a:xfrm>
            <a:off x="1692275" y="26368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Measure outcomes</a:t>
            </a:r>
          </a:p>
        </p:txBody>
      </p:sp>
      <p:sp>
        <p:nvSpPr>
          <p:cNvPr id="38917" name="Line 9"/>
          <p:cNvSpPr>
            <a:spLocks noChangeShapeType="1"/>
          </p:cNvSpPr>
          <p:nvPr/>
        </p:nvSpPr>
        <p:spPr bwMode="auto">
          <a:xfrm>
            <a:off x="3708400" y="29241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918" name="Line 10"/>
          <p:cNvSpPr>
            <a:spLocks noChangeShapeType="1"/>
          </p:cNvSpPr>
          <p:nvPr/>
        </p:nvSpPr>
        <p:spPr bwMode="auto">
          <a:xfrm flipV="1">
            <a:off x="4284663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8919" name="Rectangle 15"/>
          <p:cNvSpPr>
            <a:spLocks noChangeArrowheads="1"/>
          </p:cNvSpPr>
          <p:nvPr/>
        </p:nvSpPr>
        <p:spPr bwMode="auto">
          <a:xfrm>
            <a:off x="1692275" y="35004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8920" name="Rectangle 16"/>
          <p:cNvSpPr>
            <a:spLocks noChangeArrowheads="1"/>
          </p:cNvSpPr>
          <p:nvPr/>
        </p:nvSpPr>
        <p:spPr bwMode="auto">
          <a:xfrm>
            <a:off x="1692275" y="4365625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8921" name="Rectangle 17"/>
          <p:cNvSpPr>
            <a:spLocks noChangeArrowheads="1"/>
          </p:cNvSpPr>
          <p:nvPr/>
        </p:nvSpPr>
        <p:spPr bwMode="auto">
          <a:xfrm>
            <a:off x="468313" y="5373688"/>
            <a:ext cx="32400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 N-nA-nB</a:t>
            </a:r>
          </a:p>
        </p:txBody>
      </p:sp>
      <p:sp>
        <p:nvSpPr>
          <p:cNvPr id="38922" name="Line 18"/>
          <p:cNvSpPr>
            <a:spLocks noChangeShapeType="1"/>
          </p:cNvSpPr>
          <p:nvPr/>
        </p:nvSpPr>
        <p:spPr bwMode="auto">
          <a:xfrm>
            <a:off x="3708400" y="3716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923" name="Line 19"/>
          <p:cNvSpPr>
            <a:spLocks noChangeShapeType="1"/>
          </p:cNvSpPr>
          <p:nvPr/>
        </p:nvSpPr>
        <p:spPr bwMode="auto">
          <a:xfrm>
            <a:off x="3708400" y="45815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924" name="Rectangle 20"/>
          <p:cNvSpPr>
            <a:spLocks noChangeArrowheads="1"/>
          </p:cNvSpPr>
          <p:nvPr/>
        </p:nvSpPr>
        <p:spPr bwMode="auto">
          <a:xfrm>
            <a:off x="5003800" y="5445125"/>
            <a:ext cx="2663825" cy="504825"/>
          </a:xfrm>
          <a:prstGeom prst="rect">
            <a:avLst/>
          </a:prstGeom>
          <a:solidFill>
            <a:srgbClr val="5BD4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 nB</a:t>
            </a:r>
          </a:p>
        </p:txBody>
      </p:sp>
      <p:sp>
        <p:nvSpPr>
          <p:cNvPr id="38925" name="Line 21"/>
          <p:cNvSpPr>
            <a:spLocks noChangeShapeType="1"/>
          </p:cNvSpPr>
          <p:nvPr/>
        </p:nvSpPr>
        <p:spPr bwMode="auto">
          <a:xfrm>
            <a:off x="3708400" y="56610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926" name="Line 22"/>
          <p:cNvSpPr>
            <a:spLocks noChangeShapeType="1"/>
          </p:cNvSpPr>
          <p:nvPr/>
        </p:nvSpPr>
        <p:spPr bwMode="auto">
          <a:xfrm flipH="1">
            <a:off x="6227763" y="40767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8927" name="TextBox 20"/>
          <p:cNvSpPr txBox="1">
            <a:spLocks noChangeArrowheads="1"/>
          </p:cNvSpPr>
          <p:nvPr/>
        </p:nvSpPr>
        <p:spPr bwMode="auto">
          <a:xfrm>
            <a:off x="5148263" y="3429000"/>
            <a:ext cx="2519362" cy="923925"/>
          </a:xfrm>
          <a:prstGeom prst="rect">
            <a:avLst/>
          </a:prstGeom>
          <a:solidFill>
            <a:srgbClr val="5BD4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Randomly select nB patients to be offered new treatment B</a:t>
            </a:r>
          </a:p>
        </p:txBody>
      </p:sp>
      <p:sp>
        <p:nvSpPr>
          <p:cNvPr id="38928" name="TextBox 15"/>
          <p:cNvSpPr txBox="1">
            <a:spLocks noChangeArrowheads="1"/>
          </p:cNvSpPr>
          <p:nvPr/>
        </p:nvSpPr>
        <p:spPr bwMode="auto">
          <a:xfrm>
            <a:off x="5003800" y="1628775"/>
            <a:ext cx="3240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This can be repeated as new treatments become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Informed consent about trial participation is not always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 err="1" smtClean="0">
                <a:solidFill>
                  <a:srgbClr val="0070C0"/>
                </a:solidFill>
              </a:rPr>
              <a:t>Eg</a:t>
            </a:r>
            <a:r>
              <a:rPr lang="en-GB" altLang="en-US" sz="2400" dirty="0" smtClean="0">
                <a:solidFill>
                  <a:srgbClr val="0070C0"/>
                </a:solidFill>
              </a:rPr>
              <a:t>  Emergency medicine:</a:t>
            </a:r>
          </a:p>
          <a:p>
            <a:pPr marL="0" indent="0">
              <a:buNone/>
            </a:pPr>
            <a:endParaRPr lang="en-GB" alt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altLang="en-US" sz="2400" dirty="0" smtClean="0">
                <a:solidFill>
                  <a:srgbClr val="0070C0"/>
                </a:solidFill>
              </a:rPr>
              <a:t>Time is the defining feature of emergency medicine</a:t>
            </a:r>
          </a:p>
          <a:p>
            <a:endParaRPr lang="en-GB" altLang="en-US" dirty="0" smtClean="0">
              <a:solidFill>
                <a:srgbClr val="0070C0"/>
              </a:solidFill>
            </a:endParaRPr>
          </a:p>
          <a:p>
            <a:r>
              <a:rPr lang="en-GB" altLang="en-US" sz="2000" dirty="0" smtClean="0"/>
              <a:t>Treatment effectiveness typically decreases with increasing time delay</a:t>
            </a:r>
          </a:p>
          <a:p>
            <a:r>
              <a:rPr lang="en-GB" sz="2000" dirty="0" smtClean="0"/>
              <a:t>And getting informed consent takes time, compromising effectiveness</a:t>
            </a:r>
          </a:p>
          <a:p>
            <a:endParaRPr lang="en-GB" altLang="en-US" sz="2000" dirty="0" smtClean="0"/>
          </a:p>
          <a:p>
            <a:endParaRPr lang="en-GB" altLang="en-US" sz="20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5" descr="Mechanical_Stopwatc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594547"/>
              </p:ext>
            </p:extLst>
          </p:nvPr>
        </p:nvGraphicFramePr>
        <p:xfrm>
          <a:off x="4644008" y="3068960"/>
          <a:ext cx="42484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431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Conventional trials are symmetric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500166" y="3286124"/>
            <a:ext cx="292895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Random allocation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43116"/>
            <a:ext cx="3357586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Eligible patients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5072074"/>
            <a:ext cx="150019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Experimental treatment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5072075"/>
            <a:ext cx="1571636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Control treatment</a:t>
            </a:r>
            <a:endParaRPr lang="en-GB" dirty="0"/>
          </a:p>
        </p:txBody>
      </p: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>
          <a:xfrm rot="5400000">
            <a:off x="2654751" y="2976230"/>
            <a:ext cx="619788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4"/>
            <a:endCxn id="8" idx="0"/>
          </p:cNvCxnSpPr>
          <p:nvPr/>
        </p:nvCxnSpPr>
        <p:spPr>
          <a:xfrm rot="5400000">
            <a:off x="1893075" y="4000504"/>
            <a:ext cx="714380" cy="1428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9" idx="0"/>
          </p:cNvCxnSpPr>
          <p:nvPr/>
        </p:nvCxnSpPr>
        <p:spPr>
          <a:xfrm rot="16200000" flipH="1">
            <a:off x="3303975" y="4018363"/>
            <a:ext cx="714381" cy="13930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00694" y="2214554"/>
            <a:ext cx="3286148" cy="2677656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Conventional trials are symmetric in design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For this reason they are also symmetric in ethical need to inform  patients about the trial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90500"/>
            <a:ext cx="7748614" cy="122237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Cohort trials are not symmetrical</a:t>
            </a:r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4284663" y="1484313"/>
            <a:ext cx="0" cy="4897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9942" name="Line 10"/>
          <p:cNvSpPr>
            <a:spLocks noChangeShapeType="1"/>
          </p:cNvSpPr>
          <p:nvPr/>
        </p:nvSpPr>
        <p:spPr bwMode="auto">
          <a:xfrm flipV="1">
            <a:off x="4284663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1692275" y="350043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Measure outcomes</a:t>
            </a:r>
          </a:p>
        </p:txBody>
      </p:sp>
      <p:sp>
        <p:nvSpPr>
          <p:cNvPr id="39945" name="Rectangle 17"/>
          <p:cNvSpPr>
            <a:spLocks noChangeArrowheads="1"/>
          </p:cNvSpPr>
          <p:nvPr/>
        </p:nvSpPr>
        <p:spPr bwMode="auto">
          <a:xfrm>
            <a:off x="1692275" y="5373688"/>
            <a:ext cx="20161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9946" name="Line 18"/>
          <p:cNvSpPr>
            <a:spLocks noChangeShapeType="1"/>
          </p:cNvSpPr>
          <p:nvPr/>
        </p:nvSpPr>
        <p:spPr bwMode="auto">
          <a:xfrm>
            <a:off x="3714744" y="378619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>
            <a:off x="5003800" y="5445125"/>
            <a:ext cx="2663825" cy="504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Measure outcomes</a:t>
            </a:r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>
            <a:off x="3708400" y="56610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6227763" y="40767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9951" name="TextBox 19"/>
          <p:cNvSpPr txBox="1">
            <a:spLocks noChangeArrowheads="1"/>
          </p:cNvSpPr>
          <p:nvPr/>
        </p:nvSpPr>
        <p:spPr bwMode="auto">
          <a:xfrm>
            <a:off x="4787900" y="1484313"/>
            <a:ext cx="38877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Cohort trials don’t randomly allocate patients.  They randomly select a few patients from the cohort, offer them the new treatment and compare them against the cohort.</a:t>
            </a:r>
          </a:p>
        </p:txBody>
      </p:sp>
      <p:sp>
        <p:nvSpPr>
          <p:cNvPr id="39952" name="TextBox 20"/>
          <p:cNvSpPr txBox="1">
            <a:spLocks noChangeArrowheads="1"/>
          </p:cNvSpPr>
          <p:nvPr/>
        </p:nvSpPr>
        <p:spPr bwMode="auto">
          <a:xfrm>
            <a:off x="5148263" y="3429000"/>
            <a:ext cx="2519362" cy="923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Randomly select </a:t>
            </a:r>
            <a:r>
              <a:rPr lang="en-GB" dirty="0" smtClean="0"/>
              <a:t> </a:t>
            </a:r>
          </a:p>
          <a:p>
            <a:r>
              <a:rPr lang="en-GB" dirty="0" smtClean="0"/>
              <a:t>patients </a:t>
            </a:r>
            <a:r>
              <a:rPr lang="en-GB" dirty="0"/>
              <a:t>to be offered new </a:t>
            </a:r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643042" y="1785926"/>
            <a:ext cx="200026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Measure outcomes</a:t>
            </a:r>
          </a:p>
        </p:txBody>
      </p:sp>
      <p:cxnSp>
        <p:nvCxnSpPr>
          <p:cNvPr id="16" name="Straight Connector 15"/>
          <p:cNvCxnSpPr>
            <a:stCxn id="14" idx="3"/>
          </p:cNvCxnSpPr>
          <p:nvPr/>
        </p:nvCxnSpPr>
        <p:spPr>
          <a:xfrm>
            <a:off x="3643306" y="207167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Random selection and random allocation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Because unselected patients are not allocated to TAU, there is no ethical obligation to tell them they weren’t selected, </a:t>
            </a:r>
          </a:p>
          <a:p>
            <a:pPr>
              <a:buNone/>
            </a:pPr>
            <a:r>
              <a:rPr lang="en-GB" dirty="0" smtClean="0"/>
              <a:t>nor tell them about those who were selected or their treatment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4048" y="436510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Winners in a lottery are ‘selected’.  There is no sense in which ticket holders who don’t win were  ‘allocated’ to  a losers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2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information about the trial should </a:t>
            </a:r>
            <a:r>
              <a:rPr lang="en-GB" dirty="0" err="1" smtClean="0"/>
              <a:t>TwiCs</a:t>
            </a:r>
            <a:r>
              <a:rPr lang="en-GB" dirty="0" smtClean="0"/>
              <a:t> participants receive?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and consent re:</a:t>
            </a:r>
          </a:p>
          <a:p>
            <a:pPr lvl="1"/>
            <a:r>
              <a:rPr lang="en-GB" dirty="0" smtClean="0"/>
              <a:t>treatments, </a:t>
            </a:r>
          </a:p>
          <a:p>
            <a:pPr lvl="1"/>
            <a:r>
              <a:rPr lang="en-GB" dirty="0" smtClean="0"/>
              <a:t>randomisation, </a:t>
            </a:r>
          </a:p>
          <a:p>
            <a:pPr lvl="1"/>
            <a:r>
              <a:rPr lang="en-GB" dirty="0" smtClean="0"/>
              <a:t>data collection, </a:t>
            </a:r>
          </a:p>
          <a:p>
            <a:pPr lvl="1"/>
            <a:r>
              <a:rPr lang="en-GB" dirty="0" smtClean="0"/>
              <a:t>data storage and sharing, </a:t>
            </a:r>
          </a:p>
          <a:p>
            <a:pPr lvl="1"/>
            <a:r>
              <a:rPr lang="en-GB" dirty="0" smtClean="0"/>
              <a:t>Other non-therapeutic research processes, </a:t>
            </a:r>
          </a:p>
        </p:txBody>
      </p:sp>
    </p:spTree>
    <p:extLst>
      <p:ext uri="{BB962C8B-B14F-4D97-AF65-F5344CB8AC3E}">
        <p14:creationId xmlns:p14="http://schemas.microsoft.com/office/powerpoint/2010/main" val="182479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information about the trial should </a:t>
            </a:r>
            <a:r>
              <a:rPr lang="en-GB" dirty="0" err="1" smtClean="0"/>
              <a:t>TwiCs</a:t>
            </a:r>
            <a:r>
              <a:rPr lang="en-GB" dirty="0" smtClean="0"/>
              <a:t> participants receive?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Information and consent re:</a:t>
            </a:r>
          </a:p>
          <a:p>
            <a:pPr lvl="1"/>
            <a:r>
              <a:rPr lang="en-GB" dirty="0" smtClean="0"/>
              <a:t>treatments,    </a:t>
            </a:r>
            <a:r>
              <a:rPr lang="en-GB" sz="3600" b="1" dirty="0" smtClean="0">
                <a:solidFill>
                  <a:srgbClr val="FF0000"/>
                </a:solidFill>
              </a:rPr>
              <a:t>X  </a:t>
            </a:r>
            <a:r>
              <a:rPr lang="en-GB" sz="3600" dirty="0" smtClean="0"/>
              <a:t>+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sz="3600" b="1" dirty="0" smtClean="0">
              <a:solidFill>
                <a:srgbClr val="00B050"/>
              </a:solidFill>
            </a:endParaRPr>
          </a:p>
          <a:p>
            <a:pPr lvl="1"/>
            <a:r>
              <a:rPr lang="en-GB" dirty="0" smtClean="0"/>
              <a:t>randomisation,    </a:t>
            </a:r>
            <a:r>
              <a:rPr lang="en-GB" sz="3600" b="1" dirty="0" smtClean="0">
                <a:solidFill>
                  <a:srgbClr val="FF0000"/>
                </a:solidFill>
              </a:rPr>
              <a:t>X</a:t>
            </a:r>
          </a:p>
          <a:p>
            <a:pPr lvl="1"/>
            <a:r>
              <a:rPr lang="en-GB" dirty="0" smtClean="0"/>
              <a:t>data collection,    </a:t>
            </a:r>
            <a:r>
              <a:rPr lang="en-GB" sz="3600" b="1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sz="3600" b="1" dirty="0" smtClean="0">
              <a:solidFill>
                <a:srgbClr val="00B050"/>
              </a:solidFill>
            </a:endParaRPr>
          </a:p>
          <a:p>
            <a:pPr lvl="1"/>
            <a:r>
              <a:rPr lang="en-GB" dirty="0" smtClean="0"/>
              <a:t>data storage and sharing, etc   </a:t>
            </a:r>
            <a:r>
              <a:rPr lang="en-GB" sz="3600" b="1" dirty="0" smtClean="0">
                <a:solidFill>
                  <a:srgbClr val="00B050"/>
                </a:solidFill>
                <a:sym typeface="Wingdings"/>
              </a:rPr>
              <a:t></a:t>
            </a:r>
          </a:p>
          <a:p>
            <a:pPr lvl="1"/>
            <a:r>
              <a:rPr lang="en-GB" dirty="0" smtClean="0"/>
              <a:t>Other non-therapeutic research processes,    </a:t>
            </a:r>
            <a:r>
              <a:rPr lang="en-GB" sz="3600" b="1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sz="3600" b="1" dirty="0" smtClean="0">
              <a:solidFill>
                <a:srgbClr val="00B050"/>
              </a:solidFill>
            </a:endParaRPr>
          </a:p>
          <a:p>
            <a:pPr lvl="1"/>
            <a:endParaRPr lang="en-GB" sz="3600" b="1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79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Position statement?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“In cohort trials, members of the cohort who are not selected to be offered a new treatment do not need to be told about the trial”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3429000"/>
            <a:ext cx="2928958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568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TwiCs symposium on ethics</vt:lpstr>
      <vt:lpstr>Informed consent about trial participation is not always needed</vt:lpstr>
      <vt:lpstr>Conventional trials are symmetric</vt:lpstr>
      <vt:lpstr>Cohort trials are not symmetrical</vt:lpstr>
      <vt:lpstr>Random selection and random allocation</vt:lpstr>
      <vt:lpstr>What information about the trial should TwiCs participants receive?</vt:lpstr>
      <vt:lpstr>What information about the trial should TwiCs participants receive?</vt:lpstr>
      <vt:lpstr>Position statement?</vt:lpstr>
      <vt:lpstr>PowerPoint Presentation</vt:lpstr>
      <vt:lpstr>Information and being informed</vt:lpstr>
      <vt:lpstr>Individual pre-consent ??</vt:lpstr>
      <vt:lpstr>Cohort trials in long term conditions</vt:lpstr>
      <vt:lpstr>Cohort trials, continued</vt:lpstr>
      <vt:lpstr>Cohort trials,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TWiCs</dc:title>
  <dc:creator>User</dc:creator>
  <cp:lastModifiedBy>User</cp:lastModifiedBy>
  <cp:revision>36</cp:revision>
  <dcterms:created xsi:type="dcterms:W3CDTF">2016-11-04T10:30:51Z</dcterms:created>
  <dcterms:modified xsi:type="dcterms:W3CDTF">2016-11-22T10:16:11Z</dcterms:modified>
</cp:coreProperties>
</file>