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  <p:sldMasterId id="2147483886" r:id="rId3"/>
    <p:sldMasterId id="2147483894" r:id="rId4"/>
    <p:sldMasterId id="2147483906" r:id="rId5"/>
    <p:sldMasterId id="2147483911" r:id="rId6"/>
    <p:sldMasterId id="2147483941" r:id="rId7"/>
    <p:sldMasterId id="2147483946" r:id="rId8"/>
    <p:sldMasterId id="2147483958" r:id="rId9"/>
    <p:sldMasterId id="2147483970" r:id="rId10"/>
    <p:sldMasterId id="2147483982" r:id="rId11"/>
  </p:sldMasterIdLst>
  <p:notesMasterIdLst>
    <p:notesMasterId r:id="rId35"/>
  </p:notesMasterIdLst>
  <p:sldIdLst>
    <p:sldId id="260" r:id="rId12"/>
    <p:sldId id="580" r:id="rId13"/>
    <p:sldId id="585" r:id="rId14"/>
    <p:sldId id="584" r:id="rId15"/>
    <p:sldId id="566" r:id="rId16"/>
    <p:sldId id="570" r:id="rId17"/>
    <p:sldId id="574" r:id="rId18"/>
    <p:sldId id="575" r:id="rId19"/>
    <p:sldId id="577" r:id="rId20"/>
    <p:sldId id="578" r:id="rId21"/>
    <p:sldId id="561" r:id="rId22"/>
    <p:sldId id="562" r:id="rId23"/>
    <p:sldId id="550" r:id="rId24"/>
    <p:sldId id="616" r:id="rId25"/>
    <p:sldId id="603" r:id="rId26"/>
    <p:sldId id="605" r:id="rId27"/>
    <p:sldId id="614" r:id="rId28"/>
    <p:sldId id="610" r:id="rId29"/>
    <p:sldId id="598" r:id="rId30"/>
    <p:sldId id="588" r:id="rId31"/>
    <p:sldId id="590" r:id="rId32"/>
    <p:sldId id="591" r:id="rId33"/>
    <p:sldId id="53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7EF9C4-C172-493E-8EBA-34FB8A133269}">
          <p14:sldIdLst>
            <p14:sldId id="260"/>
            <p14:sldId id="580"/>
            <p14:sldId id="585"/>
            <p14:sldId id="584"/>
            <p14:sldId id="566"/>
            <p14:sldId id="570"/>
            <p14:sldId id="574"/>
            <p14:sldId id="575"/>
            <p14:sldId id="577"/>
            <p14:sldId id="578"/>
            <p14:sldId id="561"/>
            <p14:sldId id="562"/>
            <p14:sldId id="550"/>
            <p14:sldId id="616"/>
            <p14:sldId id="603"/>
            <p14:sldId id="605"/>
            <p14:sldId id="614"/>
            <p14:sldId id="610"/>
            <p14:sldId id="598"/>
            <p14:sldId id="588"/>
            <p14:sldId id="590"/>
            <p14:sldId id="591"/>
            <p14:sldId id="5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31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4" pos="1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ma Khan" initials="SK" lastIdx="13" clrIdx="0">
    <p:extLst>
      <p:ext uri="{19B8F6BF-5375-455C-9EA6-DF929625EA0E}">
        <p15:presenceInfo xmlns:p15="http://schemas.microsoft.com/office/powerpoint/2012/main" userId="S-1-5-21-183313008-3152611123-150256408-14695" providerId="AD"/>
      </p:ext>
    </p:extLst>
  </p:cmAuthor>
  <p:cmAuthor id="2" name="Watermeadow" initials="W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2EACE4"/>
    <a:srgbClr val="35DDA5"/>
    <a:srgbClr val="D63C6C"/>
    <a:srgbClr val="DF2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3112" autoAdjust="0"/>
  </p:normalViewPr>
  <p:slideViewPr>
    <p:cSldViewPr>
      <p:cViewPr varScale="1">
        <p:scale>
          <a:sx n="76" d="100"/>
          <a:sy n="76" d="100"/>
        </p:scale>
        <p:origin x="1072" y="56"/>
      </p:cViewPr>
      <p:guideLst>
        <p:guide orient="horz" pos="831"/>
        <p:guide pos="295"/>
        <p:guide orient="horz" pos="4156"/>
        <p:guide pos="123"/>
      </p:guideLst>
    </p:cSldViewPr>
  </p:slideViewPr>
  <p:outlineViewPr>
    <p:cViewPr>
      <p:scale>
        <a:sx n="33" d="100"/>
        <a:sy n="33" d="100"/>
      </p:scale>
      <p:origin x="0" y="-194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FEE07-BA26-4B01-AE46-D817358B2D5B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DE9E0-DD09-44BD-8AFA-33745B45D5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9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31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2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33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Explain the issue</a:t>
            </a:r>
            <a:r>
              <a:rPr lang="en-GB" baseline="0" dirty="0" smtClean="0"/>
              <a:t> of refusal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Bias: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Cant exclude these patients from the analysis as you would do in a usual trial, as then two arms would be incomparable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Power: 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- Refusal effects power so to pre power trial unless refusal rate must be 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B329-C929-49BB-AE83-28E9720CF463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41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aseline="0" dirty="0" smtClean="0"/>
              <a:t>Unlike dropout in a usual trial, this refusal happens at recruitment and so can be completely nullified (no need to try to estimate refusal and then be left with an under or overpowered study)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If cohort is really big, this is not such an issue. If cohort is smaller then simulations should be ran to test different refusal scenarios (in both </a:t>
            </a:r>
            <a:r>
              <a:rPr lang="en-GB" baseline="0" dirty="0" err="1" smtClean="0"/>
              <a:t>cmRCT</a:t>
            </a:r>
            <a:r>
              <a:rPr lang="en-GB" baseline="0" dirty="0" smtClean="0"/>
              <a:t> and the standard RCT), to see which is more powerful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B329-C929-49BB-AE83-28E9720CF463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32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B329-C929-49BB-AE83-28E9720CF463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31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B329-C929-49BB-AE83-28E9720CF463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58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B329-C929-49BB-AE83-28E9720CF463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49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0B329-C929-49BB-AE83-28E9720CF463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62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4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522288" lvl="1" indent="0">
              <a:buNone/>
            </a:pPr>
            <a:r>
              <a:rPr lang="en-GB" dirty="0" smtClean="0"/>
              <a:t>Explanatory trials =&gt; to verify a biological effects of e.g. </a:t>
            </a:r>
            <a:r>
              <a:rPr lang="en-GB" i="1" dirty="0" smtClean="0"/>
              <a:t>molecule</a:t>
            </a:r>
            <a:r>
              <a:rPr lang="en-GB" dirty="0" smtClean="0"/>
              <a:t> – study population well adapted to the problem at hand, homogeneous and low withdrawal rate, blinding</a:t>
            </a:r>
          </a:p>
          <a:p>
            <a:pPr marL="522288" lvl="1" indent="0">
              <a:buNone/>
            </a:pPr>
            <a:r>
              <a:rPr lang="en-GB" dirty="0" smtClean="0"/>
              <a:t>	-</a:t>
            </a:r>
            <a:r>
              <a:rPr lang="en-GB" u="sng" dirty="0" smtClean="0"/>
              <a:t>essential</a:t>
            </a:r>
            <a:r>
              <a:rPr lang="en-GB" dirty="0" smtClean="0"/>
              <a:t> to establish biological effects</a:t>
            </a:r>
          </a:p>
          <a:p>
            <a:pPr lvl="1">
              <a:buFontTx/>
              <a:buChar char="•"/>
            </a:pPr>
            <a:endParaRPr lang="en-GB" dirty="0" smtClean="0"/>
          </a:p>
          <a:p>
            <a:pPr marL="522288" lvl="1" indent="0">
              <a:buNone/>
            </a:pPr>
            <a:r>
              <a:rPr lang="en-GB" dirty="0" smtClean="0"/>
              <a:t>Pragmatic trials =&gt; to compare different clinical </a:t>
            </a:r>
            <a:r>
              <a:rPr lang="en-GB" i="1" dirty="0" smtClean="0"/>
              <a:t>strategies -</a:t>
            </a:r>
            <a:r>
              <a:rPr lang="en-GB" dirty="0" smtClean="0"/>
              <a:t> trial should represent / replicate actual clinical practice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0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4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7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3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0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6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E9E0-DD09-44BD-8AFA-33745B45D5A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8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9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2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44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arr connections bottom.jpg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5196"/>
          <a:stretch/>
        </p:blipFill>
        <p:spPr>
          <a:xfrm>
            <a:off x="0" y="2030400"/>
            <a:ext cx="9144000" cy="482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0" y="1828804"/>
            <a:ext cx="8096738" cy="1470025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0" y="3464171"/>
            <a:ext cx="8096738" cy="1752600"/>
          </a:xfrm>
        </p:spPr>
        <p:txBody>
          <a:bodyPr lIns="0" tIns="0" rIns="0" bIns="0"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62" y="640714"/>
            <a:ext cx="3458246" cy="10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3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0" y="-1"/>
            <a:ext cx="6221360" cy="3873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9847"/>
            <a:ext cx="8229600" cy="4054230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456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5" y="5996796"/>
            <a:ext cx="1887415" cy="5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8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0" y="-1"/>
            <a:ext cx="6221360" cy="387316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57200" y="1699847"/>
            <a:ext cx="4007339" cy="4054230"/>
          </a:xfrm>
          <a:ln>
            <a:noFill/>
          </a:ln>
        </p:spPr>
        <p:txBody>
          <a:bodyPr lIns="0" tIns="0" rIns="0" bIns="0" numCol="1" spcCol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4644009" y="1699847"/>
            <a:ext cx="4007339" cy="4054230"/>
          </a:xfrm>
          <a:ln>
            <a:noFill/>
          </a:ln>
        </p:spPr>
        <p:txBody>
          <a:bodyPr lIns="0" tIns="0" rIns="0" bIns="0" numCol="1" spcCol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456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5" y="5996796"/>
            <a:ext cx="1887415" cy="5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8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2F2-740C-4384-8343-EC28951C2B08}" type="datetimeFigureOut">
              <a:rPr lang="en-GB" smtClean="0">
                <a:solidFill>
                  <a:srgbClr val="636463">
                    <a:tint val="75000"/>
                  </a:srgbClr>
                </a:solidFill>
              </a:rPr>
              <a:pPr/>
              <a:t>06/11/2016</a:t>
            </a:fld>
            <a:endParaRPr lang="en-GB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F0B2-95F1-429D-A36A-A79300D84E66}" type="slidenum">
              <a:rPr lang="en-GB" smtClean="0">
                <a:solidFill>
                  <a:srgbClr val="636463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14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arr connections bottom.jpg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030400"/>
            <a:ext cx="9144000" cy="482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0" y="1828806"/>
            <a:ext cx="8096738" cy="1470025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0" y="3464171"/>
            <a:ext cx="8096738" cy="1752600"/>
          </a:xfrm>
        </p:spPr>
        <p:txBody>
          <a:bodyPr lIns="0" tIns="0" rIns="0" bIns="0"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08" y="290853"/>
            <a:ext cx="3200400" cy="123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039" y="5738357"/>
            <a:ext cx="7543800" cy="8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9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495" y="2343711"/>
            <a:ext cx="8096738" cy="1470025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495" y="3937276"/>
            <a:ext cx="8096738" cy="1752600"/>
          </a:xfrm>
        </p:spPr>
        <p:txBody>
          <a:bodyPr lIns="0" tIns="0" rIns="0" bIns="0"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subtitle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67" y="388573"/>
            <a:ext cx="2453709" cy="947406"/>
          </a:xfrm>
          <a:prstGeom prst="rect">
            <a:avLst/>
          </a:prstGeom>
        </p:spPr>
      </p:pic>
      <p:pic>
        <p:nvPicPr>
          <p:cNvPr id="7" name="Picture 6" descr="farr connections bottom.jpg"/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2030400"/>
            <a:ext cx="9144000" cy="48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2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552" y="10739"/>
            <a:ext cx="6798449" cy="42324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173"/>
            <a:ext cx="8229600" cy="4054230"/>
          </a:xfrm>
          <a:ln>
            <a:noFill/>
          </a:ln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456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555" y="6036286"/>
            <a:ext cx="1750868" cy="6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66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552" y="10739"/>
            <a:ext cx="6798449" cy="423244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57201" y="1699847"/>
            <a:ext cx="4007339" cy="4054230"/>
          </a:xfrm>
          <a:ln>
            <a:noFill/>
          </a:ln>
        </p:spPr>
        <p:txBody>
          <a:bodyPr lIns="0" tIns="0" rIns="0" bIns="0" numCol="1" spcCol="21600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4644010" y="1699847"/>
            <a:ext cx="4007339" cy="4054230"/>
          </a:xfrm>
          <a:ln>
            <a:noFill/>
          </a:ln>
        </p:spPr>
        <p:txBody>
          <a:bodyPr lIns="0" tIns="0" rIns="0" bIns="0" numCol="1" spcCol="21600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456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555" y="6036286"/>
            <a:ext cx="1750868" cy="6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1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49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552" y="10739"/>
            <a:ext cx="6798449" cy="4232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993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555" y="6036286"/>
            <a:ext cx="1750868" cy="6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552" y="10739"/>
            <a:ext cx="6798449" cy="4232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555" y="6036286"/>
            <a:ext cx="1750868" cy="6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9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3235-DE3E-B346-AC06-A6214ECCD9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11/6/2016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A453F-D67D-7948-8905-FCED65DBFC6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247857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7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64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30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00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10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55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1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460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76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55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30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27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arr connections bottom.jpg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5196"/>
          <a:stretch/>
        </p:blipFill>
        <p:spPr>
          <a:xfrm>
            <a:off x="0" y="2030400"/>
            <a:ext cx="9144000" cy="482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0" y="1828808"/>
            <a:ext cx="8096738" cy="1470025"/>
          </a:xfrm>
        </p:spPr>
        <p:txBody>
          <a:bodyPr lIns="0" tIns="0" rIns="0" bIns="0" anchor="b" anchorCtr="0"/>
          <a:lstStyle>
            <a:lvl1pPr algn="l">
              <a:defRPr>
                <a:solidFill>
                  <a:srgbClr val="E67F38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0" y="3464171"/>
            <a:ext cx="8096738" cy="1752600"/>
          </a:xfrm>
        </p:spPr>
        <p:txBody>
          <a:bodyPr lIns="0" tIns="0" rIns="0" bIns="0"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11911"/>
            <a:ext cx="2797164" cy="10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4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0" y="-1"/>
            <a:ext cx="6221360" cy="3873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847"/>
            <a:ext cx="8229600" cy="4054231"/>
          </a:xfrm>
          <a:ln>
            <a:noFill/>
          </a:ln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456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75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 sz="2400" b="1">
                <a:solidFill>
                  <a:srgbClr val="E67F38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94" y="5996799"/>
            <a:ext cx="1417208" cy="5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6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0" y="-1"/>
            <a:ext cx="6221360" cy="3873168"/>
          </a:xfrm>
          <a:prstGeom prst="rect">
            <a:avLst/>
          </a:prstGeom>
        </p:spPr>
      </p:pic>
      <p:pic>
        <p:nvPicPr>
          <p:cNvPr id="7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94" y="5996799"/>
            <a:ext cx="1417208" cy="5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57175"/>
            <a:fld id="{7EAD5533-46AC-7B44-83F7-5DF6085A8223}" type="datetimeFigureOut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257175"/>
              <a:t>11/6/2016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57175"/>
            <a:endParaRPr lang="en-US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57175"/>
            <a:fld id="{2C704DC3-F99B-174F-8F3C-1DBEB23A3EDB}" type="slidenum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257175"/>
              <a:t>‹#›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636463">
                    <a:tint val="75000"/>
                  </a:srgbClr>
                </a:solidFill>
              </a:rPr>
              <a:t>Date of download:  mm/</a:t>
            </a:r>
            <a:r>
              <a:rPr lang="en-US" altLang="en-US" dirty="0" err="1">
                <a:solidFill>
                  <a:srgbClr val="636463">
                    <a:tint val="75000"/>
                  </a:srgbClr>
                </a:solidFill>
              </a:rPr>
              <a:t>dd</a:t>
            </a:r>
            <a:r>
              <a:rPr lang="en-US" altLang="en-US" dirty="0">
                <a:solidFill>
                  <a:srgbClr val="636463">
                    <a:tint val="75000"/>
                  </a:srgbClr>
                </a:solidFill>
              </a:rPr>
              <a:t>/</a:t>
            </a:r>
            <a:r>
              <a:rPr lang="en-US" altLang="en-US" dirty="0" err="1">
                <a:solidFill>
                  <a:srgbClr val="636463">
                    <a:tint val="75000"/>
                  </a:srgbClr>
                </a:solidFill>
              </a:rPr>
              <a:t>yyyy</a:t>
            </a:r>
            <a:endParaRPr lang="en-US" altLang="en-US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36463">
                    <a:tint val="75000"/>
                  </a:srgbClr>
                </a:solidFill>
              </a:rPr>
              <a:t>Copyright © 2012 American Medical Association.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F67A3-3E2E-42DD-B285-38EE628A550D}" type="slidenum">
              <a:rPr lang="en-US" altLang="en-US">
                <a:solidFill>
                  <a:srgbClr val="636463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76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arr connections bottom.jpg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5196"/>
          <a:stretch/>
        </p:blipFill>
        <p:spPr>
          <a:xfrm>
            <a:off x="0" y="2030400"/>
            <a:ext cx="9144000" cy="482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0" y="1828804"/>
            <a:ext cx="8096738" cy="1470025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0" y="3464171"/>
            <a:ext cx="8096738" cy="1752600"/>
          </a:xfrm>
        </p:spPr>
        <p:txBody>
          <a:bodyPr lIns="0" tIns="0" rIns="0" bIns="0"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62" y="640714"/>
            <a:ext cx="3458246" cy="10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78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0" y="-1"/>
            <a:ext cx="6221360" cy="3873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9847"/>
            <a:ext cx="8229600" cy="4054230"/>
          </a:xfrm>
          <a:ln>
            <a:noFill/>
          </a:ln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456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5" y="5996796"/>
            <a:ext cx="1887415" cy="5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7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57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0" y="-1"/>
            <a:ext cx="6221360" cy="387316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57200" y="1699847"/>
            <a:ext cx="4007339" cy="4054230"/>
          </a:xfrm>
          <a:ln>
            <a:noFill/>
          </a:ln>
        </p:spPr>
        <p:txBody>
          <a:bodyPr lIns="0" tIns="0" rIns="0" bIns="0" numCol="1" spcCol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4644009" y="1699847"/>
            <a:ext cx="4007339" cy="4054230"/>
          </a:xfrm>
          <a:ln>
            <a:noFill/>
          </a:ln>
        </p:spPr>
        <p:txBody>
          <a:bodyPr lIns="0" tIns="0" rIns="0" bIns="0" numCol="1" spcCol="21600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456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5" y="5996796"/>
            <a:ext cx="1887415" cy="5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83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22F2-740C-4384-8343-EC28951C2B08}" type="datetimeFigureOut">
              <a:rPr lang="en-GB" smtClean="0">
                <a:solidFill>
                  <a:srgbClr val="636463">
                    <a:tint val="75000"/>
                  </a:srgbClr>
                </a:solidFill>
              </a:rPr>
              <a:pPr/>
              <a:t>06/11/2016</a:t>
            </a:fld>
            <a:endParaRPr lang="en-GB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F0B2-95F1-429D-A36A-A79300D84E66}" type="slidenum">
              <a:rPr lang="en-GB" smtClean="0">
                <a:solidFill>
                  <a:srgbClr val="636463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92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srgbClr val="636463">
                    <a:tint val="75000"/>
                  </a:srgbClr>
                </a:solidFill>
              </a:rPr>
              <a:pPr/>
              <a:t>06/11/2016</a:t>
            </a:fld>
            <a:endParaRPr lang="en-IE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srgbClr val="636463">
                    <a:tint val="75000"/>
                  </a:srgbClr>
                </a:solidFill>
              </a:rPr>
              <a:pPr/>
              <a:t>‹#›</a:t>
            </a:fld>
            <a:endParaRPr lang="en-IE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14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arr connections bottom.jpg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5196"/>
          <a:stretch/>
        </p:blipFill>
        <p:spPr>
          <a:xfrm>
            <a:off x="0" y="2030400"/>
            <a:ext cx="9144000" cy="482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0" y="1828806"/>
            <a:ext cx="8096738" cy="1470025"/>
          </a:xfrm>
        </p:spPr>
        <p:txBody>
          <a:bodyPr lIns="0" tIns="0" rIns="0" bIns="0" anchor="b" anchorCtr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0" y="3464171"/>
            <a:ext cx="8096738" cy="1752600"/>
          </a:xfrm>
        </p:spPr>
        <p:txBody>
          <a:bodyPr lIns="0" tIns="0" rIns="0" bIns="0"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62" y="640716"/>
            <a:ext cx="3458246" cy="10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49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0" y="-1"/>
            <a:ext cx="6221360" cy="3873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9847"/>
            <a:ext cx="8229600" cy="4054230"/>
          </a:xfrm>
          <a:ln>
            <a:noFill/>
          </a:ln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456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050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6" y="5996798"/>
            <a:ext cx="1887415" cy="5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3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arr connections2.jp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40" y="-1"/>
            <a:ext cx="6221360" cy="387316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57201" y="1699847"/>
            <a:ext cx="4007339" cy="4054230"/>
          </a:xfrm>
          <a:ln>
            <a:noFill/>
          </a:ln>
        </p:spPr>
        <p:txBody>
          <a:bodyPr lIns="0" tIns="0" rIns="0" bIns="0" numCol="1" spcCol="21600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4644010" y="1699847"/>
            <a:ext cx="4007339" cy="4054230"/>
          </a:xfrm>
          <a:ln>
            <a:noFill/>
          </a:ln>
        </p:spPr>
        <p:txBody>
          <a:bodyPr lIns="0" tIns="0" rIns="0" bIns="0" numCol="1" spcCol="21600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371600" indent="0">
              <a:buNone/>
              <a:defRPr sz="105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4456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dirty="0">
              <a:solidFill>
                <a:srgbClr val="E67F38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2" descr="C:\Users\amacantangay\AppData\Local\Microsoft\Windows\Temporary Internet Files\Content.Outlook\64WGOIHM\Farr logo full colour DARKER (3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86" y="5996798"/>
            <a:ext cx="1887415" cy="5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6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 dirty="0">
                <a:solidFill>
                  <a:srgbClr val="636463">
                    <a:tint val="75000"/>
                  </a:srgbClr>
                </a:solidFill>
              </a:rPr>
              <a:t>Date of download:  mm/</a:t>
            </a:r>
            <a:r>
              <a:rPr lang="en-US" altLang="en-US" dirty="0" err="1">
                <a:solidFill>
                  <a:srgbClr val="636463">
                    <a:tint val="75000"/>
                  </a:srgbClr>
                </a:solidFill>
              </a:rPr>
              <a:t>dd</a:t>
            </a:r>
            <a:r>
              <a:rPr lang="en-US" altLang="en-US" dirty="0">
                <a:solidFill>
                  <a:srgbClr val="636463">
                    <a:tint val="75000"/>
                  </a:srgbClr>
                </a:solidFill>
              </a:rPr>
              <a:t>/</a:t>
            </a:r>
            <a:r>
              <a:rPr lang="en-US" altLang="en-US" dirty="0" err="1">
                <a:solidFill>
                  <a:srgbClr val="636463">
                    <a:tint val="75000"/>
                  </a:srgbClr>
                </a:solidFill>
              </a:rPr>
              <a:t>yyyy</a:t>
            </a:r>
            <a:endParaRPr lang="en-US" altLang="en-US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636463">
                    <a:tint val="75000"/>
                  </a:srgbClr>
                </a:solidFill>
              </a:rPr>
              <a:t>Copyright © 2012 American Medical Association.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F67A3-3E2E-42DD-B285-38EE628A550D}" type="slidenum">
              <a:rPr lang="en-US" altLang="en-US">
                <a:solidFill>
                  <a:srgbClr val="636463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36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31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421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51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579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0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90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57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517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61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072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405563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9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5814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1588F9-F6B7-4CF7-8B16-2029FA086B9C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0988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E11820-7ACF-499D-9E27-835196565915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553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993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BBE12-7BF5-4C8F-8066-D19C7CFCD47B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0DBB9F0-B257-41D2-9AFF-A2806873CD8E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9610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985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9484"/>
            <a:ext cx="4038600" cy="41766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9484"/>
            <a:ext cx="4038600" cy="41766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EC61434-29CB-4CFB-BB6A-D18A683505AC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0E0425-5A49-445B-941D-DD6F200B887B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6366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376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3527"/>
            <a:ext cx="4040188" cy="3522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376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3527"/>
            <a:ext cx="4041775" cy="3522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97B386-43F8-4F45-BFD8-8FD75F8E483C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A995D8-5047-41F2-BE6C-A93434A71A13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606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3025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1CD5032-EE47-45C2-993A-5D49EAA93D0D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D0CBC2F-24B4-4DF6-99FC-CBE4401FB37A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669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0325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ACADBA-A803-49E7-AA2E-A28FF4040F8F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A8C0C9-1F24-4F4A-AB32-A3180C3CB10D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9792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985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7149"/>
            <a:ext cx="3008313" cy="3529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6267C27-885B-44F1-90C0-AB5CE3C06B2F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D8FA06-D2B8-4208-849C-2FBA18564106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3261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77C8F3-6F62-4FC5-B10B-6DC705E98ABD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805E6D-A197-4AE6-8F37-B799443621A0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001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985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A2F9DE-DE55-4D0D-821D-CD81C167B898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BBEDCA-D971-4215-B6BD-ACCC71F5D46C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490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423025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38B748-B0A8-45C8-A773-21D74527E661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7A13F2-960E-418E-A67D-55E9FFF03F21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62526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405563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9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5814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1588F9-F6B7-4CF7-8B16-2029FA086B9C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5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0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E11820-7ACF-499D-9E27-835196565915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183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BBE12-7BF5-4C8F-8066-D19C7CFCD47B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0DBB9F0-B257-41D2-9AFF-A2806873CD8E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374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985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9484"/>
            <a:ext cx="4038600" cy="41766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9484"/>
            <a:ext cx="4038600" cy="41766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EC61434-29CB-4CFB-BB6A-D18A683505AC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0E0425-5A49-445B-941D-DD6F200B887B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18721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376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3527"/>
            <a:ext cx="4040188" cy="3522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376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3527"/>
            <a:ext cx="4041775" cy="3522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97B386-43F8-4F45-BFD8-8FD75F8E483C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A995D8-5047-41F2-BE6C-A93434A71A13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9212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3025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1CD5032-EE47-45C2-993A-5D49EAA93D0D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D0CBC2F-24B4-4DF6-99FC-CBE4401FB37A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161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0325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ACADBA-A803-49E7-AA2E-A28FF4040F8F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A8C0C9-1F24-4F4A-AB32-A3180C3CB10D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3028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985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7149"/>
            <a:ext cx="3008313" cy="3529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6267C27-885B-44F1-90C0-AB5CE3C06B2F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D8FA06-D2B8-4208-849C-2FBA18564106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6870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77C8F3-6F62-4FC5-B10B-6DC705E98ABD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805E6D-A197-4AE6-8F37-B799443621A0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6477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985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A2F9DE-DE55-4D0D-821D-CD81C167B898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BBEDCA-D971-4215-B6BD-ACCC71F5D46C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078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423025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38B748-B0A8-45C8-A773-21D74527E661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7A13F2-960E-418E-A67D-55E9FFF03F21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54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5070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405563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9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5814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1588F9-F6B7-4CF7-8B16-2029FA086B9C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564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CE11820-7ACF-499D-9E27-835196565915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4685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1BBE12-7BF5-4C8F-8066-D19C7CFCD47B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0DBB9F0-B257-41D2-9AFF-A2806873CD8E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0365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985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49484"/>
            <a:ext cx="4038600" cy="41766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9484"/>
            <a:ext cx="4038600" cy="41766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EC61434-29CB-4CFB-BB6A-D18A683505AC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0E0425-5A49-445B-941D-DD6F200B887B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631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376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3527"/>
            <a:ext cx="4040188" cy="3522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6376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3527"/>
            <a:ext cx="4041775" cy="3522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97B386-43F8-4F45-BFD8-8FD75F8E483C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A995D8-5047-41F2-BE6C-A93434A71A13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220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3025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1CD5032-EE47-45C2-993A-5D49EAA93D0D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D0CBC2F-24B4-4DF6-99FC-CBE4401FB37A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847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0325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EACADBA-A803-49E7-AA2E-A28FF4040F8F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4A8C0C9-1F24-4F4A-AB32-A3180C3CB10D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97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985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7149"/>
            <a:ext cx="3008313" cy="3529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6267C27-885B-44F1-90C0-AB5CE3C06B2F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D8FA06-D2B8-4208-849C-2FBA18564106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7606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2620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77C8F3-6F62-4FC5-B10B-6DC705E98ABD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0805E6D-A197-4AE6-8F37-B799443621A0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2390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6419850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3A2F9DE-DE55-4D0D-821D-CD81C167B898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BBEDCA-D971-4215-B6BD-ACCC71F5D46C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73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323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I_GetReal_logo_FIN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I_GetReal_strapline_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e-lgflag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EFPIA_Logo_transparent_w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423025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38B748-B0A8-45C8-A773-21D74527E661}" type="datetimeFigureOut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11/6/2016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07A13F2-960E-418E-A67D-55E9FFF03F21}" type="slidenum">
              <a:rPr lang="en-US" altLang="nl-NL">
                <a:solidFill>
                  <a:prstClr val="black"/>
                </a:solidFill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nl-NL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69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10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1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9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F0CCD-48EA-4F06-ADAA-1014F2F41B76}" type="datetimeFigureOut">
              <a:rPr lang="en-GB" smtClean="0"/>
              <a:pPr/>
              <a:t>06/11/2016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9A5A-9DA6-4557-AB6E-54513A681C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4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06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title style</a:t>
            </a:r>
            <a:endParaRPr lang="en-US" alt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2013"/>
            <a:ext cx="82296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text styles</a:t>
            </a:r>
          </a:p>
          <a:p>
            <a:pPr lvl="1"/>
            <a:r>
              <a:rPr lang="en-GB" altLang="nl-NL" smtClean="0"/>
              <a:t>Second level</a:t>
            </a:r>
          </a:p>
          <a:p>
            <a:pPr lvl="2"/>
            <a:r>
              <a:rPr lang="en-GB" altLang="nl-NL" smtClean="0"/>
              <a:t>Third level</a:t>
            </a:r>
          </a:p>
          <a:p>
            <a:pPr lvl="3"/>
            <a:r>
              <a:rPr lang="en-GB" altLang="nl-NL" smtClean="0"/>
              <a:t>Fourth level</a:t>
            </a:r>
          </a:p>
          <a:p>
            <a:pPr lvl="4"/>
            <a:r>
              <a:rPr lang="en-GB" altLang="nl-NL" smtClean="0"/>
              <a:t>Fifth level</a:t>
            </a:r>
            <a:endParaRPr lang="en-US" altLang="nl-NL" smtClean="0"/>
          </a:p>
        </p:txBody>
      </p:sp>
      <p:pic>
        <p:nvPicPr>
          <p:cNvPr id="1028" name="Picture 6" descr="IMI_GetReal_logo_FINAL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IMI_GetReal_strapline_FINAL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ee-lgflag.gi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EFPIA_Logo_transparent_w1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6405563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6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06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title style</a:t>
            </a:r>
            <a:endParaRPr lang="en-US" alt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2013"/>
            <a:ext cx="82296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text styles</a:t>
            </a:r>
          </a:p>
          <a:p>
            <a:pPr lvl="1"/>
            <a:r>
              <a:rPr lang="en-GB" altLang="nl-NL" smtClean="0"/>
              <a:t>Second level</a:t>
            </a:r>
          </a:p>
          <a:p>
            <a:pPr lvl="2"/>
            <a:r>
              <a:rPr lang="en-GB" altLang="nl-NL" smtClean="0"/>
              <a:t>Third level</a:t>
            </a:r>
          </a:p>
          <a:p>
            <a:pPr lvl="3"/>
            <a:r>
              <a:rPr lang="en-GB" altLang="nl-NL" smtClean="0"/>
              <a:t>Fourth level</a:t>
            </a:r>
          </a:p>
          <a:p>
            <a:pPr lvl="4"/>
            <a:r>
              <a:rPr lang="en-GB" altLang="nl-NL" smtClean="0"/>
              <a:t>Fifth level</a:t>
            </a:r>
            <a:endParaRPr lang="en-US" altLang="nl-NL" smtClean="0"/>
          </a:p>
        </p:txBody>
      </p:sp>
      <p:pic>
        <p:nvPicPr>
          <p:cNvPr id="1028" name="Picture 6" descr="IMI_GetReal_logo_FINAL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IMI_GetReal_strapline_FINAL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ee-lgflag.gi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EFPIA_Logo_transparent_w1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6405563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0" tIns="0" rIns="0" bIns="4680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AD5533-46AC-7B44-83F7-5DF6085A8223}" type="datetimeFigureOut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457200"/>
              <a:t>11/6/2016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704DC3-F99B-174F-8F3C-1DBEB23A3EDB}" type="slidenum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0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accent2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0" tIns="0" rIns="0" bIns="4680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EAD5533-46AC-7B44-83F7-5DF6085A8223}" type="datetimeFigureOut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342900"/>
              <a:t>11/6/2016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2C704DC3-F99B-174F-8F3C-1DBEB23A3EDB}" type="slidenum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</p:sldLayoutIdLst>
  <p:txStyles>
    <p:titleStyle>
      <a:lvl1pPr algn="l" defTabSz="342900" rtl="0" eaLnBrk="1" latinLnBrk="0" hangingPunct="1">
        <a:spcBef>
          <a:spcPct val="0"/>
        </a:spcBef>
        <a:buNone/>
        <a:defRPr sz="3000" kern="1200" baseline="0">
          <a:solidFill>
            <a:schemeClr val="accent2"/>
          </a:solidFill>
          <a:latin typeface="Century Gothic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7302FD2-9B7B-004F-922C-92FF79CE6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B296016-9651-C341-A916-1AF9DBE8BC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" y="44625"/>
            <a:ext cx="1959178" cy="125917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1456762"/>
            <a:ext cx="9144000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6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0" tIns="0" rIns="0" bIns="4680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7EAD5533-46AC-7B44-83F7-5DF6085A8223}" type="datetimeFigureOut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257175"/>
              <a:t>11/6/2016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endParaRPr lang="en-US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57175"/>
            <a:fld id="{2C704DC3-F99B-174F-8F3C-1DBEB23A3EDB}" type="slidenum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257175"/>
              <a:t>‹#›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2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</p:sldLayoutIdLst>
  <p:timing>
    <p:tnLst>
      <p:par>
        <p:cTn id="1" dur="indefinite" restart="never" nodeType="tmRoot"/>
      </p:par>
    </p:tnLst>
  </p:timing>
  <p:txStyles>
    <p:titleStyle>
      <a:lvl1pPr algn="l" defTabSz="257175" rtl="0" eaLnBrk="1" latinLnBrk="0" hangingPunct="1">
        <a:spcBef>
          <a:spcPct val="0"/>
        </a:spcBef>
        <a:buNone/>
        <a:defRPr sz="2400" b="1" kern="1200" baseline="0">
          <a:solidFill>
            <a:srgbClr val="E67F38"/>
          </a:solidFill>
          <a:latin typeface="Century Gothic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0" tIns="0" rIns="0" bIns="4680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AD5533-46AC-7B44-83F7-5DF6085A8223}" type="datetimeFigureOut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457200"/>
              <a:t>11/6/2016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704DC3-F99B-174F-8F3C-1DBEB23A3EDB}" type="slidenum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1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accent2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0" tIns="0" rIns="0" bIns="4680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EAD5533-46AC-7B44-83F7-5DF6085A8223}" type="datetimeFigureOut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342900"/>
              <a:t>11/6/2016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srgbClr val="63646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2C704DC3-F99B-174F-8F3C-1DBEB23A3EDB}" type="slidenum">
              <a:rPr lang="en-US" smtClean="0">
                <a:solidFill>
                  <a:srgbClr val="636463">
                    <a:tint val="75000"/>
                  </a:srgbClr>
                </a:solidFill>
              </a:rPr>
              <a:pPr defTabSz="342900"/>
              <a:t>‹#›</a:t>
            </a:fld>
            <a:endParaRPr lang="en-US">
              <a:solidFill>
                <a:srgbClr val="6364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7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3000" kern="1200" baseline="0">
          <a:solidFill>
            <a:schemeClr val="accent2"/>
          </a:solidFill>
          <a:latin typeface="Century Gothic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60DA9-F03D-4F11-ADC7-2E4685225EF1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06/11/2016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CB32-C39F-4806-995D-D7BDCA30E90D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7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06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title style</a:t>
            </a:r>
            <a:endParaRPr lang="en-US" alt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32013"/>
            <a:ext cx="82296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Master text styles</a:t>
            </a:r>
          </a:p>
          <a:p>
            <a:pPr lvl="1"/>
            <a:r>
              <a:rPr lang="en-GB" altLang="nl-NL" smtClean="0"/>
              <a:t>Second level</a:t>
            </a:r>
          </a:p>
          <a:p>
            <a:pPr lvl="2"/>
            <a:r>
              <a:rPr lang="en-GB" altLang="nl-NL" smtClean="0"/>
              <a:t>Third level</a:t>
            </a:r>
          </a:p>
          <a:p>
            <a:pPr lvl="3"/>
            <a:r>
              <a:rPr lang="en-GB" altLang="nl-NL" smtClean="0"/>
              <a:t>Fourth level</a:t>
            </a:r>
          </a:p>
          <a:p>
            <a:pPr lvl="4"/>
            <a:r>
              <a:rPr lang="en-GB" altLang="nl-NL" smtClean="0"/>
              <a:t>Fifth level</a:t>
            </a:r>
            <a:endParaRPr lang="en-US" altLang="nl-NL" smtClean="0"/>
          </a:p>
        </p:txBody>
      </p:sp>
      <p:pic>
        <p:nvPicPr>
          <p:cNvPr id="1028" name="Picture 6" descr="IMI_GetReal_logo_FINAL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87325"/>
            <a:ext cx="19685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7" descr="IMI_GetReal_strapline_FINAL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266700"/>
            <a:ext cx="18573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ee-lgflag.gi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6337300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EFPIA_Logo_transparent_w1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6356350"/>
            <a:ext cx="5302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6405563"/>
            <a:ext cx="752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3"/>
          <p:cNvSpPr txBox="1">
            <a:spLocks noChangeArrowheads="1"/>
          </p:cNvSpPr>
          <p:nvPr userDrawn="1"/>
        </p:nvSpPr>
        <p:spPr bwMode="auto">
          <a:xfrm>
            <a:off x="2825750" y="6229350"/>
            <a:ext cx="586105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smtClean="0">
                <a:solidFill>
                  <a:srgbClr val="1F497D"/>
                </a:solidFill>
                <a:cs typeface="Arial" pitchFamily="34" charset="0"/>
              </a:rPr>
              <a:t>The research leading to these results has received support from the Innovative Medicines Initiative Joint Undertaking under grant agreement no [115303], resources of which are composed of financial contribution from the European Union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s Seventh Framework Programme (FP7/2007-2013) and EFPIA companies</a:t>
            </a:r>
            <a:r>
              <a:rPr lang="ja-JP" altLang="en-US" sz="800" smtClean="0">
                <a:solidFill>
                  <a:srgbClr val="1F497D"/>
                </a:solidFill>
                <a:cs typeface="Arial" pitchFamily="34" charset="0"/>
              </a:rPr>
              <a:t>’</a:t>
            </a:r>
            <a:r>
              <a:rPr lang="en-US" altLang="ja-JP" sz="800" smtClean="0">
                <a:solidFill>
                  <a:srgbClr val="1F497D"/>
                </a:solidFill>
                <a:cs typeface="Arial" pitchFamily="34" charset="0"/>
              </a:rPr>
              <a:t> in kind contribution.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nl-NL" sz="800" b="1" smtClean="0">
                <a:solidFill>
                  <a:srgbClr val="1F497D"/>
                </a:solidFill>
                <a:cs typeface="Arial" pitchFamily="34" charset="0"/>
              </a:rPr>
              <a:t>www.imi.europa.eu</a:t>
            </a:r>
            <a:endParaRPr lang="en-US" altLang="nl-NL" sz="800" b="1" baseline="9000" smtClean="0">
              <a:solidFill>
                <a:srgbClr val="1F497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9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5.pn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486035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staa+putt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90"/>
            <a:ext cx="56515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2089042"/>
            <a:ext cx="9144000" cy="0"/>
          </a:xfrm>
          <a:prstGeom prst="line">
            <a:avLst/>
          </a:prstGeom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1628800"/>
            <a:ext cx="867645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                                                          Harnessing health data for patient and public benefit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pPr algn="ctr"/>
            <a:endParaRPr lang="en-GB" sz="4400" b="1" dirty="0">
              <a:solidFill>
                <a:srgbClr val="0070C0"/>
              </a:solidFill>
            </a:endParaRPr>
          </a:p>
          <a:p>
            <a:pPr algn="ctr"/>
            <a:r>
              <a:rPr lang="en-GB" sz="4400" b="1" dirty="0" err="1" smtClean="0">
                <a:solidFill>
                  <a:srgbClr val="0070C0"/>
                </a:solidFill>
              </a:rPr>
              <a:t>TwICs</a:t>
            </a:r>
            <a:r>
              <a:rPr lang="en-GB" sz="4400" b="1" dirty="0" smtClean="0">
                <a:solidFill>
                  <a:srgbClr val="0070C0"/>
                </a:solidFill>
              </a:rPr>
              <a:t> and big data</a:t>
            </a:r>
            <a:endParaRPr lang="en-GB" sz="4400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   </a:t>
            </a:r>
          </a:p>
          <a:p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Tjeerd van </a:t>
            </a:r>
            <a:r>
              <a:rPr lang="en-GB" b="1" dirty="0" err="1">
                <a:solidFill>
                  <a:srgbClr val="0070C0"/>
                </a:solidFill>
              </a:rPr>
              <a:t>Staa</a:t>
            </a:r>
            <a:r>
              <a:rPr lang="en-GB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University of Manchester</a:t>
            </a:r>
          </a:p>
        </p:txBody>
      </p:sp>
    </p:spTree>
    <p:extLst>
      <p:ext uri="{BB962C8B-B14F-4D97-AF65-F5344CB8AC3E}">
        <p14:creationId xmlns:p14="http://schemas.microsoft.com/office/powerpoint/2010/main" val="3784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336439"/>
          </a:xfrm>
        </p:spPr>
        <p:txBody>
          <a:bodyPr/>
          <a:lstStyle/>
          <a:p>
            <a:r>
              <a:rPr lang="en-GB" sz="2400" dirty="0" smtClean="0"/>
              <a:t>Quality of data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GB" sz="2200" dirty="0" smtClean="0"/>
              <a:t>Adjudication of outcomes / develop and test case algorithms prior to trial</a:t>
            </a:r>
          </a:p>
          <a:p>
            <a:r>
              <a:rPr lang="en-GB" sz="2400" dirty="0" smtClean="0"/>
              <a:t>Completeness of </a:t>
            </a:r>
            <a:r>
              <a:rPr lang="en-GB" sz="2400" dirty="0"/>
              <a:t>data</a:t>
            </a:r>
          </a:p>
          <a:p>
            <a:pPr marL="257175" lvl="1" indent="0">
              <a:buNone/>
            </a:pPr>
            <a:r>
              <a:rPr lang="en-GB" sz="2200" dirty="0" smtClean="0"/>
              <a:t>=&gt;Evaluate prior to start trial and e.g. only select sites with better/complete data</a:t>
            </a:r>
            <a:endParaRPr lang="en-GB" sz="2200" dirty="0"/>
          </a:p>
          <a:p>
            <a:r>
              <a:rPr lang="en-GB" sz="2400" dirty="0" smtClean="0"/>
              <a:t>Linkage to e.g. hospital data / death certification for long-term follow-up</a:t>
            </a:r>
          </a:p>
          <a:p>
            <a:r>
              <a:rPr lang="en-GB" sz="2400" dirty="0" smtClean="0"/>
              <a:t>Blinding</a:t>
            </a:r>
          </a:p>
          <a:p>
            <a:pPr lvl="1"/>
            <a:r>
              <a:rPr lang="en-GB" sz="2000" dirty="0" smtClean="0"/>
              <a:t>Difficult in pragmatic trials + needed for hard outcomes??</a:t>
            </a:r>
          </a:p>
          <a:p>
            <a:pPr lvl="1"/>
            <a:r>
              <a:rPr lang="en-GB" sz="2000" dirty="0" smtClean="0"/>
              <a:t>PROBE design  </a:t>
            </a:r>
          </a:p>
          <a:p>
            <a:r>
              <a:rPr lang="en-GB" sz="2400" dirty="0" smtClean="0"/>
              <a:t>Representativeness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Trials that use routinely collected data:</a:t>
            </a:r>
            <a:br>
              <a:rPr lang="en-GB" sz="2800" dirty="0" smtClean="0"/>
            </a:br>
            <a:r>
              <a:rPr lang="en-GB" sz="2800" dirty="0" smtClean="0"/>
              <a:t>Challenges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613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Data collection: Today</a:t>
            </a:r>
            <a:endParaRPr lang="en-GB" sz="3600" b="1" dirty="0"/>
          </a:p>
        </p:txBody>
      </p:sp>
      <p:pic>
        <p:nvPicPr>
          <p:cNvPr id="27" name="Picture 4" descr="http://www.happyemrdoctor.com/files/2011/04/illeg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4088856" cy="371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www.thaitect.org/UserFiles/image/protoco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903610" cy="41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Data collection: Tomorrow</a:t>
            </a:r>
            <a:endParaRPr lang="en-GB" sz="3600" b="1" dirty="0"/>
          </a:p>
        </p:txBody>
      </p:sp>
      <p:pic>
        <p:nvPicPr>
          <p:cNvPr id="5" name="Picture 2" descr="Image result for digital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algorith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12070"/>
            <a:ext cx="470535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9912" y="3284984"/>
            <a:ext cx="1063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=&gt;</a:t>
            </a:r>
          </a:p>
        </p:txBody>
      </p:sp>
    </p:spTree>
    <p:extLst>
      <p:ext uri="{BB962C8B-B14F-4D97-AF65-F5344CB8AC3E}">
        <p14:creationId xmlns:p14="http://schemas.microsoft.com/office/powerpoint/2010/main" val="41217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457200" y="3501008"/>
            <a:ext cx="4278796" cy="3096343"/>
            <a:chOff x="804801" y="1700808"/>
            <a:chExt cx="4097331" cy="2596719"/>
          </a:xfrm>
        </p:grpSpPr>
        <p:sp>
          <p:nvSpPr>
            <p:cNvPr id="8" name="Oval 7"/>
            <p:cNvSpPr/>
            <p:nvPr/>
          </p:nvSpPr>
          <p:spPr>
            <a:xfrm>
              <a:off x="804801" y="1700808"/>
              <a:ext cx="3406656" cy="2596719"/>
            </a:xfrm>
            <a:prstGeom prst="ellipse">
              <a:avLst/>
            </a:prstGeom>
            <a:solidFill>
              <a:srgbClr val="005696"/>
            </a:solidFill>
            <a:ln>
              <a:solidFill>
                <a:srgbClr val="0046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711231" y="2708703"/>
              <a:ext cx="1889059" cy="129201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345760" y="2130062"/>
              <a:ext cx="2586361" cy="807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1600" dirty="0">
                  <a:solidFill>
                    <a:srgbClr val="FFFFFF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Large group of patients</a:t>
              </a:r>
              <a:endParaRPr lang="en-GB" altLang="en-US" sz="1600" dirty="0">
                <a:latin typeface="+mn-lt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75196" y="3011456"/>
              <a:ext cx="1066368" cy="92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altLang="en-US" sz="1600" dirty="0">
                  <a:solidFill>
                    <a:srgbClr val="FFFFFF"/>
                  </a:solidFill>
                  <a:latin typeface="+mn-lt"/>
                  <a:ea typeface="Calibri" pitchFamily="34" charset="0"/>
                  <a:cs typeface="Times New Roman" pitchFamily="18" charset="0"/>
                </a:rPr>
                <a:t>Eligible patients</a:t>
              </a:r>
              <a:endParaRPr lang="en-GB" altLang="en-US" sz="1600" dirty="0">
                <a:latin typeface="+mn-lt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81178" y="2971004"/>
              <a:ext cx="581005" cy="492043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accent6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230373" y="2656731"/>
              <a:ext cx="1671759" cy="560294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594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Trials within cohort </a:t>
            </a:r>
            <a:r>
              <a:rPr lang="en-GB" dirty="0" smtClean="0"/>
              <a:t>design</a:t>
            </a:r>
            <a:br>
              <a:rPr lang="en-GB" dirty="0" smtClean="0"/>
            </a:br>
            <a:r>
              <a:rPr lang="en-GB" dirty="0" smtClean="0"/>
              <a:t>using routinely collected data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08354"/>
            <a:ext cx="3992404" cy="434572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Benefits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Usual care=usual care (no Hawthorne effect in control)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Pragmatic / efficient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No disappointment being randomised to old treatment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4700589" y="1408354"/>
            <a:ext cx="4101360" cy="4345723"/>
          </a:xfrm>
          <a:prstGeom prst="rect">
            <a:avLst/>
          </a:prstGeom>
          <a:ln>
            <a:noFill/>
          </a:ln>
        </p:spPr>
        <p:txBody>
          <a:bodyPr vert="horz" lIns="0" tIns="0" rIns="0" bIns="4680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Challenge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Treatment refusal only present in intervention arm, which can lead to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bias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Heterogeneity in control arm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Inception / prevalent users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‘Unethical’ for lack of consent to usual care / ‘guinea pig’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852989" y="4365104"/>
            <a:ext cx="3607443" cy="732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0"/>
          <a:lstStyle>
            <a:defPPr>
              <a:defRPr lang="en-US"/>
            </a:defPPr>
            <a:lvl1pPr algn="ctr">
              <a:lnSpc>
                <a:spcPct val="115000"/>
              </a:lnSpc>
              <a:spcAft>
                <a:spcPts val="1000"/>
              </a:spcAft>
              <a:defRPr sz="150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en-GB" altLang="en-US" dirty="0">
                <a:solidFill>
                  <a:schemeClr val="accent1"/>
                </a:solidFill>
              </a:rPr>
              <a:t>Random selection of patients offered novel intervention</a:t>
            </a:r>
          </a:p>
        </p:txBody>
      </p:sp>
    </p:spTree>
    <p:extLst>
      <p:ext uri="{BB962C8B-B14F-4D97-AF65-F5344CB8AC3E}">
        <p14:creationId xmlns:p14="http://schemas.microsoft.com/office/powerpoint/2010/main" val="16063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Standard care vs. Celecoxib Outcome Trial (SCOT</a:t>
            </a:r>
            <a:r>
              <a:rPr lang="en-GB" b="0" dirty="0" smtClean="0"/>
              <a:t>) </a:t>
            </a:r>
            <a:r>
              <a:rPr lang="en-GB" b="0" dirty="0" err="1" smtClean="0"/>
              <a:t>Eur</a:t>
            </a:r>
            <a:r>
              <a:rPr lang="en-GB" b="0" dirty="0" smtClean="0"/>
              <a:t> Heart J 2016</a:t>
            </a:r>
            <a:endParaRPr lang="en-GB" dirty="0"/>
          </a:p>
        </p:txBody>
      </p:sp>
      <p:pic>
        <p:nvPicPr>
          <p:cNvPr id="1026" name="Picture 2" descr="https://d1vzuwdl7rxiz0.cloudfront.net/content/ehj/early/2016/10/02/eurheartj.ehw387/F1.large.jpg?width=800&amp;height=600&amp;carousel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969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081463"/>
            <a:ext cx="8435280" cy="281036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64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58798" y="1090932"/>
            <a:ext cx="8229600" cy="1143000"/>
          </a:xfrm>
        </p:spPr>
        <p:txBody>
          <a:bodyPr/>
          <a:lstStyle/>
          <a:p>
            <a:r>
              <a:rPr lang="en-GB" altLang="en-US" sz="4000" dirty="0" smtClean="0">
                <a:solidFill>
                  <a:schemeClr val="tx2"/>
                </a:solidFill>
              </a:rPr>
              <a:t>Disadvantages of trial design</a:t>
            </a:r>
          </a:p>
        </p:txBody>
      </p:sp>
      <p:sp>
        <p:nvSpPr>
          <p:cNvPr id="2" name="Rectangle 1"/>
          <p:cNvSpPr/>
          <p:nvPr/>
        </p:nvSpPr>
        <p:spPr>
          <a:xfrm>
            <a:off x="5225721" y="4787677"/>
            <a:ext cx="15669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400" dirty="0" smtClean="0">
                <a:solidFill>
                  <a:prstClr val="black"/>
                </a:solidFill>
                <a:ea typeface="MS PGothic" pitchFamily="34" charset="-128"/>
              </a:rPr>
              <a:t>Power</a:t>
            </a:r>
            <a:endParaRPr lang="en-GB" sz="34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0378" y="2512065"/>
            <a:ext cx="52717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600" dirty="0">
                <a:solidFill>
                  <a:prstClr val="black"/>
                </a:solidFill>
                <a:ea typeface="MS PGothic" pitchFamily="34" charset="-128"/>
              </a:rPr>
              <a:t>Treatment refusal happens:</a:t>
            </a:r>
          </a:p>
          <a:p>
            <a:pPr marL="971550" lvl="1" indent="-514350" defTabSz="4572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r>
              <a:rPr lang="en-GB" sz="2600" dirty="0" smtClean="0">
                <a:solidFill>
                  <a:prstClr val="black"/>
                </a:solidFill>
                <a:ea typeface="MS PGothic" pitchFamily="34" charset="-128"/>
              </a:rPr>
              <a:t>Only </a:t>
            </a:r>
            <a:r>
              <a:rPr lang="en-GB" sz="2600" dirty="0">
                <a:solidFill>
                  <a:prstClr val="black"/>
                </a:solidFill>
                <a:ea typeface="MS PGothic" pitchFamily="34" charset="-128"/>
              </a:rPr>
              <a:t>in the intervention arm</a:t>
            </a:r>
          </a:p>
          <a:p>
            <a:pPr marL="971550" lvl="1" indent="-514350" defTabSz="4572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r>
              <a:rPr lang="en-GB" sz="2600" dirty="0">
                <a:solidFill>
                  <a:prstClr val="black"/>
                </a:solidFill>
                <a:ea typeface="MS PGothic" pitchFamily="34" charset="-128"/>
              </a:rPr>
              <a:t>Post randomisation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5806" y="4787676"/>
            <a:ext cx="12170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400" dirty="0" smtClean="0">
                <a:solidFill>
                  <a:prstClr val="black"/>
                </a:solidFill>
                <a:ea typeface="MS PGothic" pitchFamily="34" charset="-128"/>
              </a:rPr>
              <a:t>Bias</a:t>
            </a:r>
          </a:p>
        </p:txBody>
      </p:sp>
      <p:cxnSp>
        <p:nvCxnSpPr>
          <p:cNvPr id="6" name="Straight Arrow Connector 5"/>
          <p:cNvCxnSpPr>
            <a:endCxn id="5" idx="0"/>
          </p:cNvCxnSpPr>
          <p:nvPr/>
        </p:nvCxnSpPr>
        <p:spPr>
          <a:xfrm flipH="1">
            <a:off x="3254355" y="3804728"/>
            <a:ext cx="863600" cy="9829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55530" y="3804727"/>
            <a:ext cx="861499" cy="982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4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chemeClr val="tx2"/>
                </a:solidFill>
              </a:rPr>
              <a:t>Bias and loss of power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949450"/>
            <a:ext cx="8820471" cy="49085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7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58798" y="732798"/>
            <a:ext cx="8229600" cy="1143000"/>
          </a:xfrm>
        </p:spPr>
        <p:txBody>
          <a:bodyPr/>
          <a:lstStyle/>
          <a:p>
            <a:r>
              <a:rPr lang="en-GB" altLang="en-US" sz="4000" dirty="0">
                <a:solidFill>
                  <a:schemeClr val="tx2"/>
                </a:solidFill>
              </a:rPr>
              <a:t>Bias and loss of </a:t>
            </a:r>
            <a:r>
              <a:rPr lang="en-GB" altLang="en-US" sz="4000" dirty="0" smtClean="0">
                <a:solidFill>
                  <a:schemeClr val="tx2"/>
                </a:solidFill>
              </a:rPr>
              <a:t>power - conclusions</a:t>
            </a:r>
            <a:endParaRPr lang="en-GB" altLang="en-US" sz="4000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713" y="1937310"/>
            <a:ext cx="87666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The </a:t>
            </a:r>
            <a:r>
              <a:rPr lang="en-GB" sz="2400" dirty="0"/>
              <a:t>ITT effect in routine practice is likely to lie somewhere between the ITT and IV estimates from the trial which differ significantly depending on refusal rates.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More </a:t>
            </a:r>
            <a:r>
              <a:rPr lang="en-GB" sz="2400" dirty="0"/>
              <a:t>research is needed on how refusal rates of experimental interventions correlate with refusal rates in routine practice to help answer the question of which analysis more relevant.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We </a:t>
            </a:r>
            <a:r>
              <a:rPr lang="en-GB" sz="2400" dirty="0"/>
              <a:t>also recommend updating the required sample size during the trial as more information about the refusal rate is </a:t>
            </a:r>
            <a:r>
              <a:rPr lang="en-GB" sz="2400" dirty="0" smtClean="0"/>
              <a:t>gained – adaptive sample size.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10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altLang="en-US" sz="4000" dirty="0" smtClean="0">
                <a:solidFill>
                  <a:schemeClr val="tx2"/>
                </a:solidFill>
              </a:rPr>
              <a:t>  Heterogeneity in 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9144000" cy="49917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GB" b="1" u="sng" dirty="0" smtClean="0">
                <a:solidFill>
                  <a:schemeClr val="tx1"/>
                </a:solidFill>
              </a:rPr>
              <a:t>Comparing Treatments</a:t>
            </a:r>
          </a:p>
          <a:p>
            <a:pPr marL="0" indent="0" algn="ctr">
              <a:buNone/>
              <a:defRPr/>
            </a:pPr>
            <a:endParaRPr lang="en-GB" sz="2200" b="1" dirty="0"/>
          </a:p>
          <a:p>
            <a:pPr marL="0" indent="0">
              <a:buNone/>
              <a:defRPr/>
            </a:pPr>
            <a:r>
              <a:rPr lang="en-GB" sz="2200" b="1" dirty="0" smtClean="0"/>
              <a:t>					  Vs								Vs</a:t>
            </a:r>
          </a:p>
          <a:p>
            <a:pPr marL="0" indent="0" algn="ctr">
              <a:buNone/>
              <a:defRPr/>
            </a:pPr>
            <a:endParaRPr lang="en-GB" sz="2200" b="1" dirty="0"/>
          </a:p>
          <a:p>
            <a:pPr marL="0" indent="0" algn="ctr">
              <a:buNone/>
              <a:defRPr/>
            </a:pPr>
            <a:r>
              <a:rPr lang="en-GB" sz="2200" b="1" dirty="0" smtClean="0"/>
              <a:t>=</a:t>
            </a:r>
          </a:p>
          <a:p>
            <a:pPr marL="0" indent="0" algn="ctr">
              <a:buNone/>
              <a:defRPr/>
            </a:pPr>
            <a:r>
              <a:rPr lang="en-GB" sz="2200" b="1" dirty="0" smtClean="0">
                <a:solidFill>
                  <a:srgbClr val="FF0000"/>
                </a:solidFill>
              </a:rPr>
              <a:t>Unobserved Confounding and Unobserved Heterogeneity are problems</a:t>
            </a:r>
          </a:p>
          <a:p>
            <a:pPr marL="0" indent="0" algn="ctr">
              <a:buNone/>
              <a:defRPr/>
            </a:pPr>
            <a:endParaRPr lang="en-GB" b="1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en-GB" b="1" u="sng" dirty="0" smtClean="0">
                <a:solidFill>
                  <a:schemeClr val="tx1"/>
                </a:solidFill>
              </a:rPr>
              <a:t>Comparing Treatment</a:t>
            </a:r>
          </a:p>
          <a:p>
            <a:pPr marL="0" indent="0" algn="ctr">
              <a:buNone/>
              <a:defRPr/>
            </a:pPr>
            <a:endParaRPr lang="en-GB" sz="2200" b="1" dirty="0"/>
          </a:p>
          <a:p>
            <a:pPr marL="0" indent="0">
              <a:buNone/>
              <a:defRPr/>
            </a:pPr>
            <a:r>
              <a:rPr lang="en-GB" sz="2200" b="1" dirty="0" smtClean="0"/>
              <a:t>			      						  Vs				    </a:t>
            </a:r>
          </a:p>
          <a:p>
            <a:pPr marL="0" indent="0">
              <a:buNone/>
              <a:defRPr/>
            </a:pPr>
            <a:r>
              <a:rPr lang="en-GB" sz="2200" b="1" dirty="0" smtClean="0"/>
              <a:t> 									   </a:t>
            </a:r>
          </a:p>
          <a:p>
            <a:pPr marL="0" indent="0">
              <a:buNone/>
              <a:defRPr/>
            </a:pPr>
            <a:r>
              <a:rPr lang="en-GB" sz="2200" b="1" dirty="0"/>
              <a:t>	</a:t>
            </a:r>
            <a:r>
              <a:rPr lang="en-GB" sz="2200" b="1" dirty="0" smtClean="0"/>
              <a:t>							 	  = </a:t>
            </a:r>
          </a:p>
          <a:p>
            <a:pPr marL="0" indent="0" algn="ctr">
              <a:buNone/>
              <a:defRPr/>
            </a:pPr>
            <a:r>
              <a:rPr lang="en-GB" sz="2200" b="1" dirty="0" smtClean="0">
                <a:solidFill>
                  <a:srgbClr val="FF0000"/>
                </a:solidFill>
              </a:rPr>
              <a:t>Unobserved Heterogeneity is a problem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50" y="3687699"/>
            <a:ext cx="909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 smtClean="0">
              <a:solidFill>
                <a:srgbClr val="4F81BD">
                  <a:lumMod val="75000"/>
                </a:srgbClr>
              </a:solidFill>
              <a:ea typeface="MS PGothic" pitchFamily="34" charset="-128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4F81BD">
                  <a:lumMod val="75000"/>
                </a:srgbClr>
              </a:solidFill>
              <a:ea typeface="MS PGothic" pitchFamily="34" charset="-128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 smtClean="0">
              <a:solidFill>
                <a:srgbClr val="4F81BD">
                  <a:lumMod val="75000"/>
                </a:srgbClr>
              </a:solidFill>
              <a:ea typeface="MS PGothic" pitchFamily="34" charset="-128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4F81BD">
                  <a:lumMod val="75000"/>
                </a:srgbClr>
              </a:solidFill>
              <a:ea typeface="MS PGothic" pitchFamily="34" charset="-12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239" y="1801025"/>
            <a:ext cx="1644876" cy="7351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New Treatment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698802" y="1696823"/>
            <a:ext cx="1931959" cy="8393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Control Treatment 2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35102" y="1748923"/>
            <a:ext cx="1931959" cy="8393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Control Treatment 1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765185" y="4345724"/>
            <a:ext cx="1644876" cy="7351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New Treatment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63703" y="4302426"/>
            <a:ext cx="1644876" cy="7351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white"/>
                </a:solidFill>
              </a:rPr>
              <a:t>Control Treatment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93404"/>
            <a:ext cx="2952328" cy="15219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30" y="1934354"/>
            <a:ext cx="1030232" cy="12281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02" y="3513255"/>
            <a:ext cx="1893782" cy="15788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122" y="3040728"/>
            <a:ext cx="1966128" cy="13559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2506" y="3782097"/>
            <a:ext cx="1274654" cy="112465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3006" y="4987213"/>
            <a:ext cx="1609814" cy="16218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9364" y="1815296"/>
            <a:ext cx="3302313" cy="1667211"/>
          </a:xfrm>
          <a:prstGeom prst="rect">
            <a:avLst/>
          </a:prstGeom>
        </p:spPr>
      </p:pic>
      <p:pic>
        <p:nvPicPr>
          <p:cNvPr id="44034" name="Picture 2" descr="http://scienceofcaring.ucsf.edu/sites/scienceofcaring.ucsf.edu/files/styles/full-width-640/public/field/image/2012-3-D-6-Ligon_640x300.jpg?itok=W6dhb7p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2" y="193404"/>
            <a:ext cx="2832249" cy="13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ject 15"/>
          <p:cNvSpPr/>
          <p:nvPr/>
        </p:nvSpPr>
        <p:spPr>
          <a:xfrm>
            <a:off x="4371424" y="4863381"/>
            <a:ext cx="2880320" cy="1745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636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en-US" sz="4000" dirty="0" smtClean="0">
                <a:solidFill>
                  <a:schemeClr val="tx2"/>
                </a:solidFill>
              </a:rPr>
              <a:t>Pragmatic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03750"/>
          </a:xfrm>
        </p:spPr>
        <p:txBody>
          <a:bodyPr/>
          <a:lstStyle/>
          <a:p>
            <a:pPr algn="just"/>
            <a:endParaRPr lang="en-GB" sz="2200" dirty="0" smtClean="0"/>
          </a:p>
          <a:p>
            <a:pPr algn="just"/>
            <a:r>
              <a:rPr lang="en-GB" sz="2200" dirty="0" smtClean="0"/>
              <a:t>Example of Pragmatic Trial: Salford Lung Study</a:t>
            </a:r>
          </a:p>
          <a:p>
            <a:pPr algn="just"/>
            <a:r>
              <a:rPr lang="en-GB" sz="2200" dirty="0" smtClean="0"/>
              <a:t>Our Primary interest: binary outcome</a:t>
            </a:r>
          </a:p>
          <a:p>
            <a:pPr algn="just"/>
            <a:r>
              <a:rPr lang="en-GB" sz="2200" dirty="0" smtClean="0"/>
              <a:t>New treatment to be compared with existing treatments (heterogeneity in the control arm)</a:t>
            </a:r>
          </a:p>
          <a:p>
            <a:pPr algn="just"/>
            <a:r>
              <a:rPr lang="en-GB" sz="2200" dirty="0" smtClean="0"/>
              <a:t>Confounding is a problem. Usual methods to adjust for observed confounding are: </a:t>
            </a:r>
          </a:p>
          <a:p>
            <a:pPr lvl="1">
              <a:defRPr/>
            </a:pPr>
            <a:r>
              <a:rPr lang="en-GB" sz="1800" dirty="0">
                <a:solidFill>
                  <a:schemeClr val="tx2"/>
                </a:solidFill>
              </a:rPr>
              <a:t>Multivariable Logistic Regression, corrected for confounders</a:t>
            </a:r>
          </a:p>
          <a:p>
            <a:pPr lvl="1" algn="just"/>
            <a:r>
              <a:rPr lang="en-GB" sz="1800" dirty="0" smtClean="0">
                <a:solidFill>
                  <a:schemeClr val="tx2"/>
                </a:solidFill>
              </a:rPr>
              <a:t>Propensity Score</a:t>
            </a:r>
          </a:p>
          <a:p>
            <a:pPr lvl="1" algn="just"/>
            <a:r>
              <a:rPr lang="en-GB" sz="1800" dirty="0" smtClean="0">
                <a:solidFill>
                  <a:schemeClr val="tx2"/>
                </a:solidFill>
              </a:rPr>
              <a:t>Disease Risk Score</a:t>
            </a:r>
          </a:p>
          <a:p>
            <a:pPr lvl="1" algn="just"/>
            <a:r>
              <a:rPr lang="en-GB" sz="1800" dirty="0" smtClean="0">
                <a:solidFill>
                  <a:schemeClr val="tx2"/>
                </a:solidFill>
              </a:rPr>
              <a:t>Inverse Probability Weighting</a:t>
            </a:r>
          </a:p>
          <a:p>
            <a:pPr lvl="1" algn="just"/>
            <a:r>
              <a:rPr lang="en-GB" sz="1800" dirty="0" smtClean="0">
                <a:solidFill>
                  <a:schemeClr val="tx2"/>
                </a:solidFill>
              </a:rPr>
              <a:t>Doubly Robust Inverse Probability Weighting</a:t>
            </a:r>
          </a:p>
          <a:p>
            <a:pPr lvl="1" algn="just"/>
            <a:r>
              <a:rPr lang="en-GB" sz="1800" dirty="0" smtClean="0">
                <a:solidFill>
                  <a:schemeClr val="tx2"/>
                </a:solidFill>
              </a:rPr>
              <a:t>Standardization</a:t>
            </a:r>
            <a:endParaRPr lang="en-GB" sz="1800" dirty="0">
              <a:solidFill>
                <a:schemeClr val="tx2"/>
              </a:solidFill>
            </a:endParaRPr>
          </a:p>
          <a:p>
            <a:pPr lvl="1" algn="just"/>
            <a:endParaRPr lang="en-GB" sz="1800" dirty="0">
              <a:solidFill>
                <a:schemeClr val="tx2"/>
              </a:solidFill>
            </a:endParaRPr>
          </a:p>
          <a:p>
            <a:pPr lvl="1" algn="just"/>
            <a:endParaRPr lang="en-GB" sz="1800" dirty="0">
              <a:solidFill>
                <a:schemeClr val="tx2"/>
              </a:solidFill>
            </a:endParaRPr>
          </a:p>
          <a:p>
            <a:pPr marL="457200" lvl="1" indent="0" algn="just">
              <a:buNone/>
            </a:pPr>
            <a:endParaRPr lang="en-GB" sz="1800" dirty="0" smtClean="0">
              <a:solidFill>
                <a:schemeClr val="tx2"/>
              </a:solidFill>
            </a:endParaRPr>
          </a:p>
          <a:p>
            <a:pPr lvl="1" algn="just"/>
            <a:endParaRPr lang="en-GB" sz="1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en-US" sz="4000" dirty="0" smtClean="0">
                <a:solidFill>
                  <a:schemeClr val="tx2"/>
                </a:solidFill>
              </a:rPr>
              <a:t>Simulation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143000"/>
            <a:ext cx="8893175" cy="47381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800" b="1" dirty="0" smtClean="0"/>
              <a:t>Scenario 1</a:t>
            </a:r>
            <a:r>
              <a:rPr lang="en-GB" dirty="0" smtClean="0"/>
              <a:t>: </a:t>
            </a:r>
            <a:r>
              <a:rPr lang="en-GB" sz="1800" dirty="0" smtClean="0"/>
              <a:t>10000 patients, 10000 replications, </a:t>
            </a:r>
            <a:r>
              <a:rPr lang="el-GR" sz="1800" dirty="0" smtClean="0"/>
              <a:t>β=1, γ=1</a:t>
            </a:r>
            <a:r>
              <a:rPr lang="en-GB" sz="1800" dirty="0" smtClean="0"/>
              <a:t>,</a:t>
            </a:r>
            <a:r>
              <a:rPr lang="el-GR" sz="1800" dirty="0" smtClean="0"/>
              <a:t> Obs:</a:t>
            </a:r>
            <a:r>
              <a:rPr lang="en-GB" sz="1800" dirty="0" smtClean="0"/>
              <a:t> </a:t>
            </a:r>
            <a:r>
              <a:rPr lang="el-GR" sz="1800" dirty="0" smtClean="0"/>
              <a:t>α=1, UnObs: δ=</a:t>
            </a:r>
            <a:r>
              <a:rPr lang="en-GB" sz="1800" dirty="0" smtClean="0"/>
              <a:t>0 </a:t>
            </a:r>
          </a:p>
          <a:p>
            <a:pPr marL="0" indent="0">
              <a:buNone/>
              <a:defRPr/>
            </a:pPr>
            <a:endParaRPr lang="en-GB" sz="2200" dirty="0" smtClean="0"/>
          </a:p>
          <a:p>
            <a:pPr marL="0" indent="0">
              <a:buNone/>
              <a:defRPr/>
            </a:pPr>
            <a:endParaRPr lang="en-GB" sz="2200" dirty="0" smtClean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6" y="1744980"/>
            <a:ext cx="7772400" cy="4136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4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altLang="en-US" sz="4000" dirty="0" smtClean="0">
                <a:solidFill>
                  <a:schemeClr val="tx2"/>
                </a:solidFill>
              </a:rPr>
              <a:t>Simulation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143000"/>
            <a:ext cx="8893175" cy="47381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800" b="1" dirty="0" smtClean="0"/>
              <a:t>Scenario 2</a:t>
            </a:r>
            <a:r>
              <a:rPr lang="en-GB" dirty="0" smtClean="0"/>
              <a:t>: </a:t>
            </a:r>
            <a:r>
              <a:rPr lang="en-GB" sz="1800" dirty="0" smtClean="0"/>
              <a:t>10000 patients, 10000 replications, </a:t>
            </a:r>
            <a:r>
              <a:rPr lang="el-GR" sz="1800" dirty="0" smtClean="0"/>
              <a:t>β=1, γ=1</a:t>
            </a:r>
            <a:r>
              <a:rPr lang="en-GB" sz="1800" dirty="0" smtClean="0"/>
              <a:t>,</a:t>
            </a:r>
            <a:r>
              <a:rPr lang="el-GR" sz="1800" dirty="0" smtClean="0"/>
              <a:t> Obs:</a:t>
            </a:r>
            <a:r>
              <a:rPr lang="en-GB" sz="1800" dirty="0" smtClean="0"/>
              <a:t> </a:t>
            </a:r>
            <a:r>
              <a:rPr lang="el-GR" sz="1800" dirty="0" smtClean="0"/>
              <a:t>α=1, UnObs: δ=1</a:t>
            </a:r>
            <a:r>
              <a:rPr lang="en-GB" sz="1800" dirty="0" smtClean="0"/>
              <a:t> </a:t>
            </a:r>
          </a:p>
          <a:p>
            <a:pPr>
              <a:defRPr/>
            </a:pPr>
            <a:endParaRPr lang="en-GB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4" y="1706897"/>
            <a:ext cx="4269243" cy="4261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308" y="1706898"/>
            <a:ext cx="4281545" cy="42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4784"/>
            <a:ext cx="8229600" cy="4896544"/>
          </a:xfrm>
        </p:spPr>
        <p:txBody>
          <a:bodyPr>
            <a:noAutofit/>
          </a:bodyPr>
          <a:lstStyle/>
          <a:p>
            <a:r>
              <a:rPr lang="en-GB" sz="2400" dirty="0" err="1" smtClean="0"/>
              <a:t>TwICs</a:t>
            </a:r>
            <a:r>
              <a:rPr lang="en-GB" sz="2400" dirty="0" smtClean="0"/>
              <a:t> design very suited for pragmatic trials + era of big data (ubiquitous data collection)</a:t>
            </a:r>
          </a:p>
          <a:p>
            <a:endParaRPr lang="en-GB" sz="2400" dirty="0" smtClean="0"/>
          </a:p>
          <a:p>
            <a:r>
              <a:rPr lang="en-GB" sz="2400" dirty="0" smtClean="0"/>
              <a:t>Challenge is bias and loss of power due to non-uptake of new intervention</a:t>
            </a:r>
          </a:p>
          <a:p>
            <a:pPr lvl="1"/>
            <a:r>
              <a:rPr lang="en-GB" sz="2200" dirty="0" smtClean="0"/>
              <a:t>Adaptive power calculations</a:t>
            </a:r>
          </a:p>
          <a:p>
            <a:pPr lvl="1"/>
            <a:r>
              <a:rPr lang="en-GB" sz="2200" dirty="0" smtClean="0"/>
              <a:t>If large non-uptake, consider switching to standard trial</a:t>
            </a:r>
            <a:endParaRPr lang="en-GB" sz="2200" dirty="0" smtClean="0"/>
          </a:p>
          <a:p>
            <a:r>
              <a:rPr lang="en-GB" sz="2400" dirty="0" smtClean="0"/>
              <a:t>C</a:t>
            </a:r>
            <a:r>
              <a:rPr lang="en-GB" sz="2400" dirty="0" smtClean="0"/>
              <a:t>hallenge is heterogeneity in usual care</a:t>
            </a:r>
          </a:p>
          <a:p>
            <a:pPr lvl="1"/>
            <a:r>
              <a:rPr lang="en-GB" sz="2200" dirty="0" smtClean="0"/>
              <a:t>Comparison with individual control treatments may be biased</a:t>
            </a:r>
            <a:endParaRPr lang="en-GB" sz="22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006"/>
            <a:ext cx="8229600" cy="982746"/>
          </a:xfrm>
        </p:spPr>
        <p:txBody>
          <a:bodyPr/>
          <a:lstStyle/>
          <a:p>
            <a:r>
              <a:rPr lang="en-GB" sz="3600" dirty="0" smtClean="0"/>
              <a:t>Conclusions</a:t>
            </a: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6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0" y="332657"/>
            <a:ext cx="9144000" cy="9361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b="1" dirty="0">
                <a:solidFill>
                  <a:srgbClr val="ED7D31"/>
                </a:solidFill>
              </a:rPr>
              <a:t>Primary Care: Historical Care Data Nexus</a:t>
            </a:r>
          </a:p>
        </p:txBody>
      </p:sp>
      <p:pic>
        <p:nvPicPr>
          <p:cNvPr id="17" name="GP computing 198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5696" y="1052737"/>
            <a:ext cx="5508136" cy="4398258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" y="1772816"/>
            <a:ext cx="1835695" cy="41764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white"/>
                </a:solidFill>
              </a:rPr>
              <a:t>UK: From 1980s</a:t>
            </a:r>
          </a:p>
          <a:p>
            <a:pPr algn="ctr"/>
            <a:endParaRPr lang="en-GB" sz="1200" dirty="0">
              <a:solidFill>
                <a:prstClr val="white"/>
              </a:solidFill>
            </a:endParaRP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NHS resource gatekeeper</a:t>
            </a:r>
          </a:p>
          <a:p>
            <a:pPr algn="ctr"/>
            <a:endParaRPr lang="en-GB" sz="1200" dirty="0">
              <a:solidFill>
                <a:prstClr val="white"/>
              </a:solidFill>
            </a:endParaRP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Systematic paper-based</a:t>
            </a:r>
          </a:p>
          <a:p>
            <a:pPr algn="ctr"/>
            <a:endParaRPr lang="en-GB" sz="1200" dirty="0">
              <a:solidFill>
                <a:prstClr val="white"/>
              </a:solidFill>
            </a:endParaRP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GP software engineers</a:t>
            </a:r>
          </a:p>
          <a:p>
            <a:pPr algn="ctr"/>
            <a:endParaRPr lang="en-GB" sz="1200" dirty="0">
              <a:solidFill>
                <a:prstClr val="white"/>
              </a:solidFill>
            </a:endParaRP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Rationalisation and record transfers 1990s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43832" y="1844824"/>
            <a:ext cx="1800168" cy="40324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prstClr val="white"/>
                </a:solidFill>
              </a:rPr>
              <a:t>World: 2016+</a:t>
            </a:r>
          </a:p>
          <a:p>
            <a:pPr algn="ctr"/>
            <a:endParaRPr lang="en-GB" sz="1200" dirty="0">
              <a:solidFill>
                <a:prstClr val="white"/>
              </a:solidFill>
            </a:endParaRP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GP records on phone</a:t>
            </a:r>
          </a:p>
          <a:p>
            <a:pPr algn="ctr"/>
            <a:endParaRPr lang="en-GB" sz="1200" dirty="0">
              <a:solidFill>
                <a:prstClr val="white"/>
              </a:solidFill>
            </a:endParaRP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SMS txt BP to GP</a:t>
            </a:r>
          </a:p>
          <a:p>
            <a:pPr algn="ctr"/>
            <a:endParaRPr lang="en-GB" sz="1200" dirty="0">
              <a:solidFill>
                <a:prstClr val="white"/>
              </a:solidFill>
            </a:endParaRP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Phone/web consultations</a:t>
            </a:r>
          </a:p>
          <a:p>
            <a:pPr algn="ctr"/>
            <a:endParaRPr lang="en-GB" sz="1200" dirty="0">
              <a:solidFill>
                <a:prstClr val="white"/>
              </a:solidFill>
            </a:endParaRPr>
          </a:p>
          <a:p>
            <a:pPr algn="ctr"/>
            <a:r>
              <a:rPr lang="en-GB" sz="1200" dirty="0">
                <a:solidFill>
                  <a:prstClr val="white"/>
                </a:solidFill>
              </a:rPr>
              <a:t>Citizen data-controller, block-chain technology, distributed analytics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6665" y="5173995"/>
            <a:ext cx="39706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i="1" dirty="0">
                <a:solidFill>
                  <a:prstClr val="black"/>
                </a:solidFill>
              </a:rPr>
              <a:t>1988 AAH MEDITEL advertisement courtesy of Tim Benson</a:t>
            </a:r>
          </a:p>
        </p:txBody>
      </p:sp>
    </p:spTree>
    <p:extLst>
      <p:ext uri="{BB962C8B-B14F-4D97-AF65-F5344CB8AC3E}">
        <p14:creationId xmlns:p14="http://schemas.microsoft.com/office/powerpoint/2010/main" val="3195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Explanatory efficacy trials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/>
              <a:t>Can it work?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 smtClean="0"/>
              <a:t>To verify the biological effects of molecule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400" dirty="0" smtClean="0"/>
              <a:t>Randomisation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400" dirty="0" smtClean="0"/>
              <a:t>Close monitoring / selection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400" dirty="0" smtClean="0"/>
              <a:t>Blinding / comparator often placebo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/>
              <a:t>Point-of-care (pragmatic) effectiveness trials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u="sng" dirty="0" smtClean="0"/>
              <a:t>Does</a:t>
            </a:r>
            <a:r>
              <a:rPr lang="en-GB" sz="1800" dirty="0" smtClean="0"/>
              <a:t> it work?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 smtClean="0"/>
              <a:t>To compare different clinical strategies in actual practice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400" dirty="0" smtClean="0"/>
              <a:t>Randomisation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400" dirty="0" smtClean="0"/>
              <a:t>Replicate actual clinical practice for selection, monitoring and follow up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400" dirty="0"/>
              <a:t>N</a:t>
            </a:r>
            <a:r>
              <a:rPr lang="en-GB" sz="1400" dirty="0" smtClean="0"/>
              <a:t>o blinding / comparator standard care</a:t>
            </a:r>
            <a:endParaRPr lang="en-GB" sz="1400" dirty="0"/>
          </a:p>
        </p:txBody>
      </p:sp>
      <p:sp>
        <p:nvSpPr>
          <p:cNvPr id="2846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Explanatory and pragmatic trials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427113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636463"/>
                </a:solidFill>
              </a:rPr>
              <a:t>Schwartz and </a:t>
            </a:r>
            <a:r>
              <a:rPr lang="en-GB" sz="1100" dirty="0" err="1" smtClean="0">
                <a:solidFill>
                  <a:srgbClr val="636463"/>
                </a:solidFill>
              </a:rPr>
              <a:t>Lellouch</a:t>
            </a:r>
            <a:r>
              <a:rPr lang="en-GB" sz="1100" dirty="0" smtClean="0">
                <a:solidFill>
                  <a:srgbClr val="636463"/>
                </a:solidFill>
              </a:rPr>
              <a:t> </a:t>
            </a:r>
            <a:r>
              <a:rPr lang="pl-PL" sz="1100" u="sng" dirty="0">
                <a:solidFill>
                  <a:srgbClr val="636463"/>
                </a:solidFill>
                <a:hlinkClick r:id="rId3" tooltip="Journal of chronic diseases."/>
              </a:rPr>
              <a:t>J Chronic Dis.</a:t>
            </a:r>
            <a:r>
              <a:rPr lang="pl-PL" sz="1100" dirty="0">
                <a:solidFill>
                  <a:srgbClr val="636463"/>
                </a:solidFill>
              </a:rPr>
              <a:t> 1967 Aug;20(8):637-48</a:t>
            </a:r>
            <a:r>
              <a:rPr lang="pl-PL" sz="1100" dirty="0" smtClean="0">
                <a:solidFill>
                  <a:srgbClr val="636463"/>
                </a:solidFill>
              </a:rPr>
              <a:t>.</a:t>
            </a:r>
            <a:endParaRPr lang="en-GB" sz="1100" dirty="0">
              <a:solidFill>
                <a:srgbClr val="6364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Pragmatic versus explanatory trials</a:t>
            </a:r>
          </a:p>
        </p:txBody>
      </p:sp>
      <p:pic>
        <p:nvPicPr>
          <p:cNvPr id="17412" name="Picture 4" descr="tt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77" y="1846263"/>
            <a:ext cx="2605025" cy="2326574"/>
          </a:xfrm>
          <a:prstGeom prst="rect">
            <a:avLst/>
          </a:prstGeom>
          <a:noFill/>
        </p:spPr>
      </p:pic>
      <p:pic>
        <p:nvPicPr>
          <p:cNvPr id="17413" name="Picture 5" descr="ttgrap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041" y="1846264"/>
            <a:ext cx="1972232" cy="2379981"/>
          </a:xfrm>
          <a:prstGeom prst="rect">
            <a:avLst/>
          </a:prstGeom>
          <a:noFill/>
        </p:spPr>
      </p:pic>
      <p:pic>
        <p:nvPicPr>
          <p:cNvPr id="17416" name="Picture 8" descr="ttgra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9319" y="4001594"/>
            <a:ext cx="1921669" cy="1534994"/>
          </a:xfrm>
          <a:prstGeom prst="rect">
            <a:avLst/>
          </a:prstGeom>
          <a:noFill/>
        </p:spPr>
      </p:pic>
      <p:sp>
        <p:nvSpPr>
          <p:cNvPr id="2" name="Right Arrow 1"/>
          <p:cNvSpPr/>
          <p:nvPr/>
        </p:nvSpPr>
        <p:spPr>
          <a:xfrm>
            <a:off x="4144918" y="2827813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Content Placeholder 3" descr="sumo-560x4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2572" y="4204966"/>
            <a:ext cx="2376729" cy="13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41" y="1700808"/>
            <a:ext cx="7987085" cy="4747664"/>
          </a:xfrm>
        </p:spPr>
        <p:txBody>
          <a:bodyPr/>
          <a:lstStyle/>
          <a:p>
            <a:r>
              <a:rPr lang="en-GB" sz="2000" dirty="0" smtClean="0"/>
              <a:t>J Wisely (head ethics committees England): “Everyone, particularly individuals responsible for healthcare systems, can help to improve the efficiency of clinical research by promoting </a:t>
            </a:r>
            <a:r>
              <a:rPr lang="en-GB" sz="2000" i="1" u="sng" dirty="0" smtClean="0"/>
              <a:t>integration of research in everyday clinical practice</a:t>
            </a:r>
            <a:r>
              <a:rPr lang="en-GB" sz="2000" dirty="0" smtClean="0"/>
              <a:t>”</a:t>
            </a:r>
            <a:r>
              <a:rPr lang="en-GB" sz="2000" baseline="30000" dirty="0" smtClean="0"/>
              <a:t>1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Vickers [Clinical trials are in crisis]:</a:t>
            </a:r>
          </a:p>
          <a:p>
            <a:pPr lvl="1"/>
            <a:r>
              <a:rPr lang="en-GB" sz="2000" dirty="0" smtClean="0"/>
              <a:t>Dramatically reducing eligibility criteria</a:t>
            </a:r>
          </a:p>
          <a:p>
            <a:pPr lvl="1"/>
            <a:r>
              <a:rPr lang="en-GB" sz="2000" dirty="0" smtClean="0"/>
              <a:t>Use and improve routinely collected data</a:t>
            </a:r>
          </a:p>
          <a:p>
            <a:pPr lvl="1"/>
            <a:r>
              <a:rPr lang="en-GB" sz="2000" dirty="0" smtClean="0"/>
              <a:t>Simpler designs</a:t>
            </a:r>
          </a:p>
          <a:p>
            <a:pPr lvl="1"/>
            <a:r>
              <a:rPr lang="en-GB" sz="2000" dirty="0" smtClean="0"/>
              <a:t>Simplified / early consent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Trials increasing complex and expensive:</a:t>
            </a:r>
            <a:br>
              <a:rPr lang="en-GB" dirty="0" smtClean="0"/>
            </a:br>
            <a:r>
              <a:rPr lang="en-GB" dirty="0" smtClean="0"/>
              <a:t>What to do?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8313" y="5574656"/>
            <a:ext cx="3456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636463"/>
                </a:solidFill>
                <a:cs typeface="Helvetica" panose="020B0604020202020204" pitchFamily="34" charset="0"/>
              </a:rPr>
              <a:t>1. http://researchwaste.net </a:t>
            </a:r>
            <a:endParaRPr lang="en-US" altLang="en-US" sz="900" dirty="0">
              <a:solidFill>
                <a:srgbClr val="636463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6427113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100" dirty="0" smtClean="0"/>
              <a:t>Van Staa TP et al. </a:t>
            </a:r>
            <a:r>
              <a:rPr lang="en-GB" sz="1100" u="sng" dirty="0">
                <a:hlinkClick r:id="rId3" tooltip="BMJ (Clinical research ed.)."/>
              </a:rPr>
              <a:t>BMJ.</a:t>
            </a:r>
            <a:r>
              <a:rPr lang="en-GB" sz="1100" dirty="0"/>
              <a:t> 2012 Feb 7;344:e55. </a:t>
            </a:r>
            <a:r>
              <a:rPr lang="en-GB" sz="1100" dirty="0" err="1"/>
              <a:t>doi</a:t>
            </a:r>
            <a:r>
              <a:rPr lang="en-GB" sz="1100" dirty="0"/>
              <a:t>: 10.1136/bmj.e55.</a:t>
            </a:r>
            <a:endParaRPr lang="en-US" altLang="en-US" sz="1100" dirty="0"/>
          </a:p>
        </p:txBody>
      </p:sp>
      <p:sp>
        <p:nvSpPr>
          <p:cNvPr id="4" name="AutoShape 2" descr="Figur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332655"/>
            <a:ext cx="8646110" cy="33548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31" y="3517340"/>
            <a:ext cx="3600400" cy="290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44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Example of data flow in pragmatic trials</a:t>
            </a:r>
            <a:endParaRPr lang="en-GB" sz="3600" dirty="0"/>
          </a:p>
        </p:txBody>
      </p:sp>
      <p:pic>
        <p:nvPicPr>
          <p:cNvPr id="25604" name="Picture 4" descr="Fig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54154"/>
            <a:ext cx="6666871" cy="475140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077072"/>
            <a:ext cx="4824536" cy="1976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6427113"/>
            <a:ext cx="79208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v</a:t>
            </a:r>
            <a:r>
              <a:rPr lang="en-GB" sz="1100" dirty="0" smtClean="0"/>
              <a:t>an </a:t>
            </a:r>
            <a:r>
              <a:rPr lang="en-GB" sz="1100" dirty="0" err="1"/>
              <a:t>Staa</a:t>
            </a:r>
            <a:r>
              <a:rPr lang="en-GB" sz="1100" dirty="0"/>
              <a:t> et al. The opportunities and challenges of pragmatic point-of-care randomised trials using routinely collected electronic </a:t>
            </a:r>
            <a:r>
              <a:rPr lang="en-GB" sz="1100" dirty="0" smtClean="0"/>
              <a:t>records. </a:t>
            </a:r>
            <a:r>
              <a:rPr lang="en-GB" sz="1100" dirty="0"/>
              <a:t>Health </a:t>
            </a:r>
            <a:r>
              <a:rPr lang="en-GB" sz="1100" dirty="0" err="1"/>
              <a:t>Technol</a:t>
            </a:r>
            <a:r>
              <a:rPr lang="en-GB" sz="1100" dirty="0"/>
              <a:t> Assess. 2014 Jul;18(43):1-146. </a:t>
            </a:r>
            <a:r>
              <a:rPr lang="en-GB" sz="1100" dirty="0" err="1"/>
              <a:t>doi</a:t>
            </a:r>
            <a:r>
              <a:rPr lang="en-GB" sz="1100" dirty="0"/>
              <a:t>: 10.3310/hta18430.</a:t>
            </a:r>
          </a:p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964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069" y="5376722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0" y="0"/>
                </a:lnTo>
                <a:lnTo>
                  <a:pt x="5473447" y="0"/>
                </a:lnTo>
              </a:path>
            </a:pathLst>
          </a:custGeom>
          <a:ln w="25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2143" y="537672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575"/>
                </a:moveTo>
                <a:lnTo>
                  <a:pt x="0" y="69575"/>
                </a:lnTo>
                <a:lnTo>
                  <a:pt x="0" y="0"/>
                </a:lnTo>
              </a:path>
            </a:pathLst>
          </a:custGeom>
          <a:ln w="25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1301" y="537672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575"/>
                </a:moveTo>
                <a:lnTo>
                  <a:pt x="0" y="69575"/>
                </a:lnTo>
                <a:lnTo>
                  <a:pt x="0" y="0"/>
                </a:lnTo>
              </a:path>
            </a:pathLst>
          </a:custGeom>
          <a:ln w="25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9506" y="537672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575"/>
                </a:moveTo>
                <a:lnTo>
                  <a:pt x="0" y="69575"/>
                </a:lnTo>
                <a:lnTo>
                  <a:pt x="0" y="0"/>
                </a:lnTo>
              </a:path>
            </a:pathLst>
          </a:custGeom>
          <a:ln w="25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7575" y="537672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575"/>
                </a:moveTo>
                <a:lnTo>
                  <a:pt x="0" y="69575"/>
                </a:lnTo>
                <a:lnTo>
                  <a:pt x="0" y="0"/>
                </a:lnTo>
              </a:path>
            </a:pathLst>
          </a:custGeom>
          <a:ln w="25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95644" y="537672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575"/>
                </a:moveTo>
                <a:lnTo>
                  <a:pt x="0" y="69575"/>
                </a:lnTo>
                <a:lnTo>
                  <a:pt x="0" y="0"/>
                </a:lnTo>
              </a:path>
            </a:pathLst>
          </a:custGeom>
          <a:ln w="25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94802" y="537672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575"/>
                </a:moveTo>
                <a:lnTo>
                  <a:pt x="0" y="69575"/>
                </a:lnTo>
                <a:lnTo>
                  <a:pt x="0" y="0"/>
                </a:lnTo>
              </a:path>
            </a:pathLst>
          </a:custGeom>
          <a:ln w="25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92872" y="5376722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575"/>
                </a:moveTo>
                <a:lnTo>
                  <a:pt x="0" y="69575"/>
                </a:lnTo>
                <a:lnTo>
                  <a:pt x="0" y="0"/>
                </a:lnTo>
              </a:path>
            </a:pathLst>
          </a:custGeom>
          <a:ln w="25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66498" y="5554182"/>
            <a:ext cx="72390" cy="113030"/>
          </a:xfrm>
          <a:custGeom>
            <a:avLst/>
            <a:gdLst/>
            <a:ahLst/>
            <a:cxnLst/>
            <a:rect l="l" t="t" r="r" b="b"/>
            <a:pathLst>
              <a:path w="72390" h="113029">
                <a:moveTo>
                  <a:pt x="35645" y="0"/>
                </a:moveTo>
                <a:lnTo>
                  <a:pt x="2397" y="29237"/>
                </a:lnTo>
                <a:lnTo>
                  <a:pt x="0" y="56469"/>
                </a:lnTo>
                <a:lnTo>
                  <a:pt x="567" y="71071"/>
                </a:lnTo>
                <a:lnTo>
                  <a:pt x="21257" y="109775"/>
                </a:lnTo>
                <a:lnTo>
                  <a:pt x="35645" y="112925"/>
                </a:lnTo>
                <a:lnTo>
                  <a:pt x="43544" y="112185"/>
                </a:lnTo>
                <a:lnTo>
                  <a:pt x="50372" y="110027"/>
                </a:lnTo>
                <a:lnTo>
                  <a:pt x="56231" y="106545"/>
                </a:lnTo>
                <a:lnTo>
                  <a:pt x="61222" y="101836"/>
                </a:lnTo>
                <a:lnTo>
                  <a:pt x="65211" y="94779"/>
                </a:lnTo>
                <a:lnTo>
                  <a:pt x="30611" y="94779"/>
                </a:lnTo>
                <a:lnTo>
                  <a:pt x="26529" y="90746"/>
                </a:lnTo>
                <a:lnTo>
                  <a:pt x="25441" y="87722"/>
                </a:lnTo>
                <a:lnTo>
                  <a:pt x="24489" y="82681"/>
                </a:lnTo>
                <a:lnTo>
                  <a:pt x="23309" y="78727"/>
                </a:lnTo>
                <a:lnTo>
                  <a:pt x="22716" y="73103"/>
                </a:lnTo>
                <a:lnTo>
                  <a:pt x="22480" y="65542"/>
                </a:lnTo>
                <a:lnTo>
                  <a:pt x="22480" y="47378"/>
                </a:lnTo>
                <a:lnTo>
                  <a:pt x="22703" y="39702"/>
                </a:lnTo>
                <a:lnTo>
                  <a:pt x="23309" y="33349"/>
                </a:lnTo>
                <a:lnTo>
                  <a:pt x="25441" y="24195"/>
                </a:lnTo>
                <a:lnTo>
                  <a:pt x="26529" y="21171"/>
                </a:lnTo>
                <a:lnTo>
                  <a:pt x="28570" y="20162"/>
                </a:lnTo>
                <a:lnTo>
                  <a:pt x="30611" y="18146"/>
                </a:lnTo>
                <a:lnTo>
                  <a:pt x="33604" y="17138"/>
                </a:lnTo>
                <a:lnTo>
                  <a:pt x="64824" y="17138"/>
                </a:lnTo>
                <a:lnTo>
                  <a:pt x="61222" y="11089"/>
                </a:lnTo>
                <a:lnTo>
                  <a:pt x="56231" y="6379"/>
                </a:lnTo>
                <a:lnTo>
                  <a:pt x="50372" y="2898"/>
                </a:lnTo>
                <a:lnTo>
                  <a:pt x="43544" y="740"/>
                </a:lnTo>
                <a:lnTo>
                  <a:pt x="35645" y="0"/>
                </a:lnTo>
                <a:close/>
              </a:path>
              <a:path w="72390" h="113029">
                <a:moveTo>
                  <a:pt x="64824" y="17138"/>
                </a:moveTo>
                <a:lnTo>
                  <a:pt x="38774" y="17138"/>
                </a:lnTo>
                <a:lnTo>
                  <a:pt x="40815" y="18146"/>
                </a:lnTo>
                <a:lnTo>
                  <a:pt x="42855" y="20162"/>
                </a:lnTo>
                <a:lnTo>
                  <a:pt x="49930" y="56469"/>
                </a:lnTo>
                <a:lnTo>
                  <a:pt x="49764" y="65542"/>
                </a:lnTo>
                <a:lnTo>
                  <a:pt x="40815" y="94779"/>
                </a:lnTo>
                <a:lnTo>
                  <a:pt x="65211" y="94779"/>
                </a:lnTo>
                <a:lnTo>
                  <a:pt x="65950" y="93471"/>
                </a:lnTo>
                <a:lnTo>
                  <a:pt x="69453" y="83311"/>
                </a:lnTo>
                <a:lnTo>
                  <a:pt x="71632" y="71040"/>
                </a:lnTo>
                <a:lnTo>
                  <a:pt x="72378" y="56469"/>
                </a:lnTo>
                <a:lnTo>
                  <a:pt x="71630" y="41717"/>
                </a:lnTo>
                <a:lnTo>
                  <a:pt x="69453" y="29236"/>
                </a:lnTo>
                <a:lnTo>
                  <a:pt x="65950" y="19028"/>
                </a:lnTo>
                <a:lnTo>
                  <a:pt x="64824" y="17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61576" y="5554184"/>
            <a:ext cx="75565" cy="111125"/>
          </a:xfrm>
          <a:custGeom>
            <a:avLst/>
            <a:gdLst/>
            <a:ahLst/>
            <a:cxnLst/>
            <a:rect l="l" t="t" r="r" b="b"/>
            <a:pathLst>
              <a:path w="75564" h="111125">
                <a:moveTo>
                  <a:pt x="73272" y="17138"/>
                </a:moveTo>
                <a:lnTo>
                  <a:pt x="43808" y="17138"/>
                </a:lnTo>
                <a:lnTo>
                  <a:pt x="47889" y="19154"/>
                </a:lnTo>
                <a:lnTo>
                  <a:pt x="49930" y="21171"/>
                </a:lnTo>
                <a:lnTo>
                  <a:pt x="53059" y="24195"/>
                </a:lnTo>
                <a:lnTo>
                  <a:pt x="54012" y="27219"/>
                </a:lnTo>
                <a:lnTo>
                  <a:pt x="54012" y="36293"/>
                </a:lnTo>
                <a:lnTo>
                  <a:pt x="31563" y="63526"/>
                </a:lnTo>
                <a:lnTo>
                  <a:pt x="23315" y="71308"/>
                </a:lnTo>
                <a:lnTo>
                  <a:pt x="952" y="103852"/>
                </a:lnTo>
                <a:lnTo>
                  <a:pt x="0" y="110909"/>
                </a:lnTo>
                <a:lnTo>
                  <a:pt x="75508" y="110909"/>
                </a:lnTo>
                <a:lnTo>
                  <a:pt x="75508" y="90746"/>
                </a:lnTo>
                <a:lnTo>
                  <a:pt x="32652" y="90746"/>
                </a:lnTo>
                <a:lnTo>
                  <a:pt x="33604" y="89738"/>
                </a:lnTo>
                <a:lnTo>
                  <a:pt x="37685" y="85705"/>
                </a:lnTo>
                <a:lnTo>
                  <a:pt x="38774" y="83689"/>
                </a:lnTo>
                <a:lnTo>
                  <a:pt x="43808" y="79656"/>
                </a:lnTo>
                <a:lnTo>
                  <a:pt x="49930" y="72599"/>
                </a:lnTo>
                <a:lnTo>
                  <a:pt x="57141" y="66550"/>
                </a:lnTo>
                <a:lnTo>
                  <a:pt x="62175" y="62518"/>
                </a:lnTo>
                <a:lnTo>
                  <a:pt x="64215" y="58485"/>
                </a:lnTo>
                <a:lnTo>
                  <a:pt x="75508" y="35285"/>
                </a:lnTo>
                <a:lnTo>
                  <a:pt x="75508" y="22179"/>
                </a:lnTo>
                <a:lnTo>
                  <a:pt x="73272" y="17138"/>
                </a:lnTo>
                <a:close/>
              </a:path>
              <a:path w="75564" h="111125">
                <a:moveTo>
                  <a:pt x="39726" y="0"/>
                </a:moveTo>
                <a:lnTo>
                  <a:pt x="4370" y="24494"/>
                </a:lnTo>
                <a:lnTo>
                  <a:pt x="2993" y="32260"/>
                </a:lnTo>
                <a:lnTo>
                  <a:pt x="24489" y="34276"/>
                </a:lnTo>
                <a:lnTo>
                  <a:pt x="24489" y="28228"/>
                </a:lnTo>
                <a:lnTo>
                  <a:pt x="26529" y="24195"/>
                </a:lnTo>
                <a:lnTo>
                  <a:pt x="28570" y="21171"/>
                </a:lnTo>
                <a:lnTo>
                  <a:pt x="31563" y="19154"/>
                </a:lnTo>
                <a:lnTo>
                  <a:pt x="34692" y="17138"/>
                </a:lnTo>
                <a:lnTo>
                  <a:pt x="73272" y="17138"/>
                </a:lnTo>
                <a:lnTo>
                  <a:pt x="72378" y="15122"/>
                </a:lnTo>
                <a:lnTo>
                  <a:pt x="66256" y="9073"/>
                </a:lnTo>
                <a:lnTo>
                  <a:pt x="61116" y="5103"/>
                </a:lnTo>
                <a:lnTo>
                  <a:pt x="54930" y="2268"/>
                </a:lnTo>
                <a:lnTo>
                  <a:pt x="47774" y="567"/>
                </a:lnTo>
                <a:lnTo>
                  <a:pt x="39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59643" y="5554184"/>
            <a:ext cx="81280" cy="111125"/>
          </a:xfrm>
          <a:custGeom>
            <a:avLst/>
            <a:gdLst/>
            <a:ahLst/>
            <a:cxnLst/>
            <a:rect l="l" t="t" r="r" b="b"/>
            <a:pathLst>
              <a:path w="81280" h="111125">
                <a:moveTo>
                  <a:pt x="66392" y="88730"/>
                </a:moveTo>
                <a:lnTo>
                  <a:pt x="45985" y="88730"/>
                </a:lnTo>
                <a:lnTo>
                  <a:pt x="45985" y="110909"/>
                </a:lnTo>
                <a:lnTo>
                  <a:pt x="66392" y="110909"/>
                </a:lnTo>
                <a:lnTo>
                  <a:pt x="66392" y="88730"/>
                </a:lnTo>
                <a:close/>
              </a:path>
              <a:path w="81280" h="111125">
                <a:moveTo>
                  <a:pt x="66392" y="0"/>
                </a:moveTo>
                <a:lnTo>
                  <a:pt x="48978" y="0"/>
                </a:lnTo>
                <a:lnTo>
                  <a:pt x="0" y="69575"/>
                </a:lnTo>
                <a:lnTo>
                  <a:pt x="0" y="88730"/>
                </a:lnTo>
                <a:lnTo>
                  <a:pt x="80677" y="88730"/>
                </a:lnTo>
                <a:lnTo>
                  <a:pt x="80677" y="69575"/>
                </a:lnTo>
                <a:lnTo>
                  <a:pt x="20407" y="69575"/>
                </a:lnTo>
                <a:lnTo>
                  <a:pt x="45985" y="32260"/>
                </a:lnTo>
                <a:lnTo>
                  <a:pt x="66392" y="32260"/>
                </a:lnTo>
                <a:lnTo>
                  <a:pt x="66392" y="0"/>
                </a:lnTo>
                <a:close/>
              </a:path>
              <a:path w="81280" h="111125">
                <a:moveTo>
                  <a:pt x="66392" y="32260"/>
                </a:moveTo>
                <a:lnTo>
                  <a:pt x="45985" y="32260"/>
                </a:lnTo>
                <a:lnTo>
                  <a:pt x="45985" y="69575"/>
                </a:lnTo>
                <a:lnTo>
                  <a:pt x="66392" y="69575"/>
                </a:lnTo>
                <a:lnTo>
                  <a:pt x="66392" y="32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0956" y="5554182"/>
            <a:ext cx="74295" cy="113030"/>
          </a:xfrm>
          <a:custGeom>
            <a:avLst/>
            <a:gdLst/>
            <a:ahLst/>
            <a:cxnLst/>
            <a:rect l="l" t="t" r="r" b="b"/>
            <a:pathLst>
              <a:path w="74295" h="113029">
                <a:moveTo>
                  <a:pt x="49818" y="0"/>
                </a:moveTo>
                <a:lnTo>
                  <a:pt x="40702" y="0"/>
                </a:lnTo>
                <a:lnTo>
                  <a:pt x="32050" y="771"/>
                </a:lnTo>
                <a:lnTo>
                  <a:pt x="2812" y="31128"/>
                </a:lnTo>
                <a:lnTo>
                  <a:pt x="0" y="59493"/>
                </a:lnTo>
                <a:lnTo>
                  <a:pt x="635" y="70898"/>
                </a:lnTo>
                <a:lnTo>
                  <a:pt x="23322" y="109397"/>
                </a:lnTo>
                <a:lnTo>
                  <a:pt x="38661" y="112925"/>
                </a:lnTo>
                <a:lnTo>
                  <a:pt x="46097" y="112201"/>
                </a:lnTo>
                <a:lnTo>
                  <a:pt x="70259" y="94779"/>
                </a:lnTo>
                <a:lnTo>
                  <a:pt x="35532" y="94779"/>
                </a:lnTo>
                <a:lnTo>
                  <a:pt x="32539" y="93770"/>
                </a:lnTo>
                <a:lnTo>
                  <a:pt x="28458" y="89738"/>
                </a:lnTo>
                <a:lnTo>
                  <a:pt x="25329" y="85705"/>
                </a:lnTo>
                <a:lnTo>
                  <a:pt x="24376" y="80664"/>
                </a:lnTo>
                <a:lnTo>
                  <a:pt x="24376" y="67559"/>
                </a:lnTo>
                <a:lnTo>
                  <a:pt x="25329" y="62518"/>
                </a:lnTo>
                <a:lnTo>
                  <a:pt x="28458" y="59493"/>
                </a:lnTo>
                <a:lnTo>
                  <a:pt x="31451" y="56469"/>
                </a:lnTo>
                <a:lnTo>
                  <a:pt x="34580" y="54453"/>
                </a:lnTo>
                <a:lnTo>
                  <a:pt x="69161" y="54453"/>
                </a:lnTo>
                <a:lnTo>
                  <a:pt x="65191" y="49412"/>
                </a:lnTo>
                <a:lnTo>
                  <a:pt x="64095" y="48404"/>
                </a:lnTo>
                <a:lnTo>
                  <a:pt x="22335" y="48404"/>
                </a:lnTo>
                <a:lnTo>
                  <a:pt x="23212" y="39900"/>
                </a:lnTo>
                <a:lnTo>
                  <a:pt x="35532" y="17138"/>
                </a:lnTo>
                <a:lnTo>
                  <a:pt x="70633" y="17138"/>
                </a:lnTo>
                <a:lnTo>
                  <a:pt x="67232" y="12097"/>
                </a:lnTo>
                <a:lnTo>
                  <a:pt x="62062" y="7057"/>
                </a:lnTo>
                <a:lnTo>
                  <a:pt x="55940" y="2016"/>
                </a:lnTo>
                <a:lnTo>
                  <a:pt x="49818" y="0"/>
                </a:lnTo>
                <a:close/>
              </a:path>
              <a:path w="74295" h="113029">
                <a:moveTo>
                  <a:pt x="69161" y="54453"/>
                </a:moveTo>
                <a:lnTo>
                  <a:pt x="42743" y="54453"/>
                </a:lnTo>
                <a:lnTo>
                  <a:pt x="46825" y="56469"/>
                </a:lnTo>
                <a:lnTo>
                  <a:pt x="49818" y="59493"/>
                </a:lnTo>
                <a:lnTo>
                  <a:pt x="51858" y="63526"/>
                </a:lnTo>
                <a:lnTo>
                  <a:pt x="53899" y="68567"/>
                </a:lnTo>
                <a:lnTo>
                  <a:pt x="53899" y="82681"/>
                </a:lnTo>
                <a:lnTo>
                  <a:pt x="52947" y="87722"/>
                </a:lnTo>
                <a:lnTo>
                  <a:pt x="49818" y="90746"/>
                </a:lnTo>
                <a:lnTo>
                  <a:pt x="46825" y="93770"/>
                </a:lnTo>
                <a:lnTo>
                  <a:pt x="43695" y="94779"/>
                </a:lnTo>
                <a:lnTo>
                  <a:pt x="70259" y="94779"/>
                </a:lnTo>
                <a:lnTo>
                  <a:pt x="72045" y="90746"/>
                </a:lnTo>
                <a:lnTo>
                  <a:pt x="73743" y="83563"/>
                </a:lnTo>
                <a:lnTo>
                  <a:pt x="74307" y="75624"/>
                </a:lnTo>
                <a:lnTo>
                  <a:pt x="73805" y="68567"/>
                </a:lnTo>
                <a:lnTo>
                  <a:pt x="73709" y="67559"/>
                </a:lnTo>
                <a:lnTo>
                  <a:pt x="72045" y="60628"/>
                </a:lnTo>
                <a:lnTo>
                  <a:pt x="69198" y="54500"/>
                </a:lnTo>
                <a:close/>
              </a:path>
              <a:path w="74295" h="113029">
                <a:moveTo>
                  <a:pt x="41655" y="39317"/>
                </a:moveTo>
                <a:lnTo>
                  <a:pt x="34580" y="39317"/>
                </a:lnTo>
                <a:lnTo>
                  <a:pt x="27369" y="42342"/>
                </a:lnTo>
                <a:lnTo>
                  <a:pt x="22335" y="48404"/>
                </a:lnTo>
                <a:lnTo>
                  <a:pt x="64095" y="48404"/>
                </a:lnTo>
                <a:lnTo>
                  <a:pt x="60232" y="44852"/>
                </a:lnTo>
                <a:lnTo>
                  <a:pt x="54596" y="41713"/>
                </a:lnTo>
                <a:lnTo>
                  <a:pt x="48374" y="39900"/>
                </a:lnTo>
                <a:lnTo>
                  <a:pt x="41655" y="39317"/>
                </a:lnTo>
                <a:close/>
              </a:path>
              <a:path w="74295" h="113029">
                <a:moveTo>
                  <a:pt x="70633" y="17138"/>
                </a:moveTo>
                <a:lnTo>
                  <a:pt x="42743" y="17138"/>
                </a:lnTo>
                <a:lnTo>
                  <a:pt x="45736" y="18146"/>
                </a:lnTo>
                <a:lnTo>
                  <a:pt x="49818" y="22179"/>
                </a:lnTo>
                <a:lnTo>
                  <a:pt x="51858" y="25203"/>
                </a:lnTo>
                <a:lnTo>
                  <a:pt x="51858" y="29236"/>
                </a:lnTo>
                <a:lnTo>
                  <a:pt x="72266" y="27219"/>
                </a:lnTo>
                <a:lnTo>
                  <a:pt x="71314" y="18146"/>
                </a:lnTo>
                <a:lnTo>
                  <a:pt x="70633" y="17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58911" y="5554182"/>
            <a:ext cx="73660" cy="113030"/>
          </a:xfrm>
          <a:custGeom>
            <a:avLst/>
            <a:gdLst/>
            <a:ahLst/>
            <a:cxnLst/>
            <a:rect l="l" t="t" r="r" b="b"/>
            <a:pathLst>
              <a:path w="73660" h="113029">
                <a:moveTo>
                  <a:pt x="36733" y="0"/>
                </a:moveTo>
                <a:lnTo>
                  <a:pt x="3129" y="20162"/>
                </a:lnTo>
                <a:lnTo>
                  <a:pt x="3129" y="33268"/>
                </a:lnTo>
                <a:lnTo>
                  <a:pt x="4081" y="37301"/>
                </a:lnTo>
                <a:lnTo>
                  <a:pt x="7210" y="41333"/>
                </a:lnTo>
                <a:lnTo>
                  <a:pt x="9251" y="45379"/>
                </a:lnTo>
                <a:lnTo>
                  <a:pt x="13332" y="49412"/>
                </a:lnTo>
                <a:lnTo>
                  <a:pt x="19455" y="51428"/>
                </a:lnTo>
                <a:lnTo>
                  <a:pt x="12244" y="53445"/>
                </a:lnTo>
                <a:lnTo>
                  <a:pt x="8163" y="57477"/>
                </a:lnTo>
                <a:lnTo>
                  <a:pt x="5169" y="62518"/>
                </a:lnTo>
                <a:lnTo>
                  <a:pt x="2040" y="67559"/>
                </a:lnTo>
                <a:lnTo>
                  <a:pt x="0" y="73607"/>
                </a:lnTo>
                <a:lnTo>
                  <a:pt x="0" y="79656"/>
                </a:lnTo>
                <a:lnTo>
                  <a:pt x="23910" y="110783"/>
                </a:lnTo>
                <a:lnTo>
                  <a:pt x="37822" y="112925"/>
                </a:lnTo>
                <a:lnTo>
                  <a:pt x="45659" y="112342"/>
                </a:lnTo>
                <a:lnTo>
                  <a:pt x="69434" y="95787"/>
                </a:lnTo>
                <a:lnTo>
                  <a:pt x="32652" y="95787"/>
                </a:lnTo>
                <a:lnTo>
                  <a:pt x="28570" y="93770"/>
                </a:lnTo>
                <a:lnTo>
                  <a:pt x="25577" y="90746"/>
                </a:lnTo>
                <a:lnTo>
                  <a:pt x="23536" y="87722"/>
                </a:lnTo>
                <a:lnTo>
                  <a:pt x="21495" y="82681"/>
                </a:lnTo>
                <a:lnTo>
                  <a:pt x="21495" y="72599"/>
                </a:lnTo>
                <a:lnTo>
                  <a:pt x="22448" y="69575"/>
                </a:lnTo>
                <a:lnTo>
                  <a:pt x="25577" y="65542"/>
                </a:lnTo>
                <a:lnTo>
                  <a:pt x="27618" y="62518"/>
                </a:lnTo>
                <a:lnTo>
                  <a:pt x="31699" y="60502"/>
                </a:lnTo>
                <a:lnTo>
                  <a:pt x="68637" y="60502"/>
                </a:lnTo>
                <a:lnTo>
                  <a:pt x="66392" y="57477"/>
                </a:lnTo>
                <a:lnTo>
                  <a:pt x="61222" y="53445"/>
                </a:lnTo>
                <a:lnTo>
                  <a:pt x="55100" y="51428"/>
                </a:lnTo>
                <a:lnTo>
                  <a:pt x="60270" y="49412"/>
                </a:lnTo>
                <a:lnTo>
                  <a:pt x="63263" y="46388"/>
                </a:lnTo>
                <a:lnTo>
                  <a:pt x="65602" y="43363"/>
                </a:lnTo>
                <a:lnTo>
                  <a:pt x="32652" y="43363"/>
                </a:lnTo>
                <a:lnTo>
                  <a:pt x="29659" y="42342"/>
                </a:lnTo>
                <a:lnTo>
                  <a:pt x="27618" y="39317"/>
                </a:lnTo>
                <a:lnTo>
                  <a:pt x="24489" y="37301"/>
                </a:lnTo>
                <a:lnTo>
                  <a:pt x="23536" y="34276"/>
                </a:lnTo>
                <a:lnTo>
                  <a:pt x="23536" y="26211"/>
                </a:lnTo>
                <a:lnTo>
                  <a:pt x="24489" y="23187"/>
                </a:lnTo>
                <a:lnTo>
                  <a:pt x="27618" y="20162"/>
                </a:lnTo>
                <a:lnTo>
                  <a:pt x="29659" y="18146"/>
                </a:lnTo>
                <a:lnTo>
                  <a:pt x="32652" y="17138"/>
                </a:lnTo>
                <a:lnTo>
                  <a:pt x="69133" y="17138"/>
                </a:lnTo>
                <a:lnTo>
                  <a:pt x="67344" y="13105"/>
                </a:lnTo>
                <a:lnTo>
                  <a:pt x="61222" y="8065"/>
                </a:lnTo>
                <a:lnTo>
                  <a:pt x="56707" y="4678"/>
                </a:lnTo>
                <a:lnTo>
                  <a:pt x="50916" y="2142"/>
                </a:lnTo>
                <a:lnTo>
                  <a:pt x="44156" y="551"/>
                </a:lnTo>
                <a:lnTo>
                  <a:pt x="36733" y="0"/>
                </a:lnTo>
                <a:close/>
              </a:path>
              <a:path w="73660" h="113029">
                <a:moveTo>
                  <a:pt x="68637" y="60502"/>
                </a:moveTo>
                <a:lnTo>
                  <a:pt x="41903" y="60502"/>
                </a:lnTo>
                <a:lnTo>
                  <a:pt x="44896" y="61510"/>
                </a:lnTo>
                <a:lnTo>
                  <a:pt x="48025" y="64534"/>
                </a:lnTo>
                <a:lnTo>
                  <a:pt x="51018" y="68567"/>
                </a:lnTo>
                <a:lnTo>
                  <a:pt x="53059" y="72599"/>
                </a:lnTo>
                <a:lnTo>
                  <a:pt x="53059" y="83689"/>
                </a:lnTo>
                <a:lnTo>
                  <a:pt x="51018" y="87722"/>
                </a:lnTo>
                <a:lnTo>
                  <a:pt x="48025" y="90746"/>
                </a:lnTo>
                <a:lnTo>
                  <a:pt x="45985" y="93770"/>
                </a:lnTo>
                <a:lnTo>
                  <a:pt x="41903" y="95787"/>
                </a:lnTo>
                <a:lnTo>
                  <a:pt x="69434" y="95787"/>
                </a:lnTo>
                <a:lnTo>
                  <a:pt x="71205" y="92258"/>
                </a:lnTo>
                <a:lnTo>
                  <a:pt x="72903" y="85831"/>
                </a:lnTo>
                <a:lnTo>
                  <a:pt x="73388" y="79656"/>
                </a:lnTo>
                <a:lnTo>
                  <a:pt x="73467" y="72599"/>
                </a:lnTo>
                <a:lnTo>
                  <a:pt x="72514" y="66550"/>
                </a:lnTo>
                <a:lnTo>
                  <a:pt x="69385" y="61510"/>
                </a:lnTo>
                <a:lnTo>
                  <a:pt x="68637" y="60502"/>
                </a:lnTo>
                <a:close/>
              </a:path>
              <a:path w="73660" h="113029">
                <a:moveTo>
                  <a:pt x="69133" y="17138"/>
                </a:moveTo>
                <a:lnTo>
                  <a:pt x="40815" y="17138"/>
                </a:lnTo>
                <a:lnTo>
                  <a:pt x="43944" y="18146"/>
                </a:lnTo>
                <a:lnTo>
                  <a:pt x="46937" y="20162"/>
                </a:lnTo>
                <a:lnTo>
                  <a:pt x="48978" y="23187"/>
                </a:lnTo>
                <a:lnTo>
                  <a:pt x="50066" y="26211"/>
                </a:lnTo>
                <a:lnTo>
                  <a:pt x="50066" y="34276"/>
                </a:lnTo>
                <a:lnTo>
                  <a:pt x="48978" y="37301"/>
                </a:lnTo>
                <a:lnTo>
                  <a:pt x="46937" y="39317"/>
                </a:lnTo>
                <a:lnTo>
                  <a:pt x="43944" y="42342"/>
                </a:lnTo>
                <a:lnTo>
                  <a:pt x="40815" y="43363"/>
                </a:lnTo>
                <a:lnTo>
                  <a:pt x="65602" y="43363"/>
                </a:lnTo>
                <a:lnTo>
                  <a:pt x="66392" y="42342"/>
                </a:lnTo>
                <a:lnTo>
                  <a:pt x="69385" y="38309"/>
                </a:lnTo>
                <a:lnTo>
                  <a:pt x="70474" y="33268"/>
                </a:lnTo>
                <a:lnTo>
                  <a:pt x="70474" y="20162"/>
                </a:lnTo>
                <a:lnTo>
                  <a:pt x="69133" y="17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20248" y="5554184"/>
            <a:ext cx="50165" cy="111125"/>
          </a:xfrm>
          <a:custGeom>
            <a:avLst/>
            <a:gdLst/>
            <a:ahLst/>
            <a:cxnLst/>
            <a:rect l="l" t="t" r="r" b="b"/>
            <a:pathLst>
              <a:path w="50164" h="111125">
                <a:moveTo>
                  <a:pt x="50066" y="31252"/>
                </a:moveTo>
                <a:lnTo>
                  <a:pt x="28570" y="31252"/>
                </a:lnTo>
                <a:lnTo>
                  <a:pt x="28570" y="110909"/>
                </a:lnTo>
                <a:lnTo>
                  <a:pt x="50066" y="110909"/>
                </a:lnTo>
                <a:lnTo>
                  <a:pt x="50066" y="31252"/>
                </a:lnTo>
                <a:close/>
              </a:path>
              <a:path w="50164" h="111125">
                <a:moveTo>
                  <a:pt x="50066" y="0"/>
                </a:moveTo>
                <a:lnTo>
                  <a:pt x="32788" y="0"/>
                </a:lnTo>
                <a:lnTo>
                  <a:pt x="29659" y="7057"/>
                </a:lnTo>
                <a:lnTo>
                  <a:pt x="25577" y="12097"/>
                </a:lnTo>
                <a:lnTo>
                  <a:pt x="18366" y="17138"/>
                </a:lnTo>
                <a:lnTo>
                  <a:pt x="12244" y="22179"/>
                </a:lnTo>
                <a:lnTo>
                  <a:pt x="6122" y="26211"/>
                </a:lnTo>
                <a:lnTo>
                  <a:pt x="0" y="28228"/>
                </a:lnTo>
                <a:lnTo>
                  <a:pt x="0" y="47396"/>
                </a:lnTo>
                <a:lnTo>
                  <a:pt x="8080" y="44164"/>
                </a:lnTo>
                <a:lnTo>
                  <a:pt x="15458" y="40458"/>
                </a:lnTo>
                <a:lnTo>
                  <a:pt x="22250" y="36185"/>
                </a:lnTo>
                <a:lnTo>
                  <a:pt x="28570" y="31252"/>
                </a:lnTo>
                <a:lnTo>
                  <a:pt x="50066" y="31252"/>
                </a:lnTo>
                <a:lnTo>
                  <a:pt x="50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02013" y="5554182"/>
            <a:ext cx="72390" cy="113030"/>
          </a:xfrm>
          <a:custGeom>
            <a:avLst/>
            <a:gdLst/>
            <a:ahLst/>
            <a:cxnLst/>
            <a:rect l="l" t="t" r="r" b="b"/>
            <a:pathLst>
              <a:path w="72389" h="113029">
                <a:moveTo>
                  <a:pt x="36733" y="0"/>
                </a:moveTo>
                <a:lnTo>
                  <a:pt x="2925" y="29237"/>
                </a:lnTo>
                <a:lnTo>
                  <a:pt x="0" y="56469"/>
                </a:lnTo>
                <a:lnTo>
                  <a:pt x="585" y="71071"/>
                </a:lnTo>
                <a:lnTo>
                  <a:pt x="21529" y="109775"/>
                </a:lnTo>
                <a:lnTo>
                  <a:pt x="36733" y="112925"/>
                </a:lnTo>
                <a:lnTo>
                  <a:pt x="44152" y="112185"/>
                </a:lnTo>
                <a:lnTo>
                  <a:pt x="50984" y="110027"/>
                </a:lnTo>
                <a:lnTo>
                  <a:pt x="57051" y="106545"/>
                </a:lnTo>
                <a:lnTo>
                  <a:pt x="62175" y="101836"/>
                </a:lnTo>
                <a:lnTo>
                  <a:pt x="66086" y="94779"/>
                </a:lnTo>
                <a:lnTo>
                  <a:pt x="31563" y="94779"/>
                </a:lnTo>
                <a:lnTo>
                  <a:pt x="27482" y="90746"/>
                </a:lnTo>
                <a:lnTo>
                  <a:pt x="25441" y="87722"/>
                </a:lnTo>
                <a:lnTo>
                  <a:pt x="24489" y="82681"/>
                </a:lnTo>
                <a:lnTo>
                  <a:pt x="23711" y="78727"/>
                </a:lnTo>
                <a:lnTo>
                  <a:pt x="23074" y="73103"/>
                </a:lnTo>
                <a:lnTo>
                  <a:pt x="22614" y="65527"/>
                </a:lnTo>
                <a:lnTo>
                  <a:pt x="22448" y="56469"/>
                </a:lnTo>
                <a:lnTo>
                  <a:pt x="22614" y="47378"/>
                </a:lnTo>
                <a:lnTo>
                  <a:pt x="29522" y="20162"/>
                </a:lnTo>
                <a:lnTo>
                  <a:pt x="31563" y="18146"/>
                </a:lnTo>
                <a:lnTo>
                  <a:pt x="33604" y="17138"/>
                </a:lnTo>
                <a:lnTo>
                  <a:pt x="65707" y="17138"/>
                </a:lnTo>
                <a:lnTo>
                  <a:pt x="62175" y="11089"/>
                </a:lnTo>
                <a:lnTo>
                  <a:pt x="57051" y="6379"/>
                </a:lnTo>
                <a:lnTo>
                  <a:pt x="50984" y="2898"/>
                </a:lnTo>
                <a:lnTo>
                  <a:pt x="44152" y="740"/>
                </a:lnTo>
                <a:lnTo>
                  <a:pt x="36733" y="0"/>
                </a:lnTo>
                <a:close/>
              </a:path>
              <a:path w="72389" h="113029">
                <a:moveTo>
                  <a:pt x="65707" y="17138"/>
                </a:moveTo>
                <a:lnTo>
                  <a:pt x="38774" y="17138"/>
                </a:lnTo>
                <a:lnTo>
                  <a:pt x="41767" y="18146"/>
                </a:lnTo>
                <a:lnTo>
                  <a:pt x="43808" y="20162"/>
                </a:lnTo>
                <a:lnTo>
                  <a:pt x="45849" y="21171"/>
                </a:lnTo>
                <a:lnTo>
                  <a:pt x="46937" y="25203"/>
                </a:lnTo>
                <a:lnTo>
                  <a:pt x="47890" y="29237"/>
                </a:lnTo>
                <a:lnTo>
                  <a:pt x="49069" y="33774"/>
                </a:lnTo>
                <a:lnTo>
                  <a:pt x="49662" y="39702"/>
                </a:lnTo>
                <a:lnTo>
                  <a:pt x="49898" y="47378"/>
                </a:lnTo>
                <a:lnTo>
                  <a:pt x="49898" y="65542"/>
                </a:lnTo>
                <a:lnTo>
                  <a:pt x="49675" y="73103"/>
                </a:lnTo>
                <a:lnTo>
                  <a:pt x="49069" y="79152"/>
                </a:lnTo>
                <a:lnTo>
                  <a:pt x="47889" y="83689"/>
                </a:lnTo>
                <a:lnTo>
                  <a:pt x="46937" y="87722"/>
                </a:lnTo>
                <a:lnTo>
                  <a:pt x="45849" y="90746"/>
                </a:lnTo>
                <a:lnTo>
                  <a:pt x="41767" y="94779"/>
                </a:lnTo>
                <a:lnTo>
                  <a:pt x="66086" y="94779"/>
                </a:lnTo>
                <a:lnTo>
                  <a:pt x="66811" y="93471"/>
                </a:lnTo>
                <a:lnTo>
                  <a:pt x="69980" y="83311"/>
                </a:lnTo>
                <a:lnTo>
                  <a:pt x="71799" y="71040"/>
                </a:lnTo>
                <a:lnTo>
                  <a:pt x="72378" y="56469"/>
                </a:lnTo>
                <a:lnTo>
                  <a:pt x="71798" y="41717"/>
                </a:lnTo>
                <a:lnTo>
                  <a:pt x="69980" y="29236"/>
                </a:lnTo>
                <a:lnTo>
                  <a:pt x="66811" y="19028"/>
                </a:lnTo>
                <a:lnTo>
                  <a:pt x="65707" y="17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19404" y="5554184"/>
            <a:ext cx="49530" cy="111125"/>
          </a:xfrm>
          <a:custGeom>
            <a:avLst/>
            <a:gdLst/>
            <a:ahLst/>
            <a:cxnLst/>
            <a:rect l="l" t="t" r="r" b="b"/>
            <a:pathLst>
              <a:path w="49529" h="111125">
                <a:moveTo>
                  <a:pt x="48978" y="31252"/>
                </a:moveTo>
                <a:lnTo>
                  <a:pt x="27618" y="31252"/>
                </a:lnTo>
                <a:lnTo>
                  <a:pt x="27618" y="110909"/>
                </a:lnTo>
                <a:lnTo>
                  <a:pt x="48978" y="110909"/>
                </a:lnTo>
                <a:lnTo>
                  <a:pt x="48978" y="31252"/>
                </a:lnTo>
                <a:close/>
              </a:path>
              <a:path w="49529" h="111125">
                <a:moveTo>
                  <a:pt x="48978" y="0"/>
                </a:moveTo>
                <a:lnTo>
                  <a:pt x="31699" y="0"/>
                </a:lnTo>
                <a:lnTo>
                  <a:pt x="29659" y="7057"/>
                </a:lnTo>
                <a:lnTo>
                  <a:pt x="24489" y="12097"/>
                </a:lnTo>
                <a:lnTo>
                  <a:pt x="18366" y="17138"/>
                </a:lnTo>
                <a:lnTo>
                  <a:pt x="11292" y="22179"/>
                </a:lnTo>
                <a:lnTo>
                  <a:pt x="5169" y="26211"/>
                </a:lnTo>
                <a:lnTo>
                  <a:pt x="0" y="28228"/>
                </a:lnTo>
                <a:lnTo>
                  <a:pt x="0" y="47396"/>
                </a:lnTo>
                <a:lnTo>
                  <a:pt x="7472" y="44164"/>
                </a:lnTo>
                <a:lnTo>
                  <a:pt x="14574" y="40458"/>
                </a:lnTo>
                <a:lnTo>
                  <a:pt x="21294" y="36185"/>
                </a:lnTo>
                <a:lnTo>
                  <a:pt x="27618" y="31252"/>
                </a:lnTo>
                <a:lnTo>
                  <a:pt x="48978" y="31252"/>
                </a:lnTo>
                <a:lnTo>
                  <a:pt x="489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98044" y="5554184"/>
            <a:ext cx="75565" cy="111125"/>
          </a:xfrm>
          <a:custGeom>
            <a:avLst/>
            <a:gdLst/>
            <a:ahLst/>
            <a:cxnLst/>
            <a:rect l="l" t="t" r="r" b="b"/>
            <a:pathLst>
              <a:path w="75565" h="111125">
                <a:moveTo>
                  <a:pt x="73370" y="17138"/>
                </a:moveTo>
                <a:lnTo>
                  <a:pt x="43808" y="17138"/>
                </a:lnTo>
                <a:lnTo>
                  <a:pt x="46937" y="19154"/>
                </a:lnTo>
                <a:lnTo>
                  <a:pt x="49930" y="21171"/>
                </a:lnTo>
                <a:lnTo>
                  <a:pt x="54012" y="27219"/>
                </a:lnTo>
                <a:lnTo>
                  <a:pt x="54012" y="36293"/>
                </a:lnTo>
                <a:lnTo>
                  <a:pt x="23145" y="71308"/>
                </a:lnTo>
                <a:lnTo>
                  <a:pt x="16258" y="78144"/>
                </a:lnTo>
                <a:lnTo>
                  <a:pt x="0" y="110909"/>
                </a:lnTo>
                <a:lnTo>
                  <a:pt x="75508" y="110909"/>
                </a:lnTo>
                <a:lnTo>
                  <a:pt x="75508" y="90746"/>
                </a:lnTo>
                <a:lnTo>
                  <a:pt x="32652" y="90746"/>
                </a:lnTo>
                <a:lnTo>
                  <a:pt x="33604" y="89738"/>
                </a:lnTo>
                <a:lnTo>
                  <a:pt x="34692" y="87722"/>
                </a:lnTo>
                <a:lnTo>
                  <a:pt x="56052" y="66550"/>
                </a:lnTo>
                <a:lnTo>
                  <a:pt x="61222" y="62518"/>
                </a:lnTo>
                <a:lnTo>
                  <a:pt x="64351" y="58485"/>
                </a:lnTo>
                <a:lnTo>
                  <a:pt x="67344" y="54453"/>
                </a:lnTo>
                <a:lnTo>
                  <a:pt x="70474" y="49412"/>
                </a:lnTo>
                <a:lnTo>
                  <a:pt x="72514" y="44371"/>
                </a:lnTo>
                <a:lnTo>
                  <a:pt x="74555" y="40325"/>
                </a:lnTo>
                <a:lnTo>
                  <a:pt x="75508" y="35285"/>
                </a:lnTo>
                <a:lnTo>
                  <a:pt x="75508" y="22179"/>
                </a:lnTo>
                <a:lnTo>
                  <a:pt x="73370" y="17138"/>
                </a:lnTo>
                <a:close/>
              </a:path>
              <a:path w="75565" h="111125">
                <a:moveTo>
                  <a:pt x="39726" y="0"/>
                </a:moveTo>
                <a:lnTo>
                  <a:pt x="3953" y="24494"/>
                </a:lnTo>
                <a:lnTo>
                  <a:pt x="2040" y="32260"/>
                </a:lnTo>
                <a:lnTo>
                  <a:pt x="23400" y="34276"/>
                </a:lnTo>
                <a:lnTo>
                  <a:pt x="24489" y="28228"/>
                </a:lnTo>
                <a:lnTo>
                  <a:pt x="25441" y="24195"/>
                </a:lnTo>
                <a:lnTo>
                  <a:pt x="28570" y="21171"/>
                </a:lnTo>
                <a:lnTo>
                  <a:pt x="30611" y="19154"/>
                </a:lnTo>
                <a:lnTo>
                  <a:pt x="34692" y="17138"/>
                </a:lnTo>
                <a:lnTo>
                  <a:pt x="73370" y="17138"/>
                </a:lnTo>
                <a:lnTo>
                  <a:pt x="72514" y="15122"/>
                </a:lnTo>
                <a:lnTo>
                  <a:pt x="65304" y="9073"/>
                </a:lnTo>
                <a:lnTo>
                  <a:pt x="60312" y="5103"/>
                </a:lnTo>
                <a:lnTo>
                  <a:pt x="54454" y="2268"/>
                </a:lnTo>
                <a:lnTo>
                  <a:pt x="47626" y="567"/>
                </a:lnTo>
                <a:lnTo>
                  <a:pt x="397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95069" y="1492814"/>
            <a:ext cx="0" cy="3884295"/>
          </a:xfrm>
          <a:custGeom>
            <a:avLst/>
            <a:gdLst/>
            <a:ahLst/>
            <a:cxnLst/>
            <a:rect l="l" t="t" r="r" b="b"/>
            <a:pathLst>
              <a:path h="3884295">
                <a:moveTo>
                  <a:pt x="0" y="3883910"/>
                </a:moveTo>
                <a:lnTo>
                  <a:pt x="0" y="3883910"/>
                </a:lnTo>
                <a:lnTo>
                  <a:pt x="0" y="0"/>
                </a:lnTo>
              </a:path>
            </a:pathLst>
          </a:custGeom>
          <a:ln w="255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24596" y="5376722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0" y="0"/>
                </a:lnTo>
                <a:lnTo>
                  <a:pt x="70474" y="0"/>
                </a:lnTo>
              </a:path>
            </a:pathLst>
          </a:custGeom>
          <a:ln w="25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24596" y="4729359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0" y="0"/>
                </a:lnTo>
                <a:lnTo>
                  <a:pt x="70474" y="0"/>
                </a:lnTo>
              </a:path>
            </a:pathLst>
          </a:custGeom>
          <a:ln w="25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24596" y="4082130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0" y="0"/>
                </a:lnTo>
                <a:lnTo>
                  <a:pt x="70474" y="0"/>
                </a:lnTo>
              </a:path>
            </a:pathLst>
          </a:custGeom>
          <a:ln w="25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24596" y="3434767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0" y="0"/>
                </a:lnTo>
                <a:lnTo>
                  <a:pt x="70474" y="0"/>
                </a:lnTo>
              </a:path>
            </a:pathLst>
          </a:custGeom>
          <a:ln w="25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24596" y="2787404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0" y="0"/>
                </a:lnTo>
                <a:lnTo>
                  <a:pt x="70474" y="0"/>
                </a:lnTo>
              </a:path>
            </a:pathLst>
          </a:custGeom>
          <a:ln w="25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24596" y="2141116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0" y="0"/>
                </a:lnTo>
                <a:lnTo>
                  <a:pt x="70474" y="0"/>
                </a:lnTo>
              </a:path>
            </a:pathLst>
          </a:custGeom>
          <a:ln w="25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24596" y="1492812"/>
            <a:ext cx="70485" cy="0"/>
          </a:xfrm>
          <a:custGeom>
            <a:avLst/>
            <a:gdLst/>
            <a:ahLst/>
            <a:cxnLst/>
            <a:rect l="l" t="t" r="r" b="b"/>
            <a:pathLst>
              <a:path w="70484">
                <a:moveTo>
                  <a:pt x="0" y="0"/>
                </a:moveTo>
                <a:lnTo>
                  <a:pt x="0" y="0"/>
                </a:lnTo>
                <a:lnTo>
                  <a:pt x="70474" y="0"/>
                </a:lnTo>
              </a:path>
            </a:pathLst>
          </a:custGeom>
          <a:ln w="25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37856" y="5319258"/>
            <a:ext cx="73025" cy="113030"/>
          </a:xfrm>
          <a:custGeom>
            <a:avLst/>
            <a:gdLst/>
            <a:ahLst/>
            <a:cxnLst/>
            <a:rect l="l" t="t" r="r" b="b"/>
            <a:pathLst>
              <a:path w="73025" h="113029">
                <a:moveTo>
                  <a:pt x="36733" y="0"/>
                </a:moveTo>
                <a:lnTo>
                  <a:pt x="2933" y="29236"/>
                </a:lnTo>
                <a:lnTo>
                  <a:pt x="0" y="56456"/>
                </a:lnTo>
                <a:lnTo>
                  <a:pt x="592" y="71202"/>
                </a:lnTo>
                <a:lnTo>
                  <a:pt x="21555" y="109901"/>
                </a:lnTo>
                <a:lnTo>
                  <a:pt x="36733" y="112925"/>
                </a:lnTo>
                <a:lnTo>
                  <a:pt x="44053" y="112169"/>
                </a:lnTo>
                <a:lnTo>
                  <a:pt x="50515" y="110027"/>
                </a:lnTo>
                <a:lnTo>
                  <a:pt x="56259" y="106545"/>
                </a:lnTo>
                <a:lnTo>
                  <a:pt x="61236" y="101836"/>
                </a:lnTo>
                <a:lnTo>
                  <a:pt x="65195" y="95787"/>
                </a:lnTo>
                <a:lnTo>
                  <a:pt x="33672" y="95787"/>
                </a:lnTo>
                <a:lnTo>
                  <a:pt x="31631" y="94779"/>
                </a:lnTo>
                <a:lnTo>
                  <a:pt x="29590" y="92762"/>
                </a:lnTo>
                <a:lnTo>
                  <a:pt x="27550" y="91741"/>
                </a:lnTo>
                <a:lnTo>
                  <a:pt x="25509" y="87708"/>
                </a:lnTo>
                <a:lnTo>
                  <a:pt x="22448" y="56456"/>
                </a:lnTo>
                <a:lnTo>
                  <a:pt x="22623" y="47382"/>
                </a:lnTo>
                <a:lnTo>
                  <a:pt x="31631" y="18146"/>
                </a:lnTo>
                <a:lnTo>
                  <a:pt x="65510" y="18146"/>
                </a:lnTo>
                <a:lnTo>
                  <a:pt x="61236" y="12097"/>
                </a:lnTo>
                <a:lnTo>
                  <a:pt x="56259" y="6804"/>
                </a:lnTo>
                <a:lnTo>
                  <a:pt x="50515" y="3024"/>
                </a:lnTo>
                <a:lnTo>
                  <a:pt x="44005" y="756"/>
                </a:lnTo>
                <a:lnTo>
                  <a:pt x="36733" y="0"/>
                </a:lnTo>
                <a:close/>
              </a:path>
              <a:path w="73025" h="113029">
                <a:moveTo>
                  <a:pt x="65510" y="18146"/>
                </a:moveTo>
                <a:lnTo>
                  <a:pt x="40815" y="18146"/>
                </a:lnTo>
                <a:lnTo>
                  <a:pt x="44896" y="22179"/>
                </a:lnTo>
                <a:lnTo>
                  <a:pt x="46937" y="25203"/>
                </a:lnTo>
                <a:lnTo>
                  <a:pt x="47957" y="30244"/>
                </a:lnTo>
                <a:lnTo>
                  <a:pt x="49137" y="34198"/>
                </a:lnTo>
                <a:lnTo>
                  <a:pt x="49730" y="39821"/>
                </a:lnTo>
                <a:lnTo>
                  <a:pt x="49966" y="47382"/>
                </a:lnTo>
                <a:lnTo>
                  <a:pt x="49998" y="56456"/>
                </a:lnTo>
                <a:lnTo>
                  <a:pt x="49823" y="65529"/>
                </a:lnTo>
                <a:lnTo>
                  <a:pt x="42855" y="92762"/>
                </a:lnTo>
                <a:lnTo>
                  <a:pt x="40815" y="94779"/>
                </a:lnTo>
                <a:lnTo>
                  <a:pt x="38774" y="95787"/>
                </a:lnTo>
                <a:lnTo>
                  <a:pt x="65195" y="95787"/>
                </a:lnTo>
                <a:lnTo>
                  <a:pt x="66433" y="93894"/>
                </a:lnTo>
                <a:lnTo>
                  <a:pt x="69909" y="83682"/>
                </a:lnTo>
                <a:lnTo>
                  <a:pt x="71855" y="71186"/>
                </a:lnTo>
                <a:lnTo>
                  <a:pt x="72460" y="56456"/>
                </a:lnTo>
                <a:lnTo>
                  <a:pt x="71852" y="41711"/>
                </a:lnTo>
                <a:lnTo>
                  <a:pt x="69909" y="29362"/>
                </a:lnTo>
                <a:lnTo>
                  <a:pt x="66433" y="19454"/>
                </a:lnTo>
                <a:lnTo>
                  <a:pt x="65510" y="18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27661" y="5408983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89">
                <a:moveTo>
                  <a:pt x="22516" y="0"/>
                </a:moveTo>
                <a:lnTo>
                  <a:pt x="1020" y="0"/>
                </a:lnTo>
                <a:lnTo>
                  <a:pt x="1020" y="21184"/>
                </a:lnTo>
                <a:lnTo>
                  <a:pt x="11224" y="21184"/>
                </a:lnTo>
                <a:lnTo>
                  <a:pt x="11224" y="25217"/>
                </a:lnTo>
                <a:lnTo>
                  <a:pt x="10271" y="29249"/>
                </a:lnTo>
                <a:lnTo>
                  <a:pt x="9183" y="31265"/>
                </a:lnTo>
                <a:lnTo>
                  <a:pt x="7142" y="34290"/>
                </a:lnTo>
                <a:lnTo>
                  <a:pt x="4081" y="35298"/>
                </a:lnTo>
                <a:lnTo>
                  <a:pt x="0" y="37314"/>
                </a:lnTo>
                <a:lnTo>
                  <a:pt x="4081" y="46388"/>
                </a:lnTo>
                <a:lnTo>
                  <a:pt x="12312" y="42355"/>
                </a:lnTo>
                <a:lnTo>
                  <a:pt x="15305" y="39331"/>
                </a:lnTo>
                <a:lnTo>
                  <a:pt x="18434" y="36306"/>
                </a:lnTo>
                <a:lnTo>
                  <a:pt x="20475" y="33282"/>
                </a:lnTo>
                <a:lnTo>
                  <a:pt x="21427" y="30257"/>
                </a:lnTo>
                <a:lnTo>
                  <a:pt x="22516" y="26225"/>
                </a:lnTo>
                <a:lnTo>
                  <a:pt x="22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68544" y="5319258"/>
            <a:ext cx="72390" cy="113030"/>
          </a:xfrm>
          <a:custGeom>
            <a:avLst/>
            <a:gdLst/>
            <a:ahLst/>
            <a:cxnLst/>
            <a:rect l="l" t="t" r="r" b="b"/>
            <a:pathLst>
              <a:path w="72390" h="113029">
                <a:moveTo>
                  <a:pt x="35645" y="0"/>
                </a:moveTo>
                <a:lnTo>
                  <a:pt x="2516" y="29236"/>
                </a:lnTo>
                <a:lnTo>
                  <a:pt x="0" y="56456"/>
                </a:lnTo>
                <a:lnTo>
                  <a:pt x="582" y="71202"/>
                </a:lnTo>
                <a:lnTo>
                  <a:pt x="21393" y="109901"/>
                </a:lnTo>
                <a:lnTo>
                  <a:pt x="35645" y="112925"/>
                </a:lnTo>
                <a:lnTo>
                  <a:pt x="43594" y="112169"/>
                </a:lnTo>
                <a:lnTo>
                  <a:pt x="50372" y="110027"/>
                </a:lnTo>
                <a:lnTo>
                  <a:pt x="56231" y="106545"/>
                </a:lnTo>
                <a:lnTo>
                  <a:pt x="61222" y="101836"/>
                </a:lnTo>
                <a:lnTo>
                  <a:pt x="64823" y="95787"/>
                </a:lnTo>
                <a:lnTo>
                  <a:pt x="33604" y="95787"/>
                </a:lnTo>
                <a:lnTo>
                  <a:pt x="31563" y="94779"/>
                </a:lnTo>
                <a:lnTo>
                  <a:pt x="29522" y="92762"/>
                </a:lnTo>
                <a:lnTo>
                  <a:pt x="27482" y="91741"/>
                </a:lnTo>
                <a:lnTo>
                  <a:pt x="25441" y="87708"/>
                </a:lnTo>
                <a:lnTo>
                  <a:pt x="24458" y="83556"/>
                </a:lnTo>
                <a:lnTo>
                  <a:pt x="23309" y="79139"/>
                </a:lnTo>
                <a:lnTo>
                  <a:pt x="22703" y="73090"/>
                </a:lnTo>
                <a:lnTo>
                  <a:pt x="22480" y="65529"/>
                </a:lnTo>
                <a:lnTo>
                  <a:pt x="22480" y="47382"/>
                </a:lnTo>
                <a:lnTo>
                  <a:pt x="22703" y="39821"/>
                </a:lnTo>
                <a:lnTo>
                  <a:pt x="23309" y="33772"/>
                </a:lnTo>
                <a:lnTo>
                  <a:pt x="24489" y="29236"/>
                </a:lnTo>
                <a:lnTo>
                  <a:pt x="25441" y="25203"/>
                </a:lnTo>
                <a:lnTo>
                  <a:pt x="27482" y="22179"/>
                </a:lnTo>
                <a:lnTo>
                  <a:pt x="31563" y="18146"/>
                </a:lnTo>
                <a:lnTo>
                  <a:pt x="65110" y="18146"/>
                </a:lnTo>
                <a:lnTo>
                  <a:pt x="61222" y="12097"/>
                </a:lnTo>
                <a:lnTo>
                  <a:pt x="56231" y="6804"/>
                </a:lnTo>
                <a:lnTo>
                  <a:pt x="50372" y="3024"/>
                </a:lnTo>
                <a:lnTo>
                  <a:pt x="43544" y="756"/>
                </a:lnTo>
                <a:lnTo>
                  <a:pt x="35645" y="0"/>
                </a:lnTo>
                <a:close/>
              </a:path>
              <a:path w="72390" h="113029">
                <a:moveTo>
                  <a:pt x="65110" y="18146"/>
                </a:moveTo>
                <a:lnTo>
                  <a:pt x="40815" y="18146"/>
                </a:lnTo>
                <a:lnTo>
                  <a:pt x="44896" y="22179"/>
                </a:lnTo>
                <a:lnTo>
                  <a:pt x="46937" y="25203"/>
                </a:lnTo>
                <a:lnTo>
                  <a:pt x="47889" y="30244"/>
                </a:lnTo>
                <a:lnTo>
                  <a:pt x="48667" y="34198"/>
                </a:lnTo>
                <a:lnTo>
                  <a:pt x="49304" y="39821"/>
                </a:lnTo>
                <a:lnTo>
                  <a:pt x="49764" y="47398"/>
                </a:lnTo>
                <a:lnTo>
                  <a:pt x="49930" y="56456"/>
                </a:lnTo>
                <a:lnTo>
                  <a:pt x="49764" y="65529"/>
                </a:lnTo>
                <a:lnTo>
                  <a:pt x="42855" y="92762"/>
                </a:lnTo>
                <a:lnTo>
                  <a:pt x="40815" y="94779"/>
                </a:lnTo>
                <a:lnTo>
                  <a:pt x="38774" y="95787"/>
                </a:lnTo>
                <a:lnTo>
                  <a:pt x="64823" y="95787"/>
                </a:lnTo>
                <a:lnTo>
                  <a:pt x="65950" y="93894"/>
                </a:lnTo>
                <a:lnTo>
                  <a:pt x="69453" y="83682"/>
                </a:lnTo>
                <a:lnTo>
                  <a:pt x="71631" y="71186"/>
                </a:lnTo>
                <a:lnTo>
                  <a:pt x="72378" y="56456"/>
                </a:lnTo>
                <a:lnTo>
                  <a:pt x="71627" y="41711"/>
                </a:lnTo>
                <a:lnTo>
                  <a:pt x="69453" y="29362"/>
                </a:lnTo>
                <a:lnTo>
                  <a:pt x="65950" y="19454"/>
                </a:lnTo>
                <a:lnTo>
                  <a:pt x="65110" y="18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3977" y="4670888"/>
            <a:ext cx="49530" cy="111125"/>
          </a:xfrm>
          <a:custGeom>
            <a:avLst/>
            <a:gdLst/>
            <a:ahLst/>
            <a:cxnLst/>
            <a:rect l="l" t="t" r="r" b="b"/>
            <a:pathLst>
              <a:path w="49530" h="111125">
                <a:moveTo>
                  <a:pt x="48991" y="31319"/>
                </a:moveTo>
                <a:lnTo>
                  <a:pt x="27550" y="31319"/>
                </a:lnTo>
                <a:lnTo>
                  <a:pt x="27550" y="110949"/>
                </a:lnTo>
                <a:lnTo>
                  <a:pt x="48991" y="110949"/>
                </a:lnTo>
                <a:lnTo>
                  <a:pt x="48991" y="31319"/>
                </a:lnTo>
                <a:close/>
              </a:path>
              <a:path w="49530" h="111125">
                <a:moveTo>
                  <a:pt x="48991" y="0"/>
                </a:moveTo>
                <a:lnTo>
                  <a:pt x="31631" y="0"/>
                </a:lnTo>
                <a:lnTo>
                  <a:pt x="28570" y="7124"/>
                </a:lnTo>
                <a:lnTo>
                  <a:pt x="24489" y="13173"/>
                </a:lnTo>
                <a:lnTo>
                  <a:pt x="18366" y="18146"/>
                </a:lnTo>
                <a:lnTo>
                  <a:pt x="11224" y="23254"/>
                </a:lnTo>
                <a:lnTo>
                  <a:pt x="5101" y="26211"/>
                </a:lnTo>
                <a:lnTo>
                  <a:pt x="0" y="28228"/>
                </a:lnTo>
                <a:lnTo>
                  <a:pt x="0" y="47449"/>
                </a:lnTo>
                <a:lnTo>
                  <a:pt x="7461" y="44608"/>
                </a:lnTo>
                <a:lnTo>
                  <a:pt x="14540" y="40846"/>
                </a:lnTo>
                <a:lnTo>
                  <a:pt x="21236" y="36354"/>
                </a:lnTo>
                <a:lnTo>
                  <a:pt x="27550" y="31319"/>
                </a:lnTo>
                <a:lnTo>
                  <a:pt x="48991" y="31319"/>
                </a:lnTo>
                <a:lnTo>
                  <a:pt x="489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27661" y="4760665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89">
                <a:moveTo>
                  <a:pt x="22516" y="0"/>
                </a:moveTo>
                <a:lnTo>
                  <a:pt x="1020" y="0"/>
                </a:lnTo>
                <a:lnTo>
                  <a:pt x="1020" y="21171"/>
                </a:lnTo>
                <a:lnTo>
                  <a:pt x="11224" y="21171"/>
                </a:lnTo>
                <a:lnTo>
                  <a:pt x="11224" y="26211"/>
                </a:lnTo>
                <a:lnTo>
                  <a:pt x="0" y="37301"/>
                </a:lnTo>
                <a:lnTo>
                  <a:pt x="4081" y="46374"/>
                </a:lnTo>
                <a:lnTo>
                  <a:pt x="12312" y="42342"/>
                </a:lnTo>
                <a:lnTo>
                  <a:pt x="15305" y="39317"/>
                </a:lnTo>
                <a:lnTo>
                  <a:pt x="18434" y="36293"/>
                </a:lnTo>
                <a:lnTo>
                  <a:pt x="20475" y="33268"/>
                </a:lnTo>
                <a:lnTo>
                  <a:pt x="21427" y="30244"/>
                </a:lnTo>
                <a:lnTo>
                  <a:pt x="22516" y="26211"/>
                </a:lnTo>
                <a:lnTo>
                  <a:pt x="22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68544" y="4670886"/>
            <a:ext cx="72390" cy="113030"/>
          </a:xfrm>
          <a:custGeom>
            <a:avLst/>
            <a:gdLst/>
            <a:ahLst/>
            <a:cxnLst/>
            <a:rect l="l" t="t" r="r" b="b"/>
            <a:pathLst>
              <a:path w="72390" h="113029">
                <a:moveTo>
                  <a:pt x="35645" y="0"/>
                </a:moveTo>
                <a:lnTo>
                  <a:pt x="2516" y="30143"/>
                </a:lnTo>
                <a:lnTo>
                  <a:pt x="0" y="56456"/>
                </a:lnTo>
                <a:lnTo>
                  <a:pt x="582" y="71236"/>
                </a:lnTo>
                <a:lnTo>
                  <a:pt x="21393" y="109941"/>
                </a:lnTo>
                <a:lnTo>
                  <a:pt x="35645" y="112965"/>
                </a:lnTo>
                <a:lnTo>
                  <a:pt x="43544" y="112367"/>
                </a:lnTo>
                <a:lnTo>
                  <a:pt x="50372" y="110445"/>
                </a:lnTo>
                <a:lnTo>
                  <a:pt x="56231" y="107011"/>
                </a:lnTo>
                <a:lnTo>
                  <a:pt x="61222" y="101876"/>
                </a:lnTo>
                <a:lnTo>
                  <a:pt x="64825" y="95827"/>
                </a:lnTo>
                <a:lnTo>
                  <a:pt x="33604" y="95827"/>
                </a:lnTo>
                <a:lnTo>
                  <a:pt x="31563" y="94819"/>
                </a:lnTo>
                <a:lnTo>
                  <a:pt x="29522" y="92803"/>
                </a:lnTo>
                <a:lnTo>
                  <a:pt x="27482" y="91794"/>
                </a:lnTo>
                <a:lnTo>
                  <a:pt x="25441" y="88770"/>
                </a:lnTo>
                <a:lnTo>
                  <a:pt x="24459" y="83602"/>
                </a:lnTo>
                <a:lnTo>
                  <a:pt x="23309" y="79165"/>
                </a:lnTo>
                <a:lnTo>
                  <a:pt x="22716" y="73248"/>
                </a:lnTo>
                <a:lnTo>
                  <a:pt x="22480" y="65574"/>
                </a:lnTo>
                <a:lnTo>
                  <a:pt x="22480" y="47809"/>
                </a:lnTo>
                <a:lnTo>
                  <a:pt x="22703" y="40208"/>
                </a:lnTo>
                <a:lnTo>
                  <a:pt x="23309" y="33942"/>
                </a:lnTo>
                <a:lnTo>
                  <a:pt x="24489" y="29303"/>
                </a:lnTo>
                <a:lnTo>
                  <a:pt x="25441" y="25270"/>
                </a:lnTo>
                <a:lnTo>
                  <a:pt x="27482" y="22179"/>
                </a:lnTo>
                <a:lnTo>
                  <a:pt x="29522" y="20162"/>
                </a:lnTo>
                <a:lnTo>
                  <a:pt x="31563" y="19221"/>
                </a:lnTo>
                <a:lnTo>
                  <a:pt x="33604" y="18146"/>
                </a:lnTo>
                <a:lnTo>
                  <a:pt x="64819" y="18146"/>
                </a:lnTo>
                <a:lnTo>
                  <a:pt x="61222" y="12097"/>
                </a:lnTo>
                <a:lnTo>
                  <a:pt x="56231" y="6804"/>
                </a:lnTo>
                <a:lnTo>
                  <a:pt x="50372" y="3024"/>
                </a:lnTo>
                <a:lnTo>
                  <a:pt x="43544" y="756"/>
                </a:lnTo>
                <a:lnTo>
                  <a:pt x="35645" y="0"/>
                </a:lnTo>
                <a:close/>
              </a:path>
              <a:path w="72390" h="113029">
                <a:moveTo>
                  <a:pt x="64819" y="18146"/>
                </a:moveTo>
                <a:lnTo>
                  <a:pt x="38774" y="18146"/>
                </a:lnTo>
                <a:lnTo>
                  <a:pt x="40815" y="19221"/>
                </a:lnTo>
                <a:lnTo>
                  <a:pt x="42855" y="20162"/>
                </a:lnTo>
                <a:lnTo>
                  <a:pt x="44896" y="22179"/>
                </a:lnTo>
                <a:lnTo>
                  <a:pt x="49930" y="56456"/>
                </a:lnTo>
                <a:lnTo>
                  <a:pt x="49764" y="65574"/>
                </a:lnTo>
                <a:lnTo>
                  <a:pt x="42855" y="92803"/>
                </a:lnTo>
                <a:lnTo>
                  <a:pt x="40815" y="94819"/>
                </a:lnTo>
                <a:lnTo>
                  <a:pt x="38774" y="95827"/>
                </a:lnTo>
                <a:lnTo>
                  <a:pt x="64825" y="95827"/>
                </a:lnTo>
                <a:lnTo>
                  <a:pt x="65950" y="93938"/>
                </a:lnTo>
                <a:lnTo>
                  <a:pt x="69453" y="83728"/>
                </a:lnTo>
                <a:lnTo>
                  <a:pt x="71631" y="71221"/>
                </a:lnTo>
                <a:lnTo>
                  <a:pt x="72378" y="56456"/>
                </a:lnTo>
                <a:lnTo>
                  <a:pt x="71630" y="42304"/>
                </a:lnTo>
                <a:lnTo>
                  <a:pt x="69453" y="30143"/>
                </a:lnTo>
                <a:lnTo>
                  <a:pt x="65950" y="20049"/>
                </a:lnTo>
                <a:lnTo>
                  <a:pt x="64819" y="18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34795" y="4024601"/>
            <a:ext cx="75565" cy="111125"/>
          </a:xfrm>
          <a:custGeom>
            <a:avLst/>
            <a:gdLst/>
            <a:ahLst/>
            <a:cxnLst/>
            <a:rect l="l" t="t" r="r" b="b"/>
            <a:pathLst>
              <a:path w="75565" h="111125">
                <a:moveTo>
                  <a:pt x="73788" y="17205"/>
                </a:moveTo>
                <a:lnTo>
                  <a:pt x="43876" y="17205"/>
                </a:lnTo>
                <a:lnTo>
                  <a:pt x="47957" y="18146"/>
                </a:lnTo>
                <a:lnTo>
                  <a:pt x="49998" y="21238"/>
                </a:lnTo>
                <a:lnTo>
                  <a:pt x="53059" y="23254"/>
                </a:lnTo>
                <a:lnTo>
                  <a:pt x="54080" y="27287"/>
                </a:lnTo>
                <a:lnTo>
                  <a:pt x="54080" y="36293"/>
                </a:lnTo>
                <a:lnTo>
                  <a:pt x="31631" y="62504"/>
                </a:lnTo>
                <a:lnTo>
                  <a:pt x="23213" y="70473"/>
                </a:lnTo>
                <a:lnTo>
                  <a:pt x="1020" y="102830"/>
                </a:lnTo>
                <a:lnTo>
                  <a:pt x="0" y="110895"/>
                </a:lnTo>
                <a:lnTo>
                  <a:pt x="75521" y="110895"/>
                </a:lnTo>
                <a:lnTo>
                  <a:pt x="75521" y="90732"/>
                </a:lnTo>
                <a:lnTo>
                  <a:pt x="32652" y="90732"/>
                </a:lnTo>
                <a:lnTo>
                  <a:pt x="33672" y="88716"/>
                </a:lnTo>
                <a:lnTo>
                  <a:pt x="37754" y="84684"/>
                </a:lnTo>
                <a:lnTo>
                  <a:pt x="38774" y="82667"/>
                </a:lnTo>
                <a:lnTo>
                  <a:pt x="43876" y="78635"/>
                </a:lnTo>
                <a:lnTo>
                  <a:pt x="49998" y="72586"/>
                </a:lnTo>
                <a:lnTo>
                  <a:pt x="57154" y="66537"/>
                </a:lnTo>
                <a:lnTo>
                  <a:pt x="61236" y="61564"/>
                </a:lnTo>
                <a:lnTo>
                  <a:pt x="64297" y="58472"/>
                </a:lnTo>
                <a:lnTo>
                  <a:pt x="68378" y="53498"/>
                </a:lnTo>
                <a:lnTo>
                  <a:pt x="71440" y="49466"/>
                </a:lnTo>
                <a:lnTo>
                  <a:pt x="72460" y="44358"/>
                </a:lnTo>
                <a:lnTo>
                  <a:pt x="74501" y="40325"/>
                </a:lnTo>
                <a:lnTo>
                  <a:pt x="75521" y="35352"/>
                </a:lnTo>
                <a:lnTo>
                  <a:pt x="75521" y="21238"/>
                </a:lnTo>
                <a:lnTo>
                  <a:pt x="73788" y="17205"/>
                </a:lnTo>
                <a:close/>
              </a:path>
              <a:path w="75565" h="111125">
                <a:moveTo>
                  <a:pt x="39794" y="0"/>
                </a:moveTo>
                <a:lnTo>
                  <a:pt x="4400" y="24382"/>
                </a:lnTo>
                <a:lnTo>
                  <a:pt x="3061" y="32260"/>
                </a:lnTo>
                <a:lnTo>
                  <a:pt x="24489" y="34276"/>
                </a:lnTo>
                <a:lnTo>
                  <a:pt x="24489" y="28228"/>
                </a:lnTo>
                <a:lnTo>
                  <a:pt x="26529" y="24195"/>
                </a:lnTo>
                <a:lnTo>
                  <a:pt x="28570" y="21238"/>
                </a:lnTo>
                <a:lnTo>
                  <a:pt x="31631" y="18146"/>
                </a:lnTo>
                <a:lnTo>
                  <a:pt x="34692" y="17205"/>
                </a:lnTo>
                <a:lnTo>
                  <a:pt x="73788" y="17205"/>
                </a:lnTo>
                <a:lnTo>
                  <a:pt x="72460" y="14114"/>
                </a:lnTo>
                <a:lnTo>
                  <a:pt x="66338" y="8065"/>
                </a:lnTo>
                <a:lnTo>
                  <a:pt x="61186" y="4706"/>
                </a:lnTo>
                <a:lnTo>
                  <a:pt x="54979" y="2167"/>
                </a:lnTo>
                <a:lnTo>
                  <a:pt x="47816" y="560"/>
                </a:lnTo>
                <a:lnTo>
                  <a:pt x="39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27661" y="4114391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516" y="0"/>
                </a:moveTo>
                <a:lnTo>
                  <a:pt x="1020" y="0"/>
                </a:lnTo>
                <a:lnTo>
                  <a:pt x="1020" y="21103"/>
                </a:lnTo>
                <a:lnTo>
                  <a:pt x="11224" y="21103"/>
                </a:lnTo>
                <a:lnTo>
                  <a:pt x="11224" y="25136"/>
                </a:lnTo>
                <a:lnTo>
                  <a:pt x="0" y="36293"/>
                </a:lnTo>
                <a:lnTo>
                  <a:pt x="4081" y="45299"/>
                </a:lnTo>
                <a:lnTo>
                  <a:pt x="12312" y="41266"/>
                </a:lnTo>
                <a:lnTo>
                  <a:pt x="15305" y="38309"/>
                </a:lnTo>
                <a:lnTo>
                  <a:pt x="18434" y="36293"/>
                </a:lnTo>
                <a:lnTo>
                  <a:pt x="20475" y="33201"/>
                </a:lnTo>
                <a:lnTo>
                  <a:pt x="21427" y="29168"/>
                </a:lnTo>
                <a:lnTo>
                  <a:pt x="22516" y="25136"/>
                </a:lnTo>
                <a:lnTo>
                  <a:pt x="22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68544" y="4024601"/>
            <a:ext cx="72390" cy="112395"/>
          </a:xfrm>
          <a:custGeom>
            <a:avLst/>
            <a:gdLst/>
            <a:ahLst/>
            <a:cxnLst/>
            <a:rect l="l" t="t" r="r" b="b"/>
            <a:pathLst>
              <a:path w="72390" h="112395">
                <a:moveTo>
                  <a:pt x="35645" y="0"/>
                </a:moveTo>
                <a:lnTo>
                  <a:pt x="2516" y="29152"/>
                </a:lnTo>
                <a:lnTo>
                  <a:pt x="0" y="55515"/>
                </a:lnTo>
                <a:lnTo>
                  <a:pt x="580" y="70215"/>
                </a:lnTo>
                <a:lnTo>
                  <a:pt x="21393" y="108946"/>
                </a:lnTo>
                <a:lnTo>
                  <a:pt x="35645" y="111971"/>
                </a:lnTo>
                <a:lnTo>
                  <a:pt x="43544" y="111362"/>
                </a:lnTo>
                <a:lnTo>
                  <a:pt x="50372" y="109417"/>
                </a:lnTo>
                <a:lnTo>
                  <a:pt x="56231" y="105960"/>
                </a:lnTo>
                <a:lnTo>
                  <a:pt x="61222" y="100814"/>
                </a:lnTo>
                <a:lnTo>
                  <a:pt x="64844" y="94765"/>
                </a:lnTo>
                <a:lnTo>
                  <a:pt x="33604" y="94765"/>
                </a:lnTo>
                <a:lnTo>
                  <a:pt x="31563" y="93824"/>
                </a:lnTo>
                <a:lnTo>
                  <a:pt x="29522" y="92749"/>
                </a:lnTo>
                <a:lnTo>
                  <a:pt x="27482" y="90732"/>
                </a:lnTo>
                <a:lnTo>
                  <a:pt x="25441" y="87775"/>
                </a:lnTo>
                <a:lnTo>
                  <a:pt x="24467" y="82583"/>
                </a:lnTo>
                <a:lnTo>
                  <a:pt x="23309" y="78175"/>
                </a:lnTo>
                <a:lnTo>
                  <a:pt x="22753" y="72720"/>
                </a:lnTo>
                <a:lnTo>
                  <a:pt x="22641" y="70215"/>
                </a:lnTo>
                <a:lnTo>
                  <a:pt x="22484" y="65105"/>
                </a:lnTo>
                <a:lnTo>
                  <a:pt x="22480" y="47395"/>
                </a:lnTo>
                <a:lnTo>
                  <a:pt x="22703" y="39720"/>
                </a:lnTo>
                <a:lnTo>
                  <a:pt x="33604" y="17205"/>
                </a:lnTo>
                <a:lnTo>
                  <a:pt x="64838" y="17205"/>
                </a:lnTo>
                <a:lnTo>
                  <a:pt x="61222" y="11156"/>
                </a:lnTo>
                <a:lnTo>
                  <a:pt x="56231" y="6011"/>
                </a:lnTo>
                <a:lnTo>
                  <a:pt x="50372" y="2553"/>
                </a:lnTo>
                <a:lnTo>
                  <a:pt x="43544" y="609"/>
                </a:lnTo>
                <a:lnTo>
                  <a:pt x="35645" y="0"/>
                </a:lnTo>
                <a:close/>
              </a:path>
              <a:path w="72390" h="112395">
                <a:moveTo>
                  <a:pt x="64838" y="17205"/>
                </a:moveTo>
                <a:lnTo>
                  <a:pt x="38774" y="17205"/>
                </a:lnTo>
                <a:lnTo>
                  <a:pt x="40815" y="18146"/>
                </a:lnTo>
                <a:lnTo>
                  <a:pt x="42855" y="19221"/>
                </a:lnTo>
                <a:lnTo>
                  <a:pt x="49930" y="56456"/>
                </a:lnTo>
                <a:lnTo>
                  <a:pt x="49764" y="65105"/>
                </a:lnTo>
                <a:lnTo>
                  <a:pt x="38774" y="94765"/>
                </a:lnTo>
                <a:lnTo>
                  <a:pt x="64844" y="94765"/>
                </a:lnTo>
                <a:lnTo>
                  <a:pt x="65950" y="92919"/>
                </a:lnTo>
                <a:lnTo>
                  <a:pt x="69453" y="82819"/>
                </a:lnTo>
                <a:lnTo>
                  <a:pt x="71630" y="70626"/>
                </a:lnTo>
                <a:lnTo>
                  <a:pt x="72378" y="56456"/>
                </a:lnTo>
                <a:lnTo>
                  <a:pt x="71630" y="41741"/>
                </a:lnTo>
                <a:lnTo>
                  <a:pt x="69459" y="29303"/>
                </a:lnTo>
                <a:lnTo>
                  <a:pt x="65941" y="19051"/>
                </a:lnTo>
                <a:lnTo>
                  <a:pt x="64838" y="17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36834" y="3377236"/>
            <a:ext cx="74930" cy="113664"/>
          </a:xfrm>
          <a:custGeom>
            <a:avLst/>
            <a:gdLst/>
            <a:ahLst/>
            <a:cxnLst/>
            <a:rect l="l" t="t" r="r" b="b"/>
            <a:pathLst>
              <a:path w="74930" h="113664">
                <a:moveTo>
                  <a:pt x="21427" y="78635"/>
                </a:moveTo>
                <a:lnTo>
                  <a:pt x="0" y="81726"/>
                </a:lnTo>
                <a:lnTo>
                  <a:pt x="1020" y="90732"/>
                </a:lnTo>
                <a:lnTo>
                  <a:pt x="5101" y="97857"/>
                </a:lnTo>
                <a:lnTo>
                  <a:pt x="36733" y="113046"/>
                </a:lnTo>
                <a:lnTo>
                  <a:pt x="44771" y="112319"/>
                </a:lnTo>
                <a:lnTo>
                  <a:pt x="70294" y="94765"/>
                </a:lnTo>
                <a:lnTo>
                  <a:pt x="32652" y="94765"/>
                </a:lnTo>
                <a:lnTo>
                  <a:pt x="29590" y="93824"/>
                </a:lnTo>
                <a:lnTo>
                  <a:pt x="26529" y="90732"/>
                </a:lnTo>
                <a:lnTo>
                  <a:pt x="23468" y="87775"/>
                </a:lnTo>
                <a:lnTo>
                  <a:pt x="21427" y="83743"/>
                </a:lnTo>
                <a:lnTo>
                  <a:pt x="21427" y="78635"/>
                </a:lnTo>
                <a:close/>
              </a:path>
              <a:path w="74930" h="113664">
                <a:moveTo>
                  <a:pt x="68627" y="59547"/>
                </a:moveTo>
                <a:lnTo>
                  <a:pt x="41835" y="59547"/>
                </a:lnTo>
                <a:lnTo>
                  <a:pt x="44896" y="60488"/>
                </a:lnTo>
                <a:lnTo>
                  <a:pt x="47957" y="63580"/>
                </a:lnTo>
                <a:lnTo>
                  <a:pt x="51018" y="67612"/>
                </a:lnTo>
                <a:lnTo>
                  <a:pt x="53059" y="71645"/>
                </a:lnTo>
                <a:lnTo>
                  <a:pt x="53059" y="82667"/>
                </a:lnTo>
                <a:lnTo>
                  <a:pt x="51018" y="86700"/>
                </a:lnTo>
                <a:lnTo>
                  <a:pt x="47957" y="89792"/>
                </a:lnTo>
                <a:lnTo>
                  <a:pt x="44896" y="93824"/>
                </a:lnTo>
                <a:lnTo>
                  <a:pt x="41835" y="94765"/>
                </a:lnTo>
                <a:lnTo>
                  <a:pt x="70294" y="94765"/>
                </a:lnTo>
                <a:lnTo>
                  <a:pt x="72077" y="91421"/>
                </a:lnTo>
                <a:lnTo>
                  <a:pt x="73911" y="84892"/>
                </a:lnTo>
                <a:lnTo>
                  <a:pt x="74424" y="78635"/>
                </a:lnTo>
                <a:lnTo>
                  <a:pt x="74501" y="70570"/>
                </a:lnTo>
                <a:lnTo>
                  <a:pt x="72460" y="65596"/>
                </a:lnTo>
                <a:lnTo>
                  <a:pt x="69399" y="60488"/>
                </a:lnTo>
                <a:lnTo>
                  <a:pt x="68627" y="59547"/>
                </a:lnTo>
                <a:close/>
              </a:path>
              <a:path w="74930" h="113664">
                <a:moveTo>
                  <a:pt x="68038" y="17205"/>
                </a:moveTo>
                <a:lnTo>
                  <a:pt x="39794" y="17205"/>
                </a:lnTo>
                <a:lnTo>
                  <a:pt x="42855" y="18146"/>
                </a:lnTo>
                <a:lnTo>
                  <a:pt x="44896" y="20162"/>
                </a:lnTo>
                <a:lnTo>
                  <a:pt x="46937" y="23254"/>
                </a:lnTo>
                <a:lnTo>
                  <a:pt x="47957" y="26211"/>
                </a:lnTo>
                <a:lnTo>
                  <a:pt x="47957" y="34276"/>
                </a:lnTo>
                <a:lnTo>
                  <a:pt x="46937" y="37368"/>
                </a:lnTo>
                <a:lnTo>
                  <a:pt x="43876" y="40325"/>
                </a:lnTo>
                <a:lnTo>
                  <a:pt x="40815" y="42342"/>
                </a:lnTo>
                <a:lnTo>
                  <a:pt x="35713" y="43417"/>
                </a:lnTo>
                <a:lnTo>
                  <a:pt x="30611" y="43417"/>
                </a:lnTo>
                <a:lnTo>
                  <a:pt x="27550" y="60488"/>
                </a:lnTo>
                <a:lnTo>
                  <a:pt x="31631" y="59547"/>
                </a:lnTo>
                <a:lnTo>
                  <a:pt x="68627" y="59547"/>
                </a:lnTo>
                <a:lnTo>
                  <a:pt x="65317" y="55515"/>
                </a:lnTo>
                <a:lnTo>
                  <a:pt x="60215" y="52423"/>
                </a:lnTo>
                <a:lnTo>
                  <a:pt x="53059" y="51482"/>
                </a:lnTo>
                <a:lnTo>
                  <a:pt x="60353" y="46714"/>
                </a:lnTo>
                <a:lnTo>
                  <a:pt x="65443" y="41367"/>
                </a:lnTo>
                <a:lnTo>
                  <a:pt x="68426" y="35264"/>
                </a:lnTo>
                <a:lnTo>
                  <a:pt x="69399" y="28228"/>
                </a:lnTo>
                <a:lnTo>
                  <a:pt x="69399" y="21238"/>
                </a:lnTo>
                <a:lnTo>
                  <a:pt x="68038" y="17205"/>
                </a:lnTo>
                <a:close/>
              </a:path>
              <a:path w="74930" h="113664">
                <a:moveTo>
                  <a:pt x="36733" y="0"/>
                </a:moveTo>
                <a:lnTo>
                  <a:pt x="30611" y="0"/>
                </a:lnTo>
                <a:lnTo>
                  <a:pt x="24489" y="1075"/>
                </a:lnTo>
                <a:lnTo>
                  <a:pt x="2040" y="28228"/>
                </a:lnTo>
                <a:lnTo>
                  <a:pt x="21427" y="32260"/>
                </a:lnTo>
                <a:lnTo>
                  <a:pt x="22448" y="27287"/>
                </a:lnTo>
                <a:lnTo>
                  <a:pt x="23468" y="23254"/>
                </a:lnTo>
                <a:lnTo>
                  <a:pt x="26529" y="21238"/>
                </a:lnTo>
                <a:lnTo>
                  <a:pt x="28570" y="18146"/>
                </a:lnTo>
                <a:lnTo>
                  <a:pt x="31631" y="17205"/>
                </a:lnTo>
                <a:lnTo>
                  <a:pt x="68038" y="17205"/>
                </a:lnTo>
                <a:lnTo>
                  <a:pt x="67358" y="15189"/>
                </a:lnTo>
                <a:lnTo>
                  <a:pt x="62256" y="10081"/>
                </a:lnTo>
                <a:lnTo>
                  <a:pt x="56690" y="5557"/>
                </a:lnTo>
                <a:lnTo>
                  <a:pt x="50643" y="2419"/>
                </a:lnTo>
                <a:lnTo>
                  <a:pt x="44021" y="592"/>
                </a:lnTo>
                <a:lnTo>
                  <a:pt x="367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27661" y="3467028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20">
                <a:moveTo>
                  <a:pt x="22516" y="0"/>
                </a:moveTo>
                <a:lnTo>
                  <a:pt x="1020" y="0"/>
                </a:lnTo>
                <a:lnTo>
                  <a:pt x="1020" y="21238"/>
                </a:lnTo>
                <a:lnTo>
                  <a:pt x="11224" y="21238"/>
                </a:lnTo>
                <a:lnTo>
                  <a:pt x="11224" y="25270"/>
                </a:lnTo>
                <a:lnTo>
                  <a:pt x="0" y="37368"/>
                </a:lnTo>
                <a:lnTo>
                  <a:pt x="4081" y="45433"/>
                </a:lnTo>
                <a:lnTo>
                  <a:pt x="8163" y="44358"/>
                </a:lnTo>
                <a:lnTo>
                  <a:pt x="12312" y="41401"/>
                </a:lnTo>
                <a:lnTo>
                  <a:pt x="15305" y="39384"/>
                </a:lnTo>
                <a:lnTo>
                  <a:pt x="18434" y="36293"/>
                </a:lnTo>
                <a:lnTo>
                  <a:pt x="20475" y="33335"/>
                </a:lnTo>
                <a:lnTo>
                  <a:pt x="21427" y="29303"/>
                </a:lnTo>
                <a:lnTo>
                  <a:pt x="22516" y="26211"/>
                </a:lnTo>
                <a:lnTo>
                  <a:pt x="22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68544" y="3377236"/>
            <a:ext cx="72390" cy="113664"/>
          </a:xfrm>
          <a:custGeom>
            <a:avLst/>
            <a:gdLst/>
            <a:ahLst/>
            <a:cxnLst/>
            <a:rect l="l" t="t" r="r" b="b"/>
            <a:pathLst>
              <a:path w="72390" h="113664">
                <a:moveTo>
                  <a:pt x="35645" y="0"/>
                </a:moveTo>
                <a:lnTo>
                  <a:pt x="2511" y="29303"/>
                </a:lnTo>
                <a:lnTo>
                  <a:pt x="0" y="56456"/>
                </a:lnTo>
                <a:lnTo>
                  <a:pt x="582" y="71080"/>
                </a:lnTo>
                <a:lnTo>
                  <a:pt x="21393" y="109887"/>
                </a:lnTo>
                <a:lnTo>
                  <a:pt x="35645" y="113046"/>
                </a:lnTo>
                <a:lnTo>
                  <a:pt x="43588" y="112273"/>
                </a:lnTo>
                <a:lnTo>
                  <a:pt x="50372" y="110005"/>
                </a:lnTo>
                <a:lnTo>
                  <a:pt x="56231" y="106184"/>
                </a:lnTo>
                <a:lnTo>
                  <a:pt x="61222" y="100814"/>
                </a:lnTo>
                <a:lnTo>
                  <a:pt x="64915" y="94765"/>
                </a:lnTo>
                <a:lnTo>
                  <a:pt x="33604" y="94765"/>
                </a:lnTo>
                <a:lnTo>
                  <a:pt x="31563" y="93824"/>
                </a:lnTo>
                <a:lnTo>
                  <a:pt x="29522" y="92749"/>
                </a:lnTo>
                <a:lnTo>
                  <a:pt x="27482" y="90732"/>
                </a:lnTo>
                <a:lnTo>
                  <a:pt x="25441" y="87775"/>
                </a:lnTo>
                <a:lnTo>
                  <a:pt x="24489" y="82667"/>
                </a:lnTo>
                <a:lnTo>
                  <a:pt x="23309" y="78326"/>
                </a:lnTo>
                <a:lnTo>
                  <a:pt x="22755" y="73124"/>
                </a:lnTo>
                <a:lnTo>
                  <a:pt x="22654" y="71065"/>
                </a:lnTo>
                <a:lnTo>
                  <a:pt x="22484" y="65558"/>
                </a:lnTo>
                <a:lnTo>
                  <a:pt x="22480" y="47395"/>
                </a:lnTo>
                <a:lnTo>
                  <a:pt x="22703" y="39720"/>
                </a:lnTo>
                <a:lnTo>
                  <a:pt x="23309" y="33356"/>
                </a:lnTo>
                <a:lnTo>
                  <a:pt x="25441" y="24195"/>
                </a:lnTo>
                <a:lnTo>
                  <a:pt x="27482" y="21238"/>
                </a:lnTo>
                <a:lnTo>
                  <a:pt x="29522" y="20162"/>
                </a:lnTo>
                <a:lnTo>
                  <a:pt x="31563" y="18146"/>
                </a:lnTo>
                <a:lnTo>
                  <a:pt x="33604" y="17205"/>
                </a:lnTo>
                <a:lnTo>
                  <a:pt x="64838" y="17205"/>
                </a:lnTo>
                <a:lnTo>
                  <a:pt x="61222" y="11156"/>
                </a:lnTo>
                <a:lnTo>
                  <a:pt x="56231" y="6408"/>
                </a:lnTo>
                <a:lnTo>
                  <a:pt x="50372" y="2906"/>
                </a:lnTo>
                <a:lnTo>
                  <a:pt x="43544" y="741"/>
                </a:lnTo>
                <a:lnTo>
                  <a:pt x="35645" y="0"/>
                </a:lnTo>
                <a:close/>
              </a:path>
              <a:path w="72390" h="113664">
                <a:moveTo>
                  <a:pt x="64838" y="17205"/>
                </a:moveTo>
                <a:lnTo>
                  <a:pt x="38774" y="17205"/>
                </a:lnTo>
                <a:lnTo>
                  <a:pt x="40815" y="18146"/>
                </a:lnTo>
                <a:lnTo>
                  <a:pt x="42855" y="20162"/>
                </a:lnTo>
                <a:lnTo>
                  <a:pt x="49930" y="56456"/>
                </a:lnTo>
                <a:lnTo>
                  <a:pt x="49764" y="65558"/>
                </a:lnTo>
                <a:lnTo>
                  <a:pt x="38774" y="94765"/>
                </a:lnTo>
                <a:lnTo>
                  <a:pt x="64915" y="94765"/>
                </a:lnTo>
                <a:lnTo>
                  <a:pt x="65950" y="93070"/>
                </a:lnTo>
                <a:lnTo>
                  <a:pt x="69453" y="83222"/>
                </a:lnTo>
                <a:lnTo>
                  <a:pt x="71631" y="71065"/>
                </a:lnTo>
                <a:lnTo>
                  <a:pt x="72378" y="56456"/>
                </a:lnTo>
                <a:lnTo>
                  <a:pt x="71630" y="41741"/>
                </a:lnTo>
                <a:lnTo>
                  <a:pt x="69453" y="29269"/>
                </a:lnTo>
                <a:lnTo>
                  <a:pt x="65950" y="19066"/>
                </a:lnTo>
                <a:lnTo>
                  <a:pt x="64838" y="17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33775" y="2730009"/>
            <a:ext cx="80645" cy="111125"/>
          </a:xfrm>
          <a:custGeom>
            <a:avLst/>
            <a:gdLst/>
            <a:ahLst/>
            <a:cxnLst/>
            <a:rect l="l" t="t" r="r" b="b"/>
            <a:pathLst>
              <a:path w="80644" h="111125">
                <a:moveTo>
                  <a:pt x="67358" y="88716"/>
                </a:moveTo>
                <a:lnTo>
                  <a:pt x="45917" y="88716"/>
                </a:lnTo>
                <a:lnTo>
                  <a:pt x="45917" y="110895"/>
                </a:lnTo>
                <a:lnTo>
                  <a:pt x="67358" y="110895"/>
                </a:lnTo>
                <a:lnTo>
                  <a:pt x="67358" y="88716"/>
                </a:lnTo>
                <a:close/>
              </a:path>
              <a:path w="80644" h="111125">
                <a:moveTo>
                  <a:pt x="67358" y="0"/>
                </a:moveTo>
                <a:lnTo>
                  <a:pt x="48978" y="0"/>
                </a:lnTo>
                <a:lnTo>
                  <a:pt x="0" y="70570"/>
                </a:lnTo>
                <a:lnTo>
                  <a:pt x="0" y="88716"/>
                </a:lnTo>
                <a:lnTo>
                  <a:pt x="80623" y="88716"/>
                </a:lnTo>
                <a:lnTo>
                  <a:pt x="80623" y="70570"/>
                </a:lnTo>
                <a:lnTo>
                  <a:pt x="20407" y="70570"/>
                </a:lnTo>
                <a:lnTo>
                  <a:pt x="45917" y="32260"/>
                </a:lnTo>
                <a:lnTo>
                  <a:pt x="67358" y="32260"/>
                </a:lnTo>
                <a:lnTo>
                  <a:pt x="67358" y="0"/>
                </a:lnTo>
                <a:close/>
              </a:path>
              <a:path w="80644" h="111125">
                <a:moveTo>
                  <a:pt x="67358" y="32260"/>
                </a:moveTo>
                <a:lnTo>
                  <a:pt x="45917" y="32260"/>
                </a:lnTo>
                <a:lnTo>
                  <a:pt x="45917" y="70570"/>
                </a:lnTo>
                <a:lnTo>
                  <a:pt x="67358" y="70570"/>
                </a:lnTo>
                <a:lnTo>
                  <a:pt x="67358" y="32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27661" y="2819665"/>
            <a:ext cx="22860" cy="45720"/>
          </a:xfrm>
          <a:custGeom>
            <a:avLst/>
            <a:gdLst/>
            <a:ahLst/>
            <a:cxnLst/>
            <a:rect l="l" t="t" r="r" b="b"/>
            <a:pathLst>
              <a:path w="22859" h="45719">
                <a:moveTo>
                  <a:pt x="22516" y="0"/>
                </a:moveTo>
                <a:lnTo>
                  <a:pt x="1020" y="0"/>
                </a:lnTo>
                <a:lnTo>
                  <a:pt x="1020" y="21238"/>
                </a:lnTo>
                <a:lnTo>
                  <a:pt x="11224" y="21238"/>
                </a:lnTo>
                <a:lnTo>
                  <a:pt x="11224" y="25270"/>
                </a:lnTo>
                <a:lnTo>
                  <a:pt x="0" y="37368"/>
                </a:lnTo>
                <a:lnTo>
                  <a:pt x="4081" y="45433"/>
                </a:lnTo>
                <a:lnTo>
                  <a:pt x="21427" y="29303"/>
                </a:lnTo>
                <a:lnTo>
                  <a:pt x="22516" y="26211"/>
                </a:lnTo>
                <a:lnTo>
                  <a:pt x="22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68544" y="2730007"/>
            <a:ext cx="72390" cy="113030"/>
          </a:xfrm>
          <a:custGeom>
            <a:avLst/>
            <a:gdLst/>
            <a:ahLst/>
            <a:cxnLst/>
            <a:rect l="l" t="t" r="r" b="b"/>
            <a:pathLst>
              <a:path w="72390" h="113030">
                <a:moveTo>
                  <a:pt x="35645" y="0"/>
                </a:moveTo>
                <a:lnTo>
                  <a:pt x="2516" y="29202"/>
                </a:lnTo>
                <a:lnTo>
                  <a:pt x="0" y="56456"/>
                </a:lnTo>
                <a:lnTo>
                  <a:pt x="580" y="71004"/>
                </a:lnTo>
                <a:lnTo>
                  <a:pt x="21393" y="109887"/>
                </a:lnTo>
                <a:lnTo>
                  <a:pt x="35645" y="112912"/>
                </a:lnTo>
                <a:lnTo>
                  <a:pt x="43591" y="112156"/>
                </a:lnTo>
                <a:lnTo>
                  <a:pt x="50372" y="110005"/>
                </a:lnTo>
                <a:lnTo>
                  <a:pt x="56231" y="106504"/>
                </a:lnTo>
                <a:lnTo>
                  <a:pt x="61222" y="101755"/>
                </a:lnTo>
                <a:lnTo>
                  <a:pt x="65400" y="94765"/>
                </a:lnTo>
                <a:lnTo>
                  <a:pt x="31563" y="94765"/>
                </a:lnTo>
                <a:lnTo>
                  <a:pt x="27482" y="90732"/>
                </a:lnTo>
                <a:lnTo>
                  <a:pt x="25441" y="87641"/>
                </a:lnTo>
                <a:lnTo>
                  <a:pt x="24489" y="82667"/>
                </a:lnTo>
                <a:lnTo>
                  <a:pt x="23309" y="78704"/>
                </a:lnTo>
                <a:lnTo>
                  <a:pt x="22715" y="73056"/>
                </a:lnTo>
                <a:lnTo>
                  <a:pt x="22480" y="65499"/>
                </a:lnTo>
                <a:lnTo>
                  <a:pt x="22480" y="47353"/>
                </a:lnTo>
                <a:lnTo>
                  <a:pt x="22703" y="39788"/>
                </a:lnTo>
                <a:lnTo>
                  <a:pt x="23309" y="33735"/>
                </a:lnTo>
                <a:lnTo>
                  <a:pt x="24489" y="29168"/>
                </a:lnTo>
                <a:lnTo>
                  <a:pt x="25441" y="24195"/>
                </a:lnTo>
                <a:lnTo>
                  <a:pt x="31563" y="18146"/>
                </a:lnTo>
                <a:lnTo>
                  <a:pt x="33604" y="17071"/>
                </a:lnTo>
                <a:lnTo>
                  <a:pt x="64811" y="17071"/>
                </a:lnTo>
                <a:lnTo>
                  <a:pt x="61222" y="11022"/>
                </a:lnTo>
                <a:lnTo>
                  <a:pt x="56231" y="6351"/>
                </a:lnTo>
                <a:lnTo>
                  <a:pt x="50372" y="2890"/>
                </a:lnTo>
                <a:lnTo>
                  <a:pt x="43544" y="739"/>
                </a:lnTo>
                <a:lnTo>
                  <a:pt x="35645" y="0"/>
                </a:lnTo>
                <a:close/>
              </a:path>
              <a:path w="72390" h="113030">
                <a:moveTo>
                  <a:pt x="64811" y="17071"/>
                </a:moveTo>
                <a:lnTo>
                  <a:pt x="38774" y="17071"/>
                </a:lnTo>
                <a:lnTo>
                  <a:pt x="40815" y="18146"/>
                </a:lnTo>
                <a:lnTo>
                  <a:pt x="44896" y="22179"/>
                </a:lnTo>
                <a:lnTo>
                  <a:pt x="46937" y="25136"/>
                </a:lnTo>
                <a:lnTo>
                  <a:pt x="47889" y="30244"/>
                </a:lnTo>
                <a:lnTo>
                  <a:pt x="48667" y="34188"/>
                </a:lnTo>
                <a:lnTo>
                  <a:pt x="49303" y="39788"/>
                </a:lnTo>
                <a:lnTo>
                  <a:pt x="49764" y="47370"/>
                </a:lnTo>
                <a:lnTo>
                  <a:pt x="49930" y="56456"/>
                </a:lnTo>
                <a:lnTo>
                  <a:pt x="49764" y="65499"/>
                </a:lnTo>
                <a:lnTo>
                  <a:pt x="40815" y="94765"/>
                </a:lnTo>
                <a:lnTo>
                  <a:pt x="65400" y="94765"/>
                </a:lnTo>
                <a:lnTo>
                  <a:pt x="65950" y="93845"/>
                </a:lnTo>
                <a:lnTo>
                  <a:pt x="69453" y="83642"/>
                </a:lnTo>
                <a:lnTo>
                  <a:pt x="71630" y="71170"/>
                </a:lnTo>
                <a:lnTo>
                  <a:pt x="72378" y="56456"/>
                </a:lnTo>
                <a:lnTo>
                  <a:pt x="71630" y="41682"/>
                </a:lnTo>
                <a:lnTo>
                  <a:pt x="69442" y="29168"/>
                </a:lnTo>
                <a:lnTo>
                  <a:pt x="65950" y="18990"/>
                </a:lnTo>
                <a:lnTo>
                  <a:pt x="64811" y="17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37856" y="2084662"/>
            <a:ext cx="75565" cy="111125"/>
          </a:xfrm>
          <a:custGeom>
            <a:avLst/>
            <a:gdLst/>
            <a:ahLst/>
            <a:cxnLst/>
            <a:rect l="l" t="t" r="r" b="b"/>
            <a:pathLst>
              <a:path w="75565" h="111125">
                <a:moveTo>
                  <a:pt x="21427" y="78635"/>
                </a:moveTo>
                <a:lnTo>
                  <a:pt x="0" y="80651"/>
                </a:lnTo>
                <a:lnTo>
                  <a:pt x="2040" y="89792"/>
                </a:lnTo>
                <a:lnTo>
                  <a:pt x="5101" y="97857"/>
                </a:lnTo>
                <a:lnTo>
                  <a:pt x="37754" y="110895"/>
                </a:lnTo>
                <a:lnTo>
                  <a:pt x="46540" y="109975"/>
                </a:lnTo>
                <a:lnTo>
                  <a:pt x="54469" y="107266"/>
                </a:lnTo>
                <a:lnTo>
                  <a:pt x="61453" y="102830"/>
                </a:lnTo>
                <a:lnTo>
                  <a:pt x="67358" y="96781"/>
                </a:lnTo>
                <a:lnTo>
                  <a:pt x="69215" y="93824"/>
                </a:lnTo>
                <a:lnTo>
                  <a:pt x="33672" y="93824"/>
                </a:lnTo>
                <a:lnTo>
                  <a:pt x="30611" y="92749"/>
                </a:lnTo>
                <a:lnTo>
                  <a:pt x="27550" y="89792"/>
                </a:lnTo>
                <a:lnTo>
                  <a:pt x="24489" y="86700"/>
                </a:lnTo>
                <a:lnTo>
                  <a:pt x="22448" y="83743"/>
                </a:lnTo>
                <a:lnTo>
                  <a:pt x="21427" y="78635"/>
                </a:lnTo>
                <a:close/>
              </a:path>
              <a:path w="75565" h="111125">
                <a:moveTo>
                  <a:pt x="70609" y="52423"/>
                </a:moveTo>
                <a:lnTo>
                  <a:pt x="41835" y="52423"/>
                </a:lnTo>
                <a:lnTo>
                  <a:pt x="45917" y="53498"/>
                </a:lnTo>
                <a:lnTo>
                  <a:pt x="48978" y="57531"/>
                </a:lnTo>
                <a:lnTo>
                  <a:pt x="52039" y="60488"/>
                </a:lnTo>
                <a:lnTo>
                  <a:pt x="53059" y="65596"/>
                </a:lnTo>
                <a:lnTo>
                  <a:pt x="53059" y="79710"/>
                </a:lnTo>
                <a:lnTo>
                  <a:pt x="52039" y="84684"/>
                </a:lnTo>
                <a:lnTo>
                  <a:pt x="45917" y="92749"/>
                </a:lnTo>
                <a:lnTo>
                  <a:pt x="41835" y="93824"/>
                </a:lnTo>
                <a:lnTo>
                  <a:pt x="69215" y="93824"/>
                </a:lnTo>
                <a:lnTo>
                  <a:pt x="70786" y="91323"/>
                </a:lnTo>
                <a:lnTo>
                  <a:pt x="73353" y="85373"/>
                </a:lnTo>
                <a:lnTo>
                  <a:pt x="74963" y="78843"/>
                </a:lnTo>
                <a:lnTo>
                  <a:pt x="75521" y="71645"/>
                </a:lnTo>
                <a:lnTo>
                  <a:pt x="74931" y="64279"/>
                </a:lnTo>
                <a:lnTo>
                  <a:pt x="73098" y="57380"/>
                </a:lnTo>
                <a:lnTo>
                  <a:pt x="70609" y="52423"/>
                </a:lnTo>
                <a:close/>
              </a:path>
              <a:path w="75565" h="111125">
                <a:moveTo>
                  <a:pt x="70419" y="0"/>
                </a:moveTo>
                <a:lnTo>
                  <a:pt x="14285" y="0"/>
                </a:lnTo>
                <a:lnTo>
                  <a:pt x="3061" y="57531"/>
                </a:lnTo>
                <a:lnTo>
                  <a:pt x="20407" y="60488"/>
                </a:lnTo>
                <a:lnTo>
                  <a:pt x="25509" y="54439"/>
                </a:lnTo>
                <a:lnTo>
                  <a:pt x="30611" y="52423"/>
                </a:lnTo>
                <a:lnTo>
                  <a:pt x="70609" y="52423"/>
                </a:lnTo>
                <a:lnTo>
                  <a:pt x="69925" y="51060"/>
                </a:lnTo>
                <a:lnTo>
                  <a:pt x="65317" y="45433"/>
                </a:lnTo>
                <a:lnTo>
                  <a:pt x="60357" y="40852"/>
                </a:lnTo>
                <a:lnTo>
                  <a:pt x="55782" y="38309"/>
                </a:lnTo>
                <a:lnTo>
                  <a:pt x="26529" y="38309"/>
                </a:lnTo>
                <a:lnTo>
                  <a:pt x="30611" y="20162"/>
                </a:lnTo>
                <a:lnTo>
                  <a:pt x="70419" y="20162"/>
                </a:lnTo>
                <a:lnTo>
                  <a:pt x="70419" y="0"/>
                </a:lnTo>
                <a:close/>
              </a:path>
              <a:path w="75565" h="111125">
                <a:moveTo>
                  <a:pt x="41835" y="35352"/>
                </a:moveTo>
                <a:lnTo>
                  <a:pt x="36733" y="35352"/>
                </a:lnTo>
                <a:lnTo>
                  <a:pt x="31631" y="36293"/>
                </a:lnTo>
                <a:lnTo>
                  <a:pt x="26529" y="38309"/>
                </a:lnTo>
                <a:lnTo>
                  <a:pt x="55782" y="38309"/>
                </a:lnTo>
                <a:lnTo>
                  <a:pt x="54724" y="37721"/>
                </a:lnTo>
                <a:lnTo>
                  <a:pt x="48517" y="35925"/>
                </a:lnTo>
                <a:lnTo>
                  <a:pt x="41835" y="35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27661" y="2172436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89">
                <a:moveTo>
                  <a:pt x="22516" y="0"/>
                </a:moveTo>
                <a:lnTo>
                  <a:pt x="1020" y="0"/>
                </a:lnTo>
                <a:lnTo>
                  <a:pt x="1020" y="21103"/>
                </a:lnTo>
                <a:lnTo>
                  <a:pt x="11224" y="21103"/>
                </a:lnTo>
                <a:lnTo>
                  <a:pt x="11224" y="25136"/>
                </a:lnTo>
                <a:lnTo>
                  <a:pt x="0" y="37234"/>
                </a:lnTo>
                <a:lnTo>
                  <a:pt x="4081" y="46374"/>
                </a:lnTo>
                <a:lnTo>
                  <a:pt x="12312" y="42342"/>
                </a:lnTo>
                <a:lnTo>
                  <a:pt x="15305" y="39250"/>
                </a:lnTo>
                <a:lnTo>
                  <a:pt x="18434" y="36293"/>
                </a:lnTo>
                <a:lnTo>
                  <a:pt x="20475" y="33201"/>
                </a:lnTo>
                <a:lnTo>
                  <a:pt x="21427" y="30244"/>
                </a:lnTo>
                <a:lnTo>
                  <a:pt x="22516" y="26211"/>
                </a:lnTo>
                <a:lnTo>
                  <a:pt x="22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68544" y="2082644"/>
            <a:ext cx="72390" cy="113030"/>
          </a:xfrm>
          <a:custGeom>
            <a:avLst/>
            <a:gdLst/>
            <a:ahLst/>
            <a:cxnLst/>
            <a:rect l="l" t="t" r="r" b="b"/>
            <a:pathLst>
              <a:path w="72390" h="113030">
                <a:moveTo>
                  <a:pt x="35645" y="0"/>
                </a:moveTo>
                <a:lnTo>
                  <a:pt x="2516" y="29673"/>
                </a:lnTo>
                <a:lnTo>
                  <a:pt x="0" y="56456"/>
                </a:lnTo>
                <a:lnTo>
                  <a:pt x="582" y="71229"/>
                </a:lnTo>
                <a:lnTo>
                  <a:pt x="21393" y="109887"/>
                </a:lnTo>
                <a:lnTo>
                  <a:pt x="35645" y="112912"/>
                </a:lnTo>
                <a:lnTo>
                  <a:pt x="43598" y="112156"/>
                </a:lnTo>
                <a:lnTo>
                  <a:pt x="50372" y="110022"/>
                </a:lnTo>
                <a:lnTo>
                  <a:pt x="56231" y="106560"/>
                </a:lnTo>
                <a:lnTo>
                  <a:pt x="61222" y="101889"/>
                </a:lnTo>
                <a:lnTo>
                  <a:pt x="64811" y="95840"/>
                </a:lnTo>
                <a:lnTo>
                  <a:pt x="33604" y="95840"/>
                </a:lnTo>
                <a:lnTo>
                  <a:pt x="31563" y="94765"/>
                </a:lnTo>
                <a:lnTo>
                  <a:pt x="29522" y="92749"/>
                </a:lnTo>
                <a:lnTo>
                  <a:pt x="27482" y="91808"/>
                </a:lnTo>
                <a:lnTo>
                  <a:pt x="25441" y="88716"/>
                </a:lnTo>
                <a:lnTo>
                  <a:pt x="24445" y="83575"/>
                </a:lnTo>
                <a:lnTo>
                  <a:pt x="23309" y="79177"/>
                </a:lnTo>
                <a:lnTo>
                  <a:pt x="22715" y="73241"/>
                </a:lnTo>
                <a:lnTo>
                  <a:pt x="22480" y="65573"/>
                </a:lnTo>
                <a:lnTo>
                  <a:pt x="22480" y="47412"/>
                </a:lnTo>
                <a:lnTo>
                  <a:pt x="22703" y="39855"/>
                </a:lnTo>
                <a:lnTo>
                  <a:pt x="23309" y="33810"/>
                </a:lnTo>
                <a:lnTo>
                  <a:pt x="24489" y="29303"/>
                </a:lnTo>
                <a:lnTo>
                  <a:pt x="25441" y="25270"/>
                </a:lnTo>
                <a:lnTo>
                  <a:pt x="27482" y="22179"/>
                </a:lnTo>
                <a:lnTo>
                  <a:pt x="31563" y="18146"/>
                </a:lnTo>
                <a:lnTo>
                  <a:pt x="64879" y="18146"/>
                </a:lnTo>
                <a:lnTo>
                  <a:pt x="61222" y="12097"/>
                </a:lnTo>
                <a:lnTo>
                  <a:pt x="56231" y="6804"/>
                </a:lnTo>
                <a:lnTo>
                  <a:pt x="50372" y="3024"/>
                </a:lnTo>
                <a:lnTo>
                  <a:pt x="43544" y="756"/>
                </a:lnTo>
                <a:lnTo>
                  <a:pt x="35645" y="0"/>
                </a:lnTo>
                <a:close/>
              </a:path>
              <a:path w="72390" h="113030">
                <a:moveTo>
                  <a:pt x="64879" y="18146"/>
                </a:moveTo>
                <a:lnTo>
                  <a:pt x="40815" y="18146"/>
                </a:lnTo>
                <a:lnTo>
                  <a:pt x="44896" y="22179"/>
                </a:lnTo>
                <a:lnTo>
                  <a:pt x="46937" y="25270"/>
                </a:lnTo>
                <a:lnTo>
                  <a:pt x="49930" y="56456"/>
                </a:lnTo>
                <a:lnTo>
                  <a:pt x="49764" y="65573"/>
                </a:lnTo>
                <a:lnTo>
                  <a:pt x="42855" y="92749"/>
                </a:lnTo>
                <a:lnTo>
                  <a:pt x="40815" y="94765"/>
                </a:lnTo>
                <a:lnTo>
                  <a:pt x="38774" y="95840"/>
                </a:lnTo>
                <a:lnTo>
                  <a:pt x="64811" y="95840"/>
                </a:lnTo>
                <a:lnTo>
                  <a:pt x="65950" y="93921"/>
                </a:lnTo>
                <a:lnTo>
                  <a:pt x="69442" y="83743"/>
                </a:lnTo>
                <a:lnTo>
                  <a:pt x="71631" y="71212"/>
                </a:lnTo>
                <a:lnTo>
                  <a:pt x="72378" y="56456"/>
                </a:lnTo>
                <a:lnTo>
                  <a:pt x="71627" y="41892"/>
                </a:lnTo>
                <a:lnTo>
                  <a:pt x="69535" y="30244"/>
                </a:lnTo>
                <a:lnTo>
                  <a:pt x="69412" y="29673"/>
                </a:lnTo>
                <a:lnTo>
                  <a:pt x="65950" y="19917"/>
                </a:lnTo>
                <a:lnTo>
                  <a:pt x="64879" y="18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37854" y="1435283"/>
            <a:ext cx="74930" cy="112395"/>
          </a:xfrm>
          <a:custGeom>
            <a:avLst/>
            <a:gdLst/>
            <a:ahLst/>
            <a:cxnLst/>
            <a:rect l="l" t="t" r="r" b="b"/>
            <a:pathLst>
              <a:path w="74930" h="112394">
                <a:moveTo>
                  <a:pt x="48978" y="0"/>
                </a:moveTo>
                <a:lnTo>
                  <a:pt x="40815" y="0"/>
                </a:lnTo>
                <a:lnTo>
                  <a:pt x="32173" y="772"/>
                </a:lnTo>
                <a:lnTo>
                  <a:pt x="2933" y="30630"/>
                </a:lnTo>
                <a:lnTo>
                  <a:pt x="0" y="56456"/>
                </a:lnTo>
                <a:lnTo>
                  <a:pt x="749" y="70444"/>
                </a:lnTo>
                <a:lnTo>
                  <a:pt x="23468" y="108812"/>
                </a:lnTo>
                <a:lnTo>
                  <a:pt x="38774" y="111971"/>
                </a:lnTo>
                <a:lnTo>
                  <a:pt x="46206" y="111378"/>
                </a:lnTo>
                <a:lnTo>
                  <a:pt x="69607" y="94765"/>
                </a:lnTo>
                <a:lnTo>
                  <a:pt x="35713" y="94765"/>
                </a:lnTo>
                <a:lnTo>
                  <a:pt x="31631" y="92749"/>
                </a:lnTo>
                <a:lnTo>
                  <a:pt x="28570" y="88716"/>
                </a:lnTo>
                <a:lnTo>
                  <a:pt x="25509" y="85759"/>
                </a:lnTo>
                <a:lnTo>
                  <a:pt x="24489" y="79710"/>
                </a:lnTo>
                <a:lnTo>
                  <a:pt x="24489" y="66537"/>
                </a:lnTo>
                <a:lnTo>
                  <a:pt x="25509" y="62504"/>
                </a:lnTo>
                <a:lnTo>
                  <a:pt x="28570" y="59547"/>
                </a:lnTo>
                <a:lnTo>
                  <a:pt x="31631" y="55515"/>
                </a:lnTo>
                <a:lnTo>
                  <a:pt x="34692" y="54439"/>
                </a:lnTo>
                <a:lnTo>
                  <a:pt x="69501" y="54439"/>
                </a:lnTo>
                <a:lnTo>
                  <a:pt x="69335" y="54074"/>
                </a:lnTo>
                <a:lnTo>
                  <a:pt x="65317" y="48390"/>
                </a:lnTo>
                <a:lnTo>
                  <a:pt x="22448" y="48390"/>
                </a:lnTo>
                <a:lnTo>
                  <a:pt x="23404" y="39529"/>
                </a:lnTo>
                <a:lnTo>
                  <a:pt x="34692" y="17205"/>
                </a:lnTo>
                <a:lnTo>
                  <a:pt x="70890" y="17205"/>
                </a:lnTo>
                <a:lnTo>
                  <a:pt x="67358" y="11156"/>
                </a:lnTo>
                <a:lnTo>
                  <a:pt x="62256" y="7124"/>
                </a:lnTo>
                <a:lnTo>
                  <a:pt x="56134" y="2016"/>
                </a:lnTo>
                <a:lnTo>
                  <a:pt x="48978" y="0"/>
                </a:lnTo>
                <a:close/>
              </a:path>
              <a:path w="74930" h="112394">
                <a:moveTo>
                  <a:pt x="69501" y="54439"/>
                </a:moveTo>
                <a:lnTo>
                  <a:pt x="42855" y="54439"/>
                </a:lnTo>
                <a:lnTo>
                  <a:pt x="46937" y="55515"/>
                </a:lnTo>
                <a:lnTo>
                  <a:pt x="49998" y="59547"/>
                </a:lnTo>
                <a:lnTo>
                  <a:pt x="52039" y="62504"/>
                </a:lnTo>
                <a:lnTo>
                  <a:pt x="54093" y="67612"/>
                </a:lnTo>
                <a:lnTo>
                  <a:pt x="54093" y="81726"/>
                </a:lnTo>
                <a:lnTo>
                  <a:pt x="52039" y="86700"/>
                </a:lnTo>
                <a:lnTo>
                  <a:pt x="49998" y="89792"/>
                </a:lnTo>
                <a:lnTo>
                  <a:pt x="46937" y="92749"/>
                </a:lnTo>
                <a:lnTo>
                  <a:pt x="43876" y="94765"/>
                </a:lnTo>
                <a:lnTo>
                  <a:pt x="69607" y="94765"/>
                </a:lnTo>
                <a:lnTo>
                  <a:pt x="72077" y="89758"/>
                </a:lnTo>
                <a:lnTo>
                  <a:pt x="73911" y="82571"/>
                </a:lnTo>
                <a:lnTo>
                  <a:pt x="74501" y="74602"/>
                </a:lnTo>
                <a:lnTo>
                  <a:pt x="73927" y="67255"/>
                </a:lnTo>
                <a:lnTo>
                  <a:pt x="72205" y="60387"/>
                </a:lnTo>
                <a:lnTo>
                  <a:pt x="69501" y="54439"/>
                </a:lnTo>
                <a:close/>
              </a:path>
              <a:path w="74930" h="112394">
                <a:moveTo>
                  <a:pt x="41835" y="38309"/>
                </a:moveTo>
                <a:lnTo>
                  <a:pt x="34692" y="38309"/>
                </a:lnTo>
                <a:lnTo>
                  <a:pt x="27550" y="41401"/>
                </a:lnTo>
                <a:lnTo>
                  <a:pt x="22448" y="48390"/>
                </a:lnTo>
                <a:lnTo>
                  <a:pt x="65317" y="48390"/>
                </a:lnTo>
                <a:lnTo>
                  <a:pt x="60357" y="44263"/>
                </a:lnTo>
                <a:lnTo>
                  <a:pt x="54724" y="41081"/>
                </a:lnTo>
                <a:lnTo>
                  <a:pt x="48517" y="39034"/>
                </a:lnTo>
                <a:lnTo>
                  <a:pt x="41835" y="38309"/>
                </a:lnTo>
                <a:close/>
              </a:path>
              <a:path w="74930" h="112394">
                <a:moveTo>
                  <a:pt x="70890" y="17205"/>
                </a:moveTo>
                <a:lnTo>
                  <a:pt x="42855" y="17205"/>
                </a:lnTo>
                <a:lnTo>
                  <a:pt x="45917" y="18146"/>
                </a:lnTo>
                <a:lnTo>
                  <a:pt x="49998" y="22179"/>
                </a:lnTo>
                <a:lnTo>
                  <a:pt x="51018" y="25270"/>
                </a:lnTo>
                <a:lnTo>
                  <a:pt x="52039" y="29303"/>
                </a:lnTo>
                <a:lnTo>
                  <a:pt x="72460" y="27287"/>
                </a:lnTo>
                <a:lnTo>
                  <a:pt x="71440" y="18146"/>
                </a:lnTo>
                <a:lnTo>
                  <a:pt x="70890" y="17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27661" y="1523997"/>
            <a:ext cx="22860" cy="46990"/>
          </a:xfrm>
          <a:custGeom>
            <a:avLst/>
            <a:gdLst/>
            <a:ahLst/>
            <a:cxnLst/>
            <a:rect l="l" t="t" r="r" b="b"/>
            <a:pathLst>
              <a:path w="22859" h="46990">
                <a:moveTo>
                  <a:pt x="22516" y="0"/>
                </a:moveTo>
                <a:lnTo>
                  <a:pt x="1020" y="0"/>
                </a:lnTo>
                <a:lnTo>
                  <a:pt x="1020" y="21238"/>
                </a:lnTo>
                <a:lnTo>
                  <a:pt x="11224" y="21238"/>
                </a:lnTo>
                <a:lnTo>
                  <a:pt x="11224" y="26211"/>
                </a:lnTo>
                <a:lnTo>
                  <a:pt x="0" y="37368"/>
                </a:lnTo>
                <a:lnTo>
                  <a:pt x="4081" y="46374"/>
                </a:lnTo>
                <a:lnTo>
                  <a:pt x="12312" y="42342"/>
                </a:lnTo>
                <a:lnTo>
                  <a:pt x="15305" y="39384"/>
                </a:lnTo>
                <a:lnTo>
                  <a:pt x="18434" y="37368"/>
                </a:lnTo>
                <a:lnTo>
                  <a:pt x="20475" y="33335"/>
                </a:lnTo>
                <a:lnTo>
                  <a:pt x="21427" y="30244"/>
                </a:lnTo>
                <a:lnTo>
                  <a:pt x="22516" y="26211"/>
                </a:lnTo>
                <a:lnTo>
                  <a:pt x="22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68544" y="1435283"/>
            <a:ext cx="72390" cy="112395"/>
          </a:xfrm>
          <a:custGeom>
            <a:avLst/>
            <a:gdLst/>
            <a:ahLst/>
            <a:cxnLst/>
            <a:rect l="l" t="t" r="r" b="b"/>
            <a:pathLst>
              <a:path w="72390" h="112394">
                <a:moveTo>
                  <a:pt x="35645" y="0"/>
                </a:moveTo>
                <a:lnTo>
                  <a:pt x="2516" y="29152"/>
                </a:lnTo>
                <a:lnTo>
                  <a:pt x="0" y="55515"/>
                </a:lnTo>
                <a:lnTo>
                  <a:pt x="582" y="70229"/>
                </a:lnTo>
                <a:lnTo>
                  <a:pt x="21393" y="108946"/>
                </a:lnTo>
                <a:lnTo>
                  <a:pt x="35645" y="111971"/>
                </a:lnTo>
                <a:lnTo>
                  <a:pt x="43544" y="111362"/>
                </a:lnTo>
                <a:lnTo>
                  <a:pt x="50372" y="109417"/>
                </a:lnTo>
                <a:lnTo>
                  <a:pt x="56231" y="105960"/>
                </a:lnTo>
                <a:lnTo>
                  <a:pt x="61222" y="100814"/>
                </a:lnTo>
                <a:lnTo>
                  <a:pt x="64838" y="94765"/>
                </a:lnTo>
                <a:lnTo>
                  <a:pt x="33604" y="94765"/>
                </a:lnTo>
                <a:lnTo>
                  <a:pt x="31563" y="93824"/>
                </a:lnTo>
                <a:lnTo>
                  <a:pt x="29522" y="92749"/>
                </a:lnTo>
                <a:lnTo>
                  <a:pt x="27482" y="90732"/>
                </a:lnTo>
                <a:lnTo>
                  <a:pt x="25441" y="87775"/>
                </a:lnTo>
                <a:lnTo>
                  <a:pt x="24467" y="82583"/>
                </a:lnTo>
                <a:lnTo>
                  <a:pt x="23309" y="78160"/>
                </a:lnTo>
                <a:lnTo>
                  <a:pt x="22716" y="72250"/>
                </a:lnTo>
                <a:lnTo>
                  <a:pt x="22480" y="64575"/>
                </a:lnTo>
                <a:lnTo>
                  <a:pt x="22480" y="46866"/>
                </a:lnTo>
                <a:lnTo>
                  <a:pt x="22703" y="39250"/>
                </a:lnTo>
                <a:lnTo>
                  <a:pt x="23309" y="32945"/>
                </a:lnTo>
                <a:lnTo>
                  <a:pt x="24489" y="28228"/>
                </a:lnTo>
                <a:lnTo>
                  <a:pt x="25441" y="24195"/>
                </a:lnTo>
                <a:lnTo>
                  <a:pt x="27482" y="21238"/>
                </a:lnTo>
                <a:lnTo>
                  <a:pt x="29522" y="19221"/>
                </a:lnTo>
                <a:lnTo>
                  <a:pt x="31563" y="18146"/>
                </a:lnTo>
                <a:lnTo>
                  <a:pt x="33604" y="17205"/>
                </a:lnTo>
                <a:lnTo>
                  <a:pt x="64844" y="17205"/>
                </a:lnTo>
                <a:lnTo>
                  <a:pt x="61222" y="11156"/>
                </a:lnTo>
                <a:lnTo>
                  <a:pt x="56231" y="6011"/>
                </a:lnTo>
                <a:lnTo>
                  <a:pt x="50372" y="2553"/>
                </a:lnTo>
                <a:lnTo>
                  <a:pt x="43544" y="609"/>
                </a:lnTo>
                <a:lnTo>
                  <a:pt x="35645" y="0"/>
                </a:lnTo>
                <a:close/>
              </a:path>
              <a:path w="72390" h="112394">
                <a:moveTo>
                  <a:pt x="64844" y="17205"/>
                </a:moveTo>
                <a:lnTo>
                  <a:pt x="38774" y="17205"/>
                </a:lnTo>
                <a:lnTo>
                  <a:pt x="40815" y="18146"/>
                </a:lnTo>
                <a:lnTo>
                  <a:pt x="42855" y="19221"/>
                </a:lnTo>
                <a:lnTo>
                  <a:pt x="49930" y="55515"/>
                </a:lnTo>
                <a:lnTo>
                  <a:pt x="49764" y="64575"/>
                </a:lnTo>
                <a:lnTo>
                  <a:pt x="38774" y="94765"/>
                </a:lnTo>
                <a:lnTo>
                  <a:pt x="64838" y="94765"/>
                </a:lnTo>
                <a:lnTo>
                  <a:pt x="65950" y="92904"/>
                </a:lnTo>
                <a:lnTo>
                  <a:pt x="69453" y="82701"/>
                </a:lnTo>
                <a:lnTo>
                  <a:pt x="71631" y="70215"/>
                </a:lnTo>
                <a:lnTo>
                  <a:pt x="72378" y="55515"/>
                </a:lnTo>
                <a:lnTo>
                  <a:pt x="71630" y="41344"/>
                </a:lnTo>
                <a:lnTo>
                  <a:pt x="69453" y="29152"/>
                </a:lnTo>
                <a:lnTo>
                  <a:pt x="65950" y="19051"/>
                </a:lnTo>
                <a:lnTo>
                  <a:pt x="64844" y="17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302145" y="3411515"/>
            <a:ext cx="465455" cy="1965325"/>
          </a:xfrm>
          <a:custGeom>
            <a:avLst/>
            <a:gdLst/>
            <a:ahLst/>
            <a:cxnLst/>
            <a:rect l="l" t="t" r="r" b="b"/>
            <a:pathLst>
              <a:path w="465455" h="1965325">
                <a:moveTo>
                  <a:pt x="0" y="1965209"/>
                </a:moveTo>
                <a:lnTo>
                  <a:pt x="0" y="1446956"/>
                </a:lnTo>
                <a:lnTo>
                  <a:pt x="15373" y="1446956"/>
                </a:lnTo>
                <a:lnTo>
                  <a:pt x="15373" y="1178722"/>
                </a:lnTo>
                <a:lnTo>
                  <a:pt x="30611" y="1178722"/>
                </a:lnTo>
                <a:lnTo>
                  <a:pt x="30611" y="1070918"/>
                </a:lnTo>
                <a:lnTo>
                  <a:pt x="45985" y="1070918"/>
                </a:lnTo>
                <a:lnTo>
                  <a:pt x="45985" y="1000213"/>
                </a:lnTo>
                <a:lnTo>
                  <a:pt x="60270" y="1000213"/>
                </a:lnTo>
                <a:lnTo>
                  <a:pt x="60270" y="982067"/>
                </a:lnTo>
                <a:lnTo>
                  <a:pt x="75644" y="982067"/>
                </a:lnTo>
                <a:lnTo>
                  <a:pt x="75644" y="857057"/>
                </a:lnTo>
                <a:lnTo>
                  <a:pt x="90881" y="857057"/>
                </a:lnTo>
                <a:lnTo>
                  <a:pt x="90881" y="803692"/>
                </a:lnTo>
                <a:lnTo>
                  <a:pt x="105167" y="803692"/>
                </a:lnTo>
                <a:lnTo>
                  <a:pt x="105167" y="660536"/>
                </a:lnTo>
                <a:lnTo>
                  <a:pt x="120540" y="660536"/>
                </a:lnTo>
                <a:lnTo>
                  <a:pt x="120540" y="625183"/>
                </a:lnTo>
                <a:lnTo>
                  <a:pt x="135778" y="625183"/>
                </a:lnTo>
                <a:lnTo>
                  <a:pt x="135778" y="588890"/>
                </a:lnTo>
                <a:lnTo>
                  <a:pt x="150063" y="588890"/>
                </a:lnTo>
                <a:lnTo>
                  <a:pt x="150063" y="570744"/>
                </a:lnTo>
                <a:lnTo>
                  <a:pt x="165437" y="570744"/>
                </a:lnTo>
                <a:lnTo>
                  <a:pt x="165437" y="482027"/>
                </a:lnTo>
                <a:lnTo>
                  <a:pt x="180675" y="482027"/>
                </a:lnTo>
                <a:lnTo>
                  <a:pt x="180675" y="445734"/>
                </a:lnTo>
                <a:lnTo>
                  <a:pt x="194960" y="445734"/>
                </a:lnTo>
                <a:lnTo>
                  <a:pt x="194960" y="375164"/>
                </a:lnTo>
                <a:lnTo>
                  <a:pt x="210334" y="375164"/>
                </a:lnTo>
                <a:lnTo>
                  <a:pt x="210334" y="321665"/>
                </a:lnTo>
                <a:lnTo>
                  <a:pt x="224619" y="321665"/>
                </a:lnTo>
                <a:lnTo>
                  <a:pt x="224619" y="304594"/>
                </a:lnTo>
                <a:lnTo>
                  <a:pt x="240945" y="304594"/>
                </a:lnTo>
                <a:lnTo>
                  <a:pt x="240945" y="286447"/>
                </a:lnTo>
                <a:lnTo>
                  <a:pt x="255230" y="286447"/>
                </a:lnTo>
                <a:lnTo>
                  <a:pt x="255230" y="267225"/>
                </a:lnTo>
                <a:lnTo>
                  <a:pt x="269516" y="267225"/>
                </a:lnTo>
                <a:lnTo>
                  <a:pt x="269516" y="232007"/>
                </a:lnTo>
                <a:lnTo>
                  <a:pt x="285842" y="232007"/>
                </a:lnTo>
                <a:lnTo>
                  <a:pt x="285842" y="196655"/>
                </a:lnTo>
                <a:lnTo>
                  <a:pt x="315365" y="196655"/>
                </a:lnTo>
                <a:lnTo>
                  <a:pt x="315365" y="161437"/>
                </a:lnTo>
                <a:lnTo>
                  <a:pt x="360261" y="161437"/>
                </a:lnTo>
                <a:lnTo>
                  <a:pt x="360261" y="88851"/>
                </a:lnTo>
                <a:lnTo>
                  <a:pt x="374546" y="88851"/>
                </a:lnTo>
                <a:lnTo>
                  <a:pt x="374546" y="71645"/>
                </a:lnTo>
                <a:lnTo>
                  <a:pt x="405294" y="71645"/>
                </a:lnTo>
                <a:lnTo>
                  <a:pt x="405294" y="36293"/>
                </a:lnTo>
                <a:lnTo>
                  <a:pt x="434817" y="36293"/>
                </a:lnTo>
                <a:lnTo>
                  <a:pt x="434817" y="17205"/>
                </a:lnTo>
                <a:lnTo>
                  <a:pt x="450191" y="17205"/>
                </a:lnTo>
                <a:lnTo>
                  <a:pt x="450191" y="0"/>
                </a:lnTo>
                <a:lnTo>
                  <a:pt x="465428" y="0"/>
                </a:lnTo>
              </a:path>
            </a:pathLst>
          </a:custGeom>
          <a:ln w="25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02143" y="2982984"/>
            <a:ext cx="1498600" cy="2393950"/>
          </a:xfrm>
          <a:custGeom>
            <a:avLst/>
            <a:gdLst/>
            <a:ahLst/>
            <a:cxnLst/>
            <a:rect l="l" t="t" r="r" b="b"/>
            <a:pathLst>
              <a:path w="1498600" h="2393950">
                <a:moveTo>
                  <a:pt x="0" y="2393738"/>
                </a:moveTo>
                <a:lnTo>
                  <a:pt x="0" y="1875484"/>
                </a:lnTo>
                <a:lnTo>
                  <a:pt x="15373" y="1875484"/>
                </a:lnTo>
                <a:lnTo>
                  <a:pt x="15373" y="1607251"/>
                </a:lnTo>
                <a:lnTo>
                  <a:pt x="30611" y="1607251"/>
                </a:lnTo>
                <a:lnTo>
                  <a:pt x="30611" y="1499446"/>
                </a:lnTo>
                <a:lnTo>
                  <a:pt x="45985" y="1499446"/>
                </a:lnTo>
                <a:lnTo>
                  <a:pt x="45985" y="1428742"/>
                </a:lnTo>
                <a:lnTo>
                  <a:pt x="60270" y="1428742"/>
                </a:lnTo>
                <a:lnTo>
                  <a:pt x="60270" y="1410595"/>
                </a:lnTo>
                <a:lnTo>
                  <a:pt x="75644" y="1410595"/>
                </a:lnTo>
                <a:lnTo>
                  <a:pt x="75644" y="1285585"/>
                </a:lnTo>
                <a:lnTo>
                  <a:pt x="90881" y="1285585"/>
                </a:lnTo>
                <a:lnTo>
                  <a:pt x="90881" y="1232221"/>
                </a:lnTo>
                <a:lnTo>
                  <a:pt x="105167" y="1232221"/>
                </a:lnTo>
                <a:lnTo>
                  <a:pt x="105167" y="1089064"/>
                </a:lnTo>
                <a:lnTo>
                  <a:pt x="120540" y="1089064"/>
                </a:lnTo>
                <a:lnTo>
                  <a:pt x="120540" y="1053712"/>
                </a:lnTo>
                <a:lnTo>
                  <a:pt x="135778" y="1053712"/>
                </a:lnTo>
                <a:lnTo>
                  <a:pt x="135778" y="1017419"/>
                </a:lnTo>
                <a:lnTo>
                  <a:pt x="150063" y="1017419"/>
                </a:lnTo>
                <a:lnTo>
                  <a:pt x="150063" y="999272"/>
                </a:lnTo>
                <a:lnTo>
                  <a:pt x="165437" y="999272"/>
                </a:lnTo>
                <a:lnTo>
                  <a:pt x="165437" y="910556"/>
                </a:lnTo>
                <a:lnTo>
                  <a:pt x="180675" y="910556"/>
                </a:lnTo>
                <a:lnTo>
                  <a:pt x="180675" y="874262"/>
                </a:lnTo>
                <a:lnTo>
                  <a:pt x="194960" y="874262"/>
                </a:lnTo>
                <a:lnTo>
                  <a:pt x="194960" y="803692"/>
                </a:lnTo>
                <a:lnTo>
                  <a:pt x="210334" y="803692"/>
                </a:lnTo>
                <a:lnTo>
                  <a:pt x="210334" y="750193"/>
                </a:lnTo>
                <a:lnTo>
                  <a:pt x="224619" y="750193"/>
                </a:lnTo>
                <a:lnTo>
                  <a:pt x="224619" y="733122"/>
                </a:lnTo>
                <a:lnTo>
                  <a:pt x="240945" y="733122"/>
                </a:lnTo>
                <a:lnTo>
                  <a:pt x="240945" y="714976"/>
                </a:lnTo>
                <a:lnTo>
                  <a:pt x="255230" y="714976"/>
                </a:lnTo>
                <a:lnTo>
                  <a:pt x="255230" y="695754"/>
                </a:lnTo>
                <a:lnTo>
                  <a:pt x="269516" y="695754"/>
                </a:lnTo>
                <a:lnTo>
                  <a:pt x="269516" y="660536"/>
                </a:lnTo>
                <a:lnTo>
                  <a:pt x="285842" y="660536"/>
                </a:lnTo>
                <a:lnTo>
                  <a:pt x="285842" y="625183"/>
                </a:lnTo>
                <a:lnTo>
                  <a:pt x="315365" y="625183"/>
                </a:lnTo>
                <a:lnTo>
                  <a:pt x="315365" y="589966"/>
                </a:lnTo>
                <a:lnTo>
                  <a:pt x="360261" y="589966"/>
                </a:lnTo>
                <a:lnTo>
                  <a:pt x="360261" y="517379"/>
                </a:lnTo>
                <a:lnTo>
                  <a:pt x="374546" y="517379"/>
                </a:lnTo>
                <a:lnTo>
                  <a:pt x="374546" y="500174"/>
                </a:lnTo>
                <a:lnTo>
                  <a:pt x="405294" y="500174"/>
                </a:lnTo>
                <a:lnTo>
                  <a:pt x="405294" y="464821"/>
                </a:lnTo>
                <a:lnTo>
                  <a:pt x="434817" y="464821"/>
                </a:lnTo>
                <a:lnTo>
                  <a:pt x="434817" y="445734"/>
                </a:lnTo>
                <a:lnTo>
                  <a:pt x="450191" y="445734"/>
                </a:lnTo>
                <a:lnTo>
                  <a:pt x="450191" y="428528"/>
                </a:lnTo>
                <a:lnTo>
                  <a:pt x="479714" y="428528"/>
                </a:lnTo>
                <a:lnTo>
                  <a:pt x="479714" y="393310"/>
                </a:lnTo>
                <a:lnTo>
                  <a:pt x="599166" y="393310"/>
                </a:lnTo>
                <a:lnTo>
                  <a:pt x="599166" y="375164"/>
                </a:lnTo>
                <a:lnTo>
                  <a:pt x="614403" y="375164"/>
                </a:lnTo>
                <a:lnTo>
                  <a:pt x="614403" y="357017"/>
                </a:lnTo>
                <a:lnTo>
                  <a:pt x="629777" y="357017"/>
                </a:lnTo>
                <a:lnTo>
                  <a:pt x="629777" y="338870"/>
                </a:lnTo>
                <a:lnTo>
                  <a:pt x="734808" y="338870"/>
                </a:lnTo>
                <a:lnTo>
                  <a:pt x="734808" y="321665"/>
                </a:lnTo>
                <a:lnTo>
                  <a:pt x="764467" y="321665"/>
                </a:lnTo>
                <a:lnTo>
                  <a:pt x="764467" y="303518"/>
                </a:lnTo>
                <a:lnTo>
                  <a:pt x="809364" y="303518"/>
                </a:lnTo>
                <a:lnTo>
                  <a:pt x="809364" y="285372"/>
                </a:lnTo>
                <a:lnTo>
                  <a:pt x="854261" y="285372"/>
                </a:lnTo>
                <a:lnTo>
                  <a:pt x="854261" y="267225"/>
                </a:lnTo>
                <a:lnTo>
                  <a:pt x="929769" y="267225"/>
                </a:lnTo>
                <a:lnTo>
                  <a:pt x="929769" y="232948"/>
                </a:lnTo>
                <a:lnTo>
                  <a:pt x="988950" y="232948"/>
                </a:lnTo>
                <a:lnTo>
                  <a:pt x="988950" y="214801"/>
                </a:lnTo>
                <a:lnTo>
                  <a:pt x="1004324" y="214801"/>
                </a:lnTo>
                <a:lnTo>
                  <a:pt x="1004324" y="195714"/>
                </a:lnTo>
                <a:lnTo>
                  <a:pt x="1079832" y="195714"/>
                </a:lnTo>
                <a:lnTo>
                  <a:pt x="1079832" y="178508"/>
                </a:lnTo>
                <a:lnTo>
                  <a:pt x="1094118" y="178508"/>
                </a:lnTo>
                <a:lnTo>
                  <a:pt x="1094118" y="160362"/>
                </a:lnTo>
                <a:lnTo>
                  <a:pt x="1108403" y="160362"/>
                </a:lnTo>
                <a:lnTo>
                  <a:pt x="1108403" y="142215"/>
                </a:lnTo>
                <a:lnTo>
                  <a:pt x="1244181" y="142215"/>
                </a:lnTo>
                <a:lnTo>
                  <a:pt x="1244181" y="124068"/>
                </a:lnTo>
                <a:lnTo>
                  <a:pt x="1258466" y="124068"/>
                </a:lnTo>
                <a:lnTo>
                  <a:pt x="1258466" y="106997"/>
                </a:lnTo>
                <a:lnTo>
                  <a:pt x="1287989" y="106997"/>
                </a:lnTo>
                <a:lnTo>
                  <a:pt x="1287989" y="88851"/>
                </a:lnTo>
                <a:lnTo>
                  <a:pt x="1303363" y="88851"/>
                </a:lnTo>
                <a:lnTo>
                  <a:pt x="1303363" y="71645"/>
                </a:lnTo>
                <a:lnTo>
                  <a:pt x="1332886" y="71645"/>
                </a:lnTo>
                <a:lnTo>
                  <a:pt x="1332886" y="53498"/>
                </a:lnTo>
                <a:lnTo>
                  <a:pt x="1363497" y="53498"/>
                </a:lnTo>
                <a:lnTo>
                  <a:pt x="1363497" y="35352"/>
                </a:lnTo>
                <a:lnTo>
                  <a:pt x="1393156" y="35352"/>
                </a:lnTo>
                <a:lnTo>
                  <a:pt x="1393156" y="17205"/>
                </a:lnTo>
                <a:lnTo>
                  <a:pt x="1482950" y="17205"/>
                </a:lnTo>
                <a:lnTo>
                  <a:pt x="1482950" y="0"/>
                </a:lnTo>
                <a:lnTo>
                  <a:pt x="1498324" y="0"/>
                </a:lnTo>
              </a:path>
            </a:pathLst>
          </a:custGeom>
          <a:ln w="25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00469" y="1767029"/>
            <a:ext cx="3968115" cy="1216025"/>
          </a:xfrm>
          <a:custGeom>
            <a:avLst/>
            <a:gdLst/>
            <a:ahLst/>
            <a:cxnLst/>
            <a:rect l="l" t="t" r="r" b="b"/>
            <a:pathLst>
              <a:path w="3968115" h="1216025">
                <a:moveTo>
                  <a:pt x="0" y="1215956"/>
                </a:moveTo>
                <a:lnTo>
                  <a:pt x="0" y="1197809"/>
                </a:lnTo>
                <a:lnTo>
                  <a:pt x="15237" y="1197809"/>
                </a:lnTo>
                <a:lnTo>
                  <a:pt x="15237" y="1161516"/>
                </a:lnTo>
                <a:lnTo>
                  <a:pt x="60134" y="1161516"/>
                </a:lnTo>
                <a:lnTo>
                  <a:pt x="60134" y="1126298"/>
                </a:lnTo>
                <a:lnTo>
                  <a:pt x="120404" y="1126298"/>
                </a:lnTo>
                <a:lnTo>
                  <a:pt x="120404" y="1109093"/>
                </a:lnTo>
                <a:lnTo>
                  <a:pt x="254142" y="1109093"/>
                </a:lnTo>
                <a:lnTo>
                  <a:pt x="254142" y="1090005"/>
                </a:lnTo>
                <a:lnTo>
                  <a:pt x="404069" y="1090005"/>
                </a:lnTo>
                <a:lnTo>
                  <a:pt x="404069" y="1054653"/>
                </a:lnTo>
                <a:lnTo>
                  <a:pt x="479577" y="1054653"/>
                </a:lnTo>
                <a:lnTo>
                  <a:pt x="479577" y="1018360"/>
                </a:lnTo>
                <a:lnTo>
                  <a:pt x="509236" y="1018360"/>
                </a:lnTo>
                <a:lnTo>
                  <a:pt x="509236" y="1000213"/>
                </a:lnTo>
                <a:lnTo>
                  <a:pt x="688823" y="1000213"/>
                </a:lnTo>
                <a:lnTo>
                  <a:pt x="688823" y="947790"/>
                </a:lnTo>
                <a:lnTo>
                  <a:pt x="733720" y="947790"/>
                </a:lnTo>
                <a:lnTo>
                  <a:pt x="733720" y="929643"/>
                </a:lnTo>
                <a:lnTo>
                  <a:pt x="763379" y="929643"/>
                </a:lnTo>
                <a:lnTo>
                  <a:pt x="763379" y="894425"/>
                </a:lnTo>
                <a:lnTo>
                  <a:pt x="792902" y="894425"/>
                </a:lnTo>
                <a:lnTo>
                  <a:pt x="792902" y="876279"/>
                </a:lnTo>
                <a:lnTo>
                  <a:pt x="1032759" y="876279"/>
                </a:lnTo>
                <a:lnTo>
                  <a:pt x="1032759" y="857057"/>
                </a:lnTo>
                <a:lnTo>
                  <a:pt x="1062418" y="857057"/>
                </a:lnTo>
                <a:lnTo>
                  <a:pt x="1062418" y="839985"/>
                </a:lnTo>
                <a:lnTo>
                  <a:pt x="1107314" y="839985"/>
                </a:lnTo>
                <a:lnTo>
                  <a:pt x="1107314" y="821839"/>
                </a:lnTo>
                <a:lnTo>
                  <a:pt x="1242004" y="821839"/>
                </a:lnTo>
                <a:lnTo>
                  <a:pt x="1242004" y="804633"/>
                </a:lnTo>
                <a:lnTo>
                  <a:pt x="1392068" y="804633"/>
                </a:lnTo>
                <a:lnTo>
                  <a:pt x="1392068" y="787562"/>
                </a:lnTo>
                <a:lnTo>
                  <a:pt x="1406353" y="787562"/>
                </a:lnTo>
                <a:lnTo>
                  <a:pt x="1406353" y="732988"/>
                </a:lnTo>
                <a:lnTo>
                  <a:pt x="1436965" y="732988"/>
                </a:lnTo>
                <a:lnTo>
                  <a:pt x="1436965" y="715916"/>
                </a:lnTo>
                <a:lnTo>
                  <a:pt x="1511384" y="715916"/>
                </a:lnTo>
                <a:lnTo>
                  <a:pt x="1511384" y="696695"/>
                </a:lnTo>
                <a:lnTo>
                  <a:pt x="1571655" y="696695"/>
                </a:lnTo>
                <a:lnTo>
                  <a:pt x="1571655" y="678548"/>
                </a:lnTo>
                <a:lnTo>
                  <a:pt x="1675733" y="678548"/>
                </a:lnTo>
                <a:lnTo>
                  <a:pt x="1675733" y="643330"/>
                </a:lnTo>
                <a:lnTo>
                  <a:pt x="1736004" y="643330"/>
                </a:lnTo>
                <a:lnTo>
                  <a:pt x="1736004" y="607037"/>
                </a:lnTo>
                <a:lnTo>
                  <a:pt x="1780900" y="607037"/>
                </a:lnTo>
                <a:lnTo>
                  <a:pt x="1780900" y="589831"/>
                </a:lnTo>
                <a:lnTo>
                  <a:pt x="1945249" y="589831"/>
                </a:lnTo>
                <a:lnTo>
                  <a:pt x="1945249" y="572760"/>
                </a:lnTo>
                <a:lnTo>
                  <a:pt x="1961575" y="572760"/>
                </a:lnTo>
                <a:lnTo>
                  <a:pt x="1961575" y="554613"/>
                </a:lnTo>
                <a:lnTo>
                  <a:pt x="2005384" y="554613"/>
                </a:lnTo>
                <a:lnTo>
                  <a:pt x="2005384" y="536467"/>
                </a:lnTo>
                <a:lnTo>
                  <a:pt x="2170685" y="536467"/>
                </a:lnTo>
                <a:lnTo>
                  <a:pt x="2170685" y="518320"/>
                </a:lnTo>
                <a:lnTo>
                  <a:pt x="2350408" y="518320"/>
                </a:lnTo>
                <a:lnTo>
                  <a:pt x="2350408" y="500174"/>
                </a:lnTo>
                <a:lnTo>
                  <a:pt x="2410542" y="500174"/>
                </a:lnTo>
                <a:lnTo>
                  <a:pt x="2410542" y="482968"/>
                </a:lnTo>
                <a:lnTo>
                  <a:pt x="2424827" y="482968"/>
                </a:lnTo>
                <a:lnTo>
                  <a:pt x="2424827" y="464821"/>
                </a:lnTo>
                <a:lnTo>
                  <a:pt x="2440201" y="464821"/>
                </a:lnTo>
                <a:lnTo>
                  <a:pt x="2440201" y="446675"/>
                </a:lnTo>
                <a:lnTo>
                  <a:pt x="2560606" y="446675"/>
                </a:lnTo>
                <a:lnTo>
                  <a:pt x="2560606" y="411457"/>
                </a:lnTo>
                <a:lnTo>
                  <a:pt x="2605502" y="411457"/>
                </a:lnTo>
                <a:lnTo>
                  <a:pt x="2605502" y="394251"/>
                </a:lnTo>
                <a:lnTo>
                  <a:pt x="2724955" y="394251"/>
                </a:lnTo>
                <a:lnTo>
                  <a:pt x="2724955" y="376105"/>
                </a:lnTo>
                <a:lnTo>
                  <a:pt x="2755566" y="376105"/>
                </a:lnTo>
                <a:lnTo>
                  <a:pt x="2755566" y="339811"/>
                </a:lnTo>
                <a:lnTo>
                  <a:pt x="2784137" y="339811"/>
                </a:lnTo>
                <a:lnTo>
                  <a:pt x="2784137" y="321665"/>
                </a:lnTo>
                <a:lnTo>
                  <a:pt x="2889168" y="321665"/>
                </a:lnTo>
                <a:lnTo>
                  <a:pt x="2889168" y="304594"/>
                </a:lnTo>
                <a:lnTo>
                  <a:pt x="3039231" y="304594"/>
                </a:lnTo>
                <a:lnTo>
                  <a:pt x="3039231" y="285372"/>
                </a:lnTo>
                <a:lnTo>
                  <a:pt x="3053517" y="285372"/>
                </a:lnTo>
                <a:lnTo>
                  <a:pt x="3053517" y="268166"/>
                </a:lnTo>
                <a:lnTo>
                  <a:pt x="3113787" y="268166"/>
                </a:lnTo>
                <a:lnTo>
                  <a:pt x="3113787" y="250019"/>
                </a:lnTo>
                <a:lnTo>
                  <a:pt x="3249429" y="250019"/>
                </a:lnTo>
                <a:lnTo>
                  <a:pt x="3249429" y="232948"/>
                </a:lnTo>
                <a:lnTo>
                  <a:pt x="3398541" y="232948"/>
                </a:lnTo>
                <a:lnTo>
                  <a:pt x="3398541" y="214801"/>
                </a:lnTo>
                <a:lnTo>
                  <a:pt x="3503572" y="214801"/>
                </a:lnTo>
                <a:lnTo>
                  <a:pt x="3503572" y="196655"/>
                </a:lnTo>
                <a:lnTo>
                  <a:pt x="3533231" y="196655"/>
                </a:lnTo>
                <a:lnTo>
                  <a:pt x="3533231" y="143156"/>
                </a:lnTo>
                <a:lnTo>
                  <a:pt x="3563842" y="143156"/>
                </a:lnTo>
                <a:lnTo>
                  <a:pt x="3563842" y="106863"/>
                </a:lnTo>
                <a:lnTo>
                  <a:pt x="3578127" y="106863"/>
                </a:lnTo>
                <a:lnTo>
                  <a:pt x="3578127" y="89792"/>
                </a:lnTo>
                <a:lnTo>
                  <a:pt x="3608739" y="89792"/>
                </a:lnTo>
                <a:lnTo>
                  <a:pt x="3608739" y="71645"/>
                </a:lnTo>
                <a:lnTo>
                  <a:pt x="3667921" y="71645"/>
                </a:lnTo>
                <a:lnTo>
                  <a:pt x="3667921" y="54439"/>
                </a:lnTo>
                <a:lnTo>
                  <a:pt x="3847507" y="54439"/>
                </a:lnTo>
                <a:lnTo>
                  <a:pt x="3847507" y="35352"/>
                </a:lnTo>
                <a:lnTo>
                  <a:pt x="3878119" y="35352"/>
                </a:lnTo>
                <a:lnTo>
                  <a:pt x="3878119" y="18146"/>
                </a:lnTo>
                <a:lnTo>
                  <a:pt x="3952674" y="18146"/>
                </a:lnTo>
                <a:lnTo>
                  <a:pt x="3952674" y="0"/>
                </a:lnTo>
                <a:lnTo>
                  <a:pt x="3968048" y="0"/>
                </a:lnTo>
              </a:path>
            </a:pathLst>
          </a:custGeom>
          <a:ln w="2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02143" y="2728932"/>
            <a:ext cx="2995930" cy="2647950"/>
          </a:xfrm>
          <a:custGeom>
            <a:avLst/>
            <a:gdLst/>
            <a:ahLst/>
            <a:cxnLst/>
            <a:rect l="l" t="t" r="r" b="b"/>
            <a:pathLst>
              <a:path w="2995929" h="2647950">
                <a:moveTo>
                  <a:pt x="0" y="2647790"/>
                </a:moveTo>
                <a:lnTo>
                  <a:pt x="0" y="2289845"/>
                </a:lnTo>
                <a:lnTo>
                  <a:pt x="15373" y="2289845"/>
                </a:lnTo>
                <a:lnTo>
                  <a:pt x="15373" y="2094238"/>
                </a:lnTo>
                <a:lnTo>
                  <a:pt x="30611" y="2094238"/>
                </a:lnTo>
                <a:lnTo>
                  <a:pt x="30611" y="1913726"/>
                </a:lnTo>
                <a:lnTo>
                  <a:pt x="45985" y="1913726"/>
                </a:lnTo>
                <a:lnTo>
                  <a:pt x="45985" y="1806863"/>
                </a:lnTo>
                <a:lnTo>
                  <a:pt x="60270" y="1806863"/>
                </a:lnTo>
                <a:lnTo>
                  <a:pt x="60270" y="1735352"/>
                </a:lnTo>
                <a:lnTo>
                  <a:pt x="75644" y="1735352"/>
                </a:lnTo>
                <a:lnTo>
                  <a:pt x="75644" y="1555768"/>
                </a:lnTo>
                <a:lnTo>
                  <a:pt x="90881" y="1555768"/>
                </a:lnTo>
                <a:lnTo>
                  <a:pt x="90881" y="1502404"/>
                </a:lnTo>
                <a:lnTo>
                  <a:pt x="105167" y="1502404"/>
                </a:lnTo>
                <a:lnTo>
                  <a:pt x="105167" y="1467051"/>
                </a:lnTo>
                <a:lnTo>
                  <a:pt x="120540" y="1467051"/>
                </a:lnTo>
                <a:lnTo>
                  <a:pt x="120540" y="1341100"/>
                </a:lnTo>
                <a:lnTo>
                  <a:pt x="135778" y="1341100"/>
                </a:lnTo>
                <a:lnTo>
                  <a:pt x="135778" y="1252384"/>
                </a:lnTo>
                <a:lnTo>
                  <a:pt x="150063" y="1252384"/>
                </a:lnTo>
                <a:lnTo>
                  <a:pt x="150063" y="1234237"/>
                </a:lnTo>
                <a:lnTo>
                  <a:pt x="165437" y="1234237"/>
                </a:lnTo>
                <a:lnTo>
                  <a:pt x="165437" y="1180738"/>
                </a:lnTo>
                <a:lnTo>
                  <a:pt x="194960" y="1180738"/>
                </a:lnTo>
                <a:lnTo>
                  <a:pt x="194960" y="1145386"/>
                </a:lnTo>
                <a:lnTo>
                  <a:pt x="210334" y="1145386"/>
                </a:lnTo>
                <a:lnTo>
                  <a:pt x="210334" y="1110168"/>
                </a:lnTo>
                <a:lnTo>
                  <a:pt x="224619" y="1110168"/>
                </a:lnTo>
                <a:lnTo>
                  <a:pt x="224619" y="1073875"/>
                </a:lnTo>
                <a:lnTo>
                  <a:pt x="240945" y="1073875"/>
                </a:lnTo>
                <a:lnTo>
                  <a:pt x="240945" y="1038523"/>
                </a:lnTo>
                <a:lnTo>
                  <a:pt x="269516" y="1038523"/>
                </a:lnTo>
                <a:lnTo>
                  <a:pt x="269516" y="1020376"/>
                </a:lnTo>
                <a:lnTo>
                  <a:pt x="285842" y="1020376"/>
                </a:lnTo>
                <a:lnTo>
                  <a:pt x="285842" y="1002229"/>
                </a:lnTo>
                <a:lnTo>
                  <a:pt x="329650" y="1002229"/>
                </a:lnTo>
                <a:lnTo>
                  <a:pt x="329650" y="967012"/>
                </a:lnTo>
                <a:lnTo>
                  <a:pt x="390873" y="967012"/>
                </a:lnTo>
                <a:lnTo>
                  <a:pt x="390873" y="949806"/>
                </a:lnTo>
                <a:lnTo>
                  <a:pt x="419579" y="949806"/>
                </a:lnTo>
                <a:lnTo>
                  <a:pt x="419579" y="895366"/>
                </a:lnTo>
                <a:lnTo>
                  <a:pt x="434817" y="895366"/>
                </a:lnTo>
                <a:lnTo>
                  <a:pt x="434817" y="877220"/>
                </a:lnTo>
                <a:lnTo>
                  <a:pt x="450191" y="877220"/>
                </a:lnTo>
                <a:lnTo>
                  <a:pt x="450191" y="788503"/>
                </a:lnTo>
                <a:lnTo>
                  <a:pt x="479714" y="788503"/>
                </a:lnTo>
                <a:lnTo>
                  <a:pt x="479714" y="769415"/>
                </a:lnTo>
                <a:lnTo>
                  <a:pt x="493999" y="769415"/>
                </a:lnTo>
                <a:lnTo>
                  <a:pt x="493999" y="751134"/>
                </a:lnTo>
                <a:lnTo>
                  <a:pt x="538895" y="751134"/>
                </a:lnTo>
                <a:lnTo>
                  <a:pt x="538895" y="734063"/>
                </a:lnTo>
                <a:lnTo>
                  <a:pt x="599166" y="734063"/>
                </a:lnTo>
                <a:lnTo>
                  <a:pt x="599166" y="716857"/>
                </a:lnTo>
                <a:lnTo>
                  <a:pt x="614403" y="716857"/>
                </a:lnTo>
                <a:lnTo>
                  <a:pt x="614403" y="662418"/>
                </a:lnTo>
                <a:lnTo>
                  <a:pt x="660389" y="662418"/>
                </a:lnTo>
                <a:lnTo>
                  <a:pt x="660389" y="644271"/>
                </a:lnTo>
                <a:lnTo>
                  <a:pt x="704197" y="644271"/>
                </a:lnTo>
                <a:lnTo>
                  <a:pt x="704197" y="627200"/>
                </a:lnTo>
                <a:lnTo>
                  <a:pt x="719571" y="627200"/>
                </a:lnTo>
                <a:lnTo>
                  <a:pt x="719571" y="607978"/>
                </a:lnTo>
                <a:lnTo>
                  <a:pt x="749230" y="607978"/>
                </a:lnTo>
                <a:lnTo>
                  <a:pt x="749230" y="590907"/>
                </a:lnTo>
                <a:lnTo>
                  <a:pt x="869634" y="590907"/>
                </a:lnTo>
                <a:lnTo>
                  <a:pt x="869634" y="572760"/>
                </a:lnTo>
                <a:lnTo>
                  <a:pt x="944054" y="572760"/>
                </a:lnTo>
                <a:lnTo>
                  <a:pt x="944054" y="555554"/>
                </a:lnTo>
                <a:lnTo>
                  <a:pt x="1049221" y="555554"/>
                </a:lnTo>
                <a:lnTo>
                  <a:pt x="1049221" y="537408"/>
                </a:lnTo>
                <a:lnTo>
                  <a:pt x="1094118" y="537408"/>
                </a:lnTo>
                <a:lnTo>
                  <a:pt x="1094118" y="519261"/>
                </a:lnTo>
                <a:lnTo>
                  <a:pt x="1154388" y="519261"/>
                </a:lnTo>
                <a:lnTo>
                  <a:pt x="1154388" y="501114"/>
                </a:lnTo>
                <a:lnTo>
                  <a:pt x="1287989" y="501114"/>
                </a:lnTo>
                <a:lnTo>
                  <a:pt x="1287989" y="465897"/>
                </a:lnTo>
                <a:lnTo>
                  <a:pt x="1377783" y="465897"/>
                </a:lnTo>
                <a:lnTo>
                  <a:pt x="1377783" y="446675"/>
                </a:lnTo>
                <a:lnTo>
                  <a:pt x="1513561" y="446675"/>
                </a:lnTo>
                <a:lnTo>
                  <a:pt x="1513561" y="429603"/>
                </a:lnTo>
                <a:lnTo>
                  <a:pt x="1543220" y="429603"/>
                </a:lnTo>
                <a:lnTo>
                  <a:pt x="1543220" y="411457"/>
                </a:lnTo>
                <a:lnTo>
                  <a:pt x="1558458" y="411457"/>
                </a:lnTo>
                <a:lnTo>
                  <a:pt x="1558458" y="394251"/>
                </a:lnTo>
                <a:lnTo>
                  <a:pt x="1572743" y="394251"/>
                </a:lnTo>
                <a:lnTo>
                  <a:pt x="1572743" y="377180"/>
                </a:lnTo>
                <a:lnTo>
                  <a:pt x="1618728" y="377180"/>
                </a:lnTo>
                <a:lnTo>
                  <a:pt x="1618728" y="357958"/>
                </a:lnTo>
                <a:lnTo>
                  <a:pt x="1633013" y="357958"/>
                </a:lnTo>
                <a:lnTo>
                  <a:pt x="1633013" y="339811"/>
                </a:lnTo>
                <a:lnTo>
                  <a:pt x="1768792" y="339811"/>
                </a:lnTo>
                <a:lnTo>
                  <a:pt x="1768792" y="322740"/>
                </a:lnTo>
                <a:lnTo>
                  <a:pt x="1783077" y="322740"/>
                </a:lnTo>
                <a:lnTo>
                  <a:pt x="1783077" y="304594"/>
                </a:lnTo>
                <a:lnTo>
                  <a:pt x="1857497" y="304594"/>
                </a:lnTo>
                <a:lnTo>
                  <a:pt x="1857497" y="285372"/>
                </a:lnTo>
                <a:lnTo>
                  <a:pt x="1947290" y="285372"/>
                </a:lnTo>
                <a:lnTo>
                  <a:pt x="1947290" y="268166"/>
                </a:lnTo>
                <a:lnTo>
                  <a:pt x="2038172" y="268166"/>
                </a:lnTo>
                <a:lnTo>
                  <a:pt x="2038172" y="251095"/>
                </a:lnTo>
                <a:lnTo>
                  <a:pt x="2127013" y="251095"/>
                </a:lnTo>
                <a:lnTo>
                  <a:pt x="2127013" y="232948"/>
                </a:lnTo>
                <a:lnTo>
                  <a:pt x="2202521" y="232948"/>
                </a:lnTo>
                <a:lnTo>
                  <a:pt x="2202521" y="215742"/>
                </a:lnTo>
                <a:lnTo>
                  <a:pt x="2247417" y="215742"/>
                </a:lnTo>
                <a:lnTo>
                  <a:pt x="2247417" y="196655"/>
                </a:lnTo>
                <a:lnTo>
                  <a:pt x="2307552" y="196655"/>
                </a:lnTo>
                <a:lnTo>
                  <a:pt x="2307552" y="178508"/>
                </a:lnTo>
                <a:lnTo>
                  <a:pt x="2352448" y="178508"/>
                </a:lnTo>
                <a:lnTo>
                  <a:pt x="2352448" y="161303"/>
                </a:lnTo>
                <a:lnTo>
                  <a:pt x="2396393" y="161303"/>
                </a:lnTo>
                <a:lnTo>
                  <a:pt x="2396393" y="143156"/>
                </a:lnTo>
                <a:lnTo>
                  <a:pt x="2485234" y="143156"/>
                </a:lnTo>
                <a:lnTo>
                  <a:pt x="2485234" y="125009"/>
                </a:lnTo>
                <a:lnTo>
                  <a:pt x="2560742" y="125009"/>
                </a:lnTo>
                <a:lnTo>
                  <a:pt x="2560742" y="106863"/>
                </a:lnTo>
                <a:lnTo>
                  <a:pt x="2575979" y="106863"/>
                </a:lnTo>
                <a:lnTo>
                  <a:pt x="2575979" y="89792"/>
                </a:lnTo>
                <a:lnTo>
                  <a:pt x="2635161" y="89792"/>
                </a:lnTo>
                <a:lnTo>
                  <a:pt x="2635161" y="72586"/>
                </a:lnTo>
                <a:lnTo>
                  <a:pt x="2665773" y="72586"/>
                </a:lnTo>
                <a:lnTo>
                  <a:pt x="2665773" y="54439"/>
                </a:lnTo>
                <a:lnTo>
                  <a:pt x="2726043" y="54439"/>
                </a:lnTo>
                <a:lnTo>
                  <a:pt x="2726043" y="35352"/>
                </a:lnTo>
                <a:lnTo>
                  <a:pt x="2754614" y="35352"/>
                </a:lnTo>
                <a:lnTo>
                  <a:pt x="2754614" y="18146"/>
                </a:lnTo>
                <a:lnTo>
                  <a:pt x="2845495" y="18146"/>
                </a:lnTo>
                <a:lnTo>
                  <a:pt x="2845495" y="0"/>
                </a:lnTo>
                <a:lnTo>
                  <a:pt x="2995423" y="0"/>
                </a:lnTo>
              </a:path>
            </a:pathLst>
          </a:custGeom>
          <a:ln w="253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297567" y="1959650"/>
            <a:ext cx="2471420" cy="769620"/>
          </a:xfrm>
          <a:custGeom>
            <a:avLst/>
            <a:gdLst/>
            <a:ahLst/>
            <a:cxnLst/>
            <a:rect l="l" t="t" r="r" b="b"/>
            <a:pathLst>
              <a:path w="2471420" h="769619">
                <a:moveTo>
                  <a:pt x="0" y="769281"/>
                </a:moveTo>
                <a:lnTo>
                  <a:pt x="29659" y="769281"/>
                </a:lnTo>
                <a:lnTo>
                  <a:pt x="29659" y="751134"/>
                </a:lnTo>
                <a:lnTo>
                  <a:pt x="44896" y="751134"/>
                </a:lnTo>
                <a:lnTo>
                  <a:pt x="44896" y="734063"/>
                </a:lnTo>
                <a:lnTo>
                  <a:pt x="74555" y="734063"/>
                </a:lnTo>
                <a:lnTo>
                  <a:pt x="74555" y="715916"/>
                </a:lnTo>
                <a:lnTo>
                  <a:pt x="254142" y="715916"/>
                </a:lnTo>
                <a:lnTo>
                  <a:pt x="254142" y="697770"/>
                </a:lnTo>
                <a:lnTo>
                  <a:pt x="283801" y="697770"/>
                </a:lnTo>
                <a:lnTo>
                  <a:pt x="283801" y="662418"/>
                </a:lnTo>
                <a:lnTo>
                  <a:pt x="419443" y="662418"/>
                </a:lnTo>
                <a:lnTo>
                  <a:pt x="419443" y="643330"/>
                </a:lnTo>
                <a:lnTo>
                  <a:pt x="448150" y="643330"/>
                </a:lnTo>
                <a:lnTo>
                  <a:pt x="448150" y="626124"/>
                </a:lnTo>
                <a:lnTo>
                  <a:pt x="508284" y="626124"/>
                </a:lnTo>
                <a:lnTo>
                  <a:pt x="508284" y="607978"/>
                </a:lnTo>
                <a:lnTo>
                  <a:pt x="553181" y="607978"/>
                </a:lnTo>
                <a:lnTo>
                  <a:pt x="553181" y="572626"/>
                </a:lnTo>
                <a:lnTo>
                  <a:pt x="613451" y="572626"/>
                </a:lnTo>
                <a:lnTo>
                  <a:pt x="613451" y="554479"/>
                </a:lnTo>
                <a:lnTo>
                  <a:pt x="748141" y="554479"/>
                </a:lnTo>
                <a:lnTo>
                  <a:pt x="748141" y="536332"/>
                </a:lnTo>
                <a:lnTo>
                  <a:pt x="778752" y="536332"/>
                </a:lnTo>
                <a:lnTo>
                  <a:pt x="778752" y="519261"/>
                </a:lnTo>
                <a:lnTo>
                  <a:pt x="867593" y="519261"/>
                </a:lnTo>
                <a:lnTo>
                  <a:pt x="867593" y="501114"/>
                </a:lnTo>
                <a:lnTo>
                  <a:pt x="927728" y="501114"/>
                </a:lnTo>
                <a:lnTo>
                  <a:pt x="927728" y="481893"/>
                </a:lnTo>
                <a:lnTo>
                  <a:pt x="1003236" y="481893"/>
                </a:lnTo>
                <a:lnTo>
                  <a:pt x="1003236" y="446675"/>
                </a:lnTo>
                <a:lnTo>
                  <a:pt x="1017521" y="446675"/>
                </a:lnTo>
                <a:lnTo>
                  <a:pt x="1017521" y="429469"/>
                </a:lnTo>
                <a:lnTo>
                  <a:pt x="1063506" y="429469"/>
                </a:lnTo>
                <a:lnTo>
                  <a:pt x="1063506" y="411322"/>
                </a:lnTo>
                <a:lnTo>
                  <a:pt x="1108403" y="411322"/>
                </a:lnTo>
                <a:lnTo>
                  <a:pt x="1108403" y="393176"/>
                </a:lnTo>
                <a:lnTo>
                  <a:pt x="1287037" y="393176"/>
                </a:lnTo>
                <a:lnTo>
                  <a:pt x="1287037" y="375029"/>
                </a:lnTo>
                <a:lnTo>
                  <a:pt x="1392068" y="375029"/>
                </a:lnTo>
                <a:lnTo>
                  <a:pt x="1392068" y="357958"/>
                </a:lnTo>
                <a:lnTo>
                  <a:pt x="1436965" y="357958"/>
                </a:lnTo>
                <a:lnTo>
                  <a:pt x="1436965" y="339811"/>
                </a:lnTo>
                <a:lnTo>
                  <a:pt x="1467712" y="339811"/>
                </a:lnTo>
                <a:lnTo>
                  <a:pt x="1467712" y="321665"/>
                </a:lnTo>
                <a:lnTo>
                  <a:pt x="1542132" y="321665"/>
                </a:lnTo>
                <a:lnTo>
                  <a:pt x="1542132" y="285372"/>
                </a:lnTo>
                <a:lnTo>
                  <a:pt x="1556417" y="285372"/>
                </a:lnTo>
                <a:lnTo>
                  <a:pt x="1556417" y="268166"/>
                </a:lnTo>
                <a:lnTo>
                  <a:pt x="1572743" y="268166"/>
                </a:lnTo>
                <a:lnTo>
                  <a:pt x="1572743" y="251095"/>
                </a:lnTo>
                <a:lnTo>
                  <a:pt x="1587028" y="251095"/>
                </a:lnTo>
                <a:lnTo>
                  <a:pt x="1587028" y="231873"/>
                </a:lnTo>
                <a:lnTo>
                  <a:pt x="1737092" y="231873"/>
                </a:lnTo>
                <a:lnTo>
                  <a:pt x="1737092" y="214801"/>
                </a:lnTo>
                <a:lnTo>
                  <a:pt x="1752330" y="214801"/>
                </a:lnTo>
                <a:lnTo>
                  <a:pt x="1752330" y="196655"/>
                </a:lnTo>
                <a:lnTo>
                  <a:pt x="1780900" y="196655"/>
                </a:lnTo>
                <a:lnTo>
                  <a:pt x="1780900" y="178508"/>
                </a:lnTo>
                <a:lnTo>
                  <a:pt x="1797362" y="178508"/>
                </a:lnTo>
                <a:lnTo>
                  <a:pt x="1797362" y="160362"/>
                </a:lnTo>
                <a:lnTo>
                  <a:pt x="1842259" y="160362"/>
                </a:lnTo>
                <a:lnTo>
                  <a:pt x="1842259" y="142215"/>
                </a:lnTo>
                <a:lnTo>
                  <a:pt x="1856544" y="142215"/>
                </a:lnTo>
                <a:lnTo>
                  <a:pt x="1856544" y="125009"/>
                </a:lnTo>
                <a:lnTo>
                  <a:pt x="1886067" y="125009"/>
                </a:lnTo>
                <a:lnTo>
                  <a:pt x="1886067" y="106863"/>
                </a:lnTo>
                <a:lnTo>
                  <a:pt x="2051369" y="106863"/>
                </a:lnTo>
                <a:lnTo>
                  <a:pt x="2051369" y="89657"/>
                </a:lnTo>
                <a:lnTo>
                  <a:pt x="2096265" y="89657"/>
                </a:lnTo>
                <a:lnTo>
                  <a:pt x="2096265" y="70570"/>
                </a:lnTo>
                <a:lnTo>
                  <a:pt x="2125924" y="70570"/>
                </a:lnTo>
                <a:lnTo>
                  <a:pt x="2125924" y="53364"/>
                </a:lnTo>
                <a:lnTo>
                  <a:pt x="2156536" y="53364"/>
                </a:lnTo>
                <a:lnTo>
                  <a:pt x="2156536" y="35217"/>
                </a:lnTo>
                <a:lnTo>
                  <a:pt x="2216806" y="35217"/>
                </a:lnTo>
                <a:lnTo>
                  <a:pt x="2216806" y="17071"/>
                </a:lnTo>
                <a:lnTo>
                  <a:pt x="2336122" y="17071"/>
                </a:lnTo>
                <a:lnTo>
                  <a:pt x="2336122" y="0"/>
                </a:lnTo>
                <a:lnTo>
                  <a:pt x="2470948" y="0"/>
                </a:lnTo>
              </a:path>
            </a:pathLst>
          </a:custGeom>
          <a:ln w="2523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479332" y="2844935"/>
            <a:ext cx="83185" cy="105410"/>
          </a:xfrm>
          <a:custGeom>
            <a:avLst/>
            <a:gdLst/>
            <a:ahLst/>
            <a:cxnLst/>
            <a:rect l="l" t="t" r="r" b="b"/>
            <a:pathLst>
              <a:path w="83185" h="105410">
                <a:moveTo>
                  <a:pt x="0" y="0"/>
                </a:moveTo>
                <a:lnTo>
                  <a:pt x="0" y="104847"/>
                </a:lnTo>
                <a:lnTo>
                  <a:pt x="22448" y="104847"/>
                </a:lnTo>
                <a:lnTo>
                  <a:pt x="22448" y="65462"/>
                </a:lnTo>
                <a:lnTo>
                  <a:pt x="45849" y="65462"/>
                </a:lnTo>
                <a:lnTo>
                  <a:pt x="53059" y="64521"/>
                </a:lnTo>
                <a:lnTo>
                  <a:pt x="58093" y="63445"/>
                </a:lnTo>
                <a:lnTo>
                  <a:pt x="62175" y="63445"/>
                </a:lnTo>
                <a:lnTo>
                  <a:pt x="66256" y="61429"/>
                </a:lnTo>
                <a:lnTo>
                  <a:pt x="69385" y="58472"/>
                </a:lnTo>
                <a:lnTo>
                  <a:pt x="73467" y="56456"/>
                </a:lnTo>
                <a:lnTo>
                  <a:pt x="76460" y="52423"/>
                </a:lnTo>
                <a:lnTo>
                  <a:pt x="79045" y="47315"/>
                </a:lnTo>
                <a:lnTo>
                  <a:pt x="22448" y="47315"/>
                </a:lnTo>
                <a:lnTo>
                  <a:pt x="22448" y="17071"/>
                </a:lnTo>
                <a:lnTo>
                  <a:pt x="80541" y="17071"/>
                </a:lnTo>
                <a:lnTo>
                  <a:pt x="76460" y="12097"/>
                </a:lnTo>
                <a:lnTo>
                  <a:pt x="72378" y="6048"/>
                </a:lnTo>
                <a:lnTo>
                  <a:pt x="67344" y="2957"/>
                </a:lnTo>
                <a:lnTo>
                  <a:pt x="61222" y="940"/>
                </a:lnTo>
                <a:lnTo>
                  <a:pt x="57211" y="396"/>
                </a:lnTo>
                <a:lnTo>
                  <a:pt x="51376" y="117"/>
                </a:lnTo>
                <a:lnTo>
                  <a:pt x="0" y="0"/>
                </a:lnTo>
                <a:close/>
              </a:path>
              <a:path w="83185" h="105410">
                <a:moveTo>
                  <a:pt x="80541" y="17071"/>
                </a:moveTo>
                <a:lnTo>
                  <a:pt x="39726" y="17071"/>
                </a:lnTo>
                <a:lnTo>
                  <a:pt x="44896" y="18146"/>
                </a:lnTo>
                <a:lnTo>
                  <a:pt x="47889" y="18146"/>
                </a:lnTo>
                <a:lnTo>
                  <a:pt x="51018" y="19087"/>
                </a:lnTo>
                <a:lnTo>
                  <a:pt x="54012" y="20162"/>
                </a:lnTo>
                <a:lnTo>
                  <a:pt x="57141" y="23120"/>
                </a:lnTo>
                <a:lnTo>
                  <a:pt x="59181" y="25136"/>
                </a:lnTo>
                <a:lnTo>
                  <a:pt x="60134" y="28228"/>
                </a:lnTo>
                <a:lnTo>
                  <a:pt x="60134" y="35217"/>
                </a:lnTo>
                <a:lnTo>
                  <a:pt x="59181" y="38309"/>
                </a:lnTo>
                <a:lnTo>
                  <a:pt x="57141" y="40325"/>
                </a:lnTo>
                <a:lnTo>
                  <a:pt x="56052" y="43283"/>
                </a:lnTo>
                <a:lnTo>
                  <a:pt x="54012" y="44358"/>
                </a:lnTo>
                <a:lnTo>
                  <a:pt x="51018" y="45299"/>
                </a:lnTo>
                <a:lnTo>
                  <a:pt x="47889" y="47315"/>
                </a:lnTo>
                <a:lnTo>
                  <a:pt x="79045" y="47315"/>
                </a:lnTo>
                <a:lnTo>
                  <a:pt x="80541" y="44358"/>
                </a:lnTo>
                <a:lnTo>
                  <a:pt x="82582" y="38309"/>
                </a:lnTo>
                <a:lnTo>
                  <a:pt x="82582" y="24195"/>
                </a:lnTo>
                <a:lnTo>
                  <a:pt x="80541" y="17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575246" y="2842919"/>
            <a:ext cx="93980" cy="109220"/>
          </a:xfrm>
          <a:custGeom>
            <a:avLst/>
            <a:gdLst/>
            <a:ahLst/>
            <a:cxnLst/>
            <a:rect l="l" t="t" r="r" b="b"/>
            <a:pathLst>
              <a:path w="93979" h="109219">
                <a:moveTo>
                  <a:pt x="49930" y="0"/>
                </a:moveTo>
                <a:lnTo>
                  <a:pt x="14285" y="14114"/>
                </a:lnTo>
                <a:lnTo>
                  <a:pt x="0" y="55380"/>
                </a:lnTo>
                <a:lnTo>
                  <a:pt x="931" y="66921"/>
                </a:lnTo>
                <a:lnTo>
                  <a:pt x="21542" y="100770"/>
                </a:lnTo>
                <a:lnTo>
                  <a:pt x="48978" y="108879"/>
                </a:lnTo>
                <a:lnTo>
                  <a:pt x="57134" y="108318"/>
                </a:lnTo>
                <a:lnTo>
                  <a:pt x="86607" y="90732"/>
                </a:lnTo>
                <a:lnTo>
                  <a:pt x="40815" y="90732"/>
                </a:lnTo>
                <a:lnTo>
                  <a:pt x="34692" y="87641"/>
                </a:lnTo>
                <a:lnTo>
                  <a:pt x="22448" y="53364"/>
                </a:lnTo>
                <a:lnTo>
                  <a:pt x="22979" y="44868"/>
                </a:lnTo>
                <a:lnTo>
                  <a:pt x="41767" y="18146"/>
                </a:lnTo>
                <a:lnTo>
                  <a:pt x="88024" y="18146"/>
                </a:lnTo>
                <a:lnTo>
                  <a:pt x="86664" y="16130"/>
                </a:lnTo>
                <a:lnTo>
                  <a:pt x="82582" y="11022"/>
                </a:lnTo>
                <a:lnTo>
                  <a:pt x="75911" y="6351"/>
                </a:lnTo>
                <a:lnTo>
                  <a:pt x="68195" y="2890"/>
                </a:lnTo>
                <a:lnTo>
                  <a:pt x="59509" y="739"/>
                </a:lnTo>
                <a:lnTo>
                  <a:pt x="49930" y="0"/>
                </a:lnTo>
                <a:close/>
              </a:path>
              <a:path w="93979" h="109219">
                <a:moveTo>
                  <a:pt x="72378" y="68553"/>
                </a:moveTo>
                <a:lnTo>
                  <a:pt x="55100" y="90732"/>
                </a:lnTo>
                <a:lnTo>
                  <a:pt x="86607" y="90732"/>
                </a:lnTo>
                <a:lnTo>
                  <a:pt x="87191" y="89976"/>
                </a:lnTo>
                <a:lnTo>
                  <a:pt x="90998" y="82951"/>
                </a:lnTo>
                <a:lnTo>
                  <a:pt x="93874" y="74602"/>
                </a:lnTo>
                <a:lnTo>
                  <a:pt x="72378" y="68553"/>
                </a:lnTo>
                <a:close/>
              </a:path>
              <a:path w="93979" h="109219">
                <a:moveTo>
                  <a:pt x="88024" y="18146"/>
                </a:moveTo>
                <a:lnTo>
                  <a:pt x="55100" y="18146"/>
                </a:lnTo>
                <a:lnTo>
                  <a:pt x="60134" y="20162"/>
                </a:lnTo>
                <a:lnTo>
                  <a:pt x="64215" y="23120"/>
                </a:lnTo>
                <a:lnTo>
                  <a:pt x="68297" y="26211"/>
                </a:lnTo>
                <a:lnTo>
                  <a:pt x="70338" y="30244"/>
                </a:lnTo>
                <a:lnTo>
                  <a:pt x="71426" y="36293"/>
                </a:lnTo>
                <a:lnTo>
                  <a:pt x="92786" y="31185"/>
                </a:lnTo>
                <a:lnTo>
                  <a:pt x="90745" y="22179"/>
                </a:lnTo>
                <a:lnTo>
                  <a:pt x="88024" y="18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697623" y="2844935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4847"/>
                </a:lnTo>
              </a:path>
            </a:pathLst>
          </a:custGeom>
          <a:ln w="22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724221" y="2861066"/>
            <a:ext cx="74930" cy="73660"/>
          </a:xfrm>
          <a:custGeom>
            <a:avLst/>
            <a:gdLst/>
            <a:ahLst/>
            <a:cxnLst/>
            <a:rect l="l" t="t" r="r" b="b"/>
            <a:pathLst>
              <a:path w="74929" h="73660">
                <a:moveTo>
                  <a:pt x="46937" y="46374"/>
                </a:moveTo>
                <a:lnTo>
                  <a:pt x="28570" y="46374"/>
                </a:lnTo>
                <a:lnTo>
                  <a:pt x="28570" y="73527"/>
                </a:lnTo>
                <a:lnTo>
                  <a:pt x="46937" y="73527"/>
                </a:lnTo>
                <a:lnTo>
                  <a:pt x="46937" y="46374"/>
                </a:lnTo>
                <a:close/>
              </a:path>
              <a:path w="74929" h="73660">
                <a:moveTo>
                  <a:pt x="74555" y="27152"/>
                </a:moveTo>
                <a:lnTo>
                  <a:pt x="0" y="27152"/>
                </a:lnTo>
                <a:lnTo>
                  <a:pt x="0" y="46374"/>
                </a:lnTo>
                <a:lnTo>
                  <a:pt x="74555" y="46374"/>
                </a:lnTo>
                <a:lnTo>
                  <a:pt x="74555" y="27152"/>
                </a:lnTo>
                <a:close/>
              </a:path>
              <a:path w="74929" h="73660">
                <a:moveTo>
                  <a:pt x="46937" y="0"/>
                </a:moveTo>
                <a:lnTo>
                  <a:pt x="28570" y="0"/>
                </a:lnTo>
                <a:lnTo>
                  <a:pt x="28570" y="27152"/>
                </a:lnTo>
                <a:lnTo>
                  <a:pt x="46937" y="27152"/>
                </a:lnTo>
                <a:lnTo>
                  <a:pt x="46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851292" y="2862009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7775"/>
                </a:lnTo>
              </a:path>
            </a:pathLst>
          </a:custGeom>
          <a:ln w="21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808980" y="285347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623" y="0"/>
                </a:lnTo>
              </a:path>
            </a:pathLst>
          </a:custGeom>
          <a:ln w="17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96733" y="2844935"/>
            <a:ext cx="107314" cy="105410"/>
          </a:xfrm>
          <a:custGeom>
            <a:avLst/>
            <a:gdLst/>
            <a:ahLst/>
            <a:cxnLst/>
            <a:rect l="l" t="t" r="r" b="b"/>
            <a:pathLst>
              <a:path w="107314" h="105410">
                <a:moveTo>
                  <a:pt x="64215" y="0"/>
                </a:moveTo>
                <a:lnTo>
                  <a:pt x="41767" y="0"/>
                </a:lnTo>
                <a:lnTo>
                  <a:pt x="0" y="104847"/>
                </a:lnTo>
                <a:lnTo>
                  <a:pt x="23400" y="104847"/>
                </a:lnTo>
                <a:lnTo>
                  <a:pt x="31563" y="81592"/>
                </a:lnTo>
                <a:lnTo>
                  <a:pt x="97566" y="81592"/>
                </a:lnTo>
                <a:lnTo>
                  <a:pt x="90149" y="63445"/>
                </a:lnTo>
                <a:lnTo>
                  <a:pt x="38774" y="63445"/>
                </a:lnTo>
                <a:lnTo>
                  <a:pt x="53059" y="24195"/>
                </a:lnTo>
                <a:lnTo>
                  <a:pt x="74105" y="24195"/>
                </a:lnTo>
                <a:lnTo>
                  <a:pt x="64215" y="0"/>
                </a:lnTo>
                <a:close/>
              </a:path>
              <a:path w="107314" h="105410">
                <a:moveTo>
                  <a:pt x="97566" y="81592"/>
                </a:moveTo>
                <a:lnTo>
                  <a:pt x="74419" y="81592"/>
                </a:lnTo>
                <a:lnTo>
                  <a:pt x="83671" y="104847"/>
                </a:lnTo>
                <a:lnTo>
                  <a:pt x="107071" y="104847"/>
                </a:lnTo>
                <a:lnTo>
                  <a:pt x="97566" y="81592"/>
                </a:lnTo>
                <a:close/>
              </a:path>
              <a:path w="107314" h="105410">
                <a:moveTo>
                  <a:pt x="74105" y="24195"/>
                </a:moveTo>
                <a:lnTo>
                  <a:pt x="53059" y="24195"/>
                </a:lnTo>
                <a:lnTo>
                  <a:pt x="67344" y="63445"/>
                </a:lnTo>
                <a:lnTo>
                  <a:pt x="90149" y="63445"/>
                </a:lnTo>
                <a:lnTo>
                  <a:pt x="74105" y="2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458925" y="2090709"/>
            <a:ext cx="81915" cy="105410"/>
          </a:xfrm>
          <a:custGeom>
            <a:avLst/>
            <a:gdLst/>
            <a:ahLst/>
            <a:cxnLst/>
            <a:rect l="l" t="t" r="r" b="b"/>
            <a:pathLst>
              <a:path w="81914" h="105410">
                <a:moveTo>
                  <a:pt x="0" y="0"/>
                </a:moveTo>
                <a:lnTo>
                  <a:pt x="0" y="104847"/>
                </a:lnTo>
                <a:lnTo>
                  <a:pt x="21359" y="104847"/>
                </a:lnTo>
                <a:lnTo>
                  <a:pt x="21359" y="65596"/>
                </a:lnTo>
                <a:lnTo>
                  <a:pt x="45849" y="65596"/>
                </a:lnTo>
                <a:lnTo>
                  <a:pt x="69385" y="58472"/>
                </a:lnTo>
                <a:lnTo>
                  <a:pt x="73467" y="56456"/>
                </a:lnTo>
                <a:lnTo>
                  <a:pt x="76460" y="52423"/>
                </a:lnTo>
                <a:lnTo>
                  <a:pt x="78977" y="47449"/>
                </a:lnTo>
                <a:lnTo>
                  <a:pt x="21359" y="47449"/>
                </a:lnTo>
                <a:lnTo>
                  <a:pt x="21359" y="17205"/>
                </a:lnTo>
                <a:lnTo>
                  <a:pt x="79589" y="17205"/>
                </a:lnTo>
                <a:lnTo>
                  <a:pt x="75508" y="11156"/>
                </a:lnTo>
                <a:lnTo>
                  <a:pt x="50831" y="134"/>
                </a:lnTo>
                <a:lnTo>
                  <a:pt x="0" y="0"/>
                </a:lnTo>
                <a:close/>
              </a:path>
              <a:path w="81914" h="105410">
                <a:moveTo>
                  <a:pt x="79589" y="17205"/>
                </a:moveTo>
                <a:lnTo>
                  <a:pt x="39726" y="17205"/>
                </a:lnTo>
                <a:lnTo>
                  <a:pt x="44896" y="18146"/>
                </a:lnTo>
                <a:lnTo>
                  <a:pt x="47889" y="18146"/>
                </a:lnTo>
                <a:lnTo>
                  <a:pt x="51018" y="19221"/>
                </a:lnTo>
                <a:lnTo>
                  <a:pt x="54012" y="20162"/>
                </a:lnTo>
                <a:lnTo>
                  <a:pt x="56052" y="23254"/>
                </a:lnTo>
                <a:lnTo>
                  <a:pt x="59181" y="25270"/>
                </a:lnTo>
                <a:lnTo>
                  <a:pt x="60134" y="28228"/>
                </a:lnTo>
                <a:lnTo>
                  <a:pt x="60134" y="35352"/>
                </a:lnTo>
                <a:lnTo>
                  <a:pt x="59181" y="38309"/>
                </a:lnTo>
                <a:lnTo>
                  <a:pt x="57141" y="40325"/>
                </a:lnTo>
                <a:lnTo>
                  <a:pt x="56052" y="43417"/>
                </a:lnTo>
                <a:lnTo>
                  <a:pt x="53059" y="44358"/>
                </a:lnTo>
                <a:lnTo>
                  <a:pt x="51018" y="45433"/>
                </a:lnTo>
                <a:lnTo>
                  <a:pt x="47889" y="46374"/>
                </a:lnTo>
                <a:lnTo>
                  <a:pt x="41767" y="47449"/>
                </a:lnTo>
                <a:lnTo>
                  <a:pt x="78977" y="47449"/>
                </a:lnTo>
                <a:lnTo>
                  <a:pt x="80541" y="44358"/>
                </a:lnTo>
                <a:lnTo>
                  <a:pt x="81630" y="38309"/>
                </a:lnTo>
                <a:lnTo>
                  <a:pt x="81630" y="24195"/>
                </a:lnTo>
                <a:lnTo>
                  <a:pt x="79589" y="17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54838" y="2088693"/>
            <a:ext cx="93980" cy="109220"/>
          </a:xfrm>
          <a:custGeom>
            <a:avLst/>
            <a:gdLst/>
            <a:ahLst/>
            <a:cxnLst/>
            <a:rect l="l" t="t" r="r" b="b"/>
            <a:pathLst>
              <a:path w="93979" h="109219">
                <a:moveTo>
                  <a:pt x="49930" y="0"/>
                </a:moveTo>
                <a:lnTo>
                  <a:pt x="14285" y="14114"/>
                </a:lnTo>
                <a:lnTo>
                  <a:pt x="0" y="55515"/>
                </a:lnTo>
                <a:lnTo>
                  <a:pt x="931" y="67035"/>
                </a:lnTo>
                <a:lnTo>
                  <a:pt x="21542" y="100827"/>
                </a:lnTo>
                <a:lnTo>
                  <a:pt x="48978" y="108879"/>
                </a:lnTo>
                <a:lnTo>
                  <a:pt x="57134" y="108337"/>
                </a:lnTo>
                <a:lnTo>
                  <a:pt x="86279" y="90732"/>
                </a:lnTo>
                <a:lnTo>
                  <a:pt x="40815" y="90732"/>
                </a:lnTo>
                <a:lnTo>
                  <a:pt x="34692" y="87775"/>
                </a:lnTo>
                <a:lnTo>
                  <a:pt x="22448" y="53498"/>
                </a:lnTo>
                <a:lnTo>
                  <a:pt x="22845" y="44982"/>
                </a:lnTo>
                <a:lnTo>
                  <a:pt x="40815" y="18146"/>
                </a:lnTo>
                <a:lnTo>
                  <a:pt x="88024" y="18146"/>
                </a:lnTo>
                <a:lnTo>
                  <a:pt x="86664" y="16130"/>
                </a:lnTo>
                <a:lnTo>
                  <a:pt x="81630" y="11156"/>
                </a:lnTo>
                <a:lnTo>
                  <a:pt x="75108" y="6408"/>
                </a:lnTo>
                <a:lnTo>
                  <a:pt x="67719" y="2906"/>
                </a:lnTo>
                <a:lnTo>
                  <a:pt x="59360" y="741"/>
                </a:lnTo>
                <a:lnTo>
                  <a:pt x="49930" y="0"/>
                </a:lnTo>
                <a:close/>
              </a:path>
              <a:path w="93979" h="109219">
                <a:moveTo>
                  <a:pt x="72378" y="68553"/>
                </a:moveTo>
                <a:lnTo>
                  <a:pt x="54012" y="90732"/>
                </a:lnTo>
                <a:lnTo>
                  <a:pt x="86279" y="90732"/>
                </a:lnTo>
                <a:lnTo>
                  <a:pt x="86834" y="89976"/>
                </a:lnTo>
                <a:lnTo>
                  <a:pt x="90596" y="82951"/>
                </a:lnTo>
                <a:lnTo>
                  <a:pt x="93874" y="74602"/>
                </a:lnTo>
                <a:lnTo>
                  <a:pt x="72378" y="68553"/>
                </a:lnTo>
                <a:close/>
              </a:path>
              <a:path w="93979" h="109219">
                <a:moveTo>
                  <a:pt x="88024" y="18146"/>
                </a:moveTo>
                <a:lnTo>
                  <a:pt x="55100" y="18146"/>
                </a:lnTo>
                <a:lnTo>
                  <a:pt x="60134" y="20162"/>
                </a:lnTo>
                <a:lnTo>
                  <a:pt x="64215" y="23254"/>
                </a:lnTo>
                <a:lnTo>
                  <a:pt x="67344" y="26211"/>
                </a:lnTo>
                <a:lnTo>
                  <a:pt x="70338" y="30244"/>
                </a:lnTo>
                <a:lnTo>
                  <a:pt x="71426" y="35352"/>
                </a:lnTo>
                <a:lnTo>
                  <a:pt x="92786" y="30244"/>
                </a:lnTo>
                <a:lnTo>
                  <a:pt x="90745" y="22179"/>
                </a:lnTo>
                <a:lnTo>
                  <a:pt x="88024" y="18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76739" y="2090709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4847"/>
                </a:lnTo>
              </a:path>
            </a:pathLst>
          </a:custGeom>
          <a:ln w="21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31809" y="2754202"/>
            <a:ext cx="139549" cy="1850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41877" y="2648280"/>
            <a:ext cx="152400" cy="40640"/>
          </a:xfrm>
          <a:custGeom>
            <a:avLst/>
            <a:gdLst/>
            <a:ahLst/>
            <a:cxnLst/>
            <a:rect l="l" t="t" r="r" b="b"/>
            <a:pathLst>
              <a:path w="152400" h="40639">
                <a:moveTo>
                  <a:pt x="0" y="0"/>
                </a:moveTo>
                <a:lnTo>
                  <a:pt x="0" y="15189"/>
                </a:lnTo>
                <a:lnTo>
                  <a:pt x="7256" y="20238"/>
                </a:lnTo>
                <a:lnTo>
                  <a:pt x="42805" y="35675"/>
                </a:lnTo>
                <a:lnTo>
                  <a:pt x="75521" y="40325"/>
                </a:lnTo>
                <a:lnTo>
                  <a:pt x="84888" y="39947"/>
                </a:lnTo>
                <a:lnTo>
                  <a:pt x="124083" y="30874"/>
                </a:lnTo>
                <a:lnTo>
                  <a:pt x="147057" y="19221"/>
                </a:lnTo>
                <a:lnTo>
                  <a:pt x="76542" y="19221"/>
                </a:lnTo>
                <a:lnTo>
                  <a:pt x="66944" y="19007"/>
                </a:lnTo>
                <a:lnTo>
                  <a:pt x="21950" y="9459"/>
                </a:lnTo>
                <a:lnTo>
                  <a:pt x="11263" y="5341"/>
                </a:lnTo>
                <a:lnTo>
                  <a:pt x="0" y="0"/>
                </a:lnTo>
                <a:close/>
              </a:path>
              <a:path w="152400" h="40639">
                <a:moveTo>
                  <a:pt x="152077" y="1075"/>
                </a:moveTo>
                <a:lnTo>
                  <a:pt x="141859" y="5107"/>
                </a:lnTo>
                <a:lnTo>
                  <a:pt x="134717" y="8065"/>
                </a:lnTo>
                <a:lnTo>
                  <a:pt x="128594" y="10081"/>
                </a:lnTo>
                <a:lnTo>
                  <a:pt x="89436" y="18566"/>
                </a:lnTo>
                <a:lnTo>
                  <a:pt x="76542" y="19221"/>
                </a:lnTo>
                <a:lnTo>
                  <a:pt x="147057" y="19221"/>
                </a:lnTo>
                <a:lnTo>
                  <a:pt x="152077" y="16130"/>
                </a:lnTo>
                <a:lnTo>
                  <a:pt x="152077" y="1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41879" y="2508081"/>
            <a:ext cx="122555" cy="128270"/>
          </a:xfrm>
          <a:custGeom>
            <a:avLst/>
            <a:gdLst/>
            <a:ahLst/>
            <a:cxnLst/>
            <a:rect l="l" t="t" r="r" b="b"/>
            <a:pathLst>
              <a:path w="122554" h="128269">
                <a:moveTo>
                  <a:pt x="40828" y="77694"/>
                </a:moveTo>
                <a:lnTo>
                  <a:pt x="19400" y="77694"/>
                </a:lnTo>
                <a:lnTo>
                  <a:pt x="12258" y="79710"/>
                </a:lnTo>
                <a:lnTo>
                  <a:pt x="7142" y="84818"/>
                </a:lnTo>
                <a:lnTo>
                  <a:pt x="2040" y="88851"/>
                </a:lnTo>
                <a:lnTo>
                  <a:pt x="0" y="94899"/>
                </a:lnTo>
                <a:lnTo>
                  <a:pt x="0" y="111030"/>
                </a:lnTo>
                <a:lnTo>
                  <a:pt x="2040" y="117079"/>
                </a:lnTo>
                <a:lnTo>
                  <a:pt x="7142" y="121111"/>
                </a:lnTo>
                <a:lnTo>
                  <a:pt x="12258" y="126085"/>
                </a:lnTo>
                <a:lnTo>
                  <a:pt x="19400" y="128101"/>
                </a:lnTo>
                <a:lnTo>
                  <a:pt x="40828" y="128101"/>
                </a:lnTo>
                <a:lnTo>
                  <a:pt x="48991" y="126085"/>
                </a:lnTo>
                <a:lnTo>
                  <a:pt x="53073" y="121111"/>
                </a:lnTo>
                <a:lnTo>
                  <a:pt x="58175" y="117079"/>
                </a:lnTo>
                <a:lnTo>
                  <a:pt x="61236" y="111030"/>
                </a:lnTo>
                <a:lnTo>
                  <a:pt x="22461" y="111030"/>
                </a:lnTo>
                <a:lnTo>
                  <a:pt x="17360" y="109954"/>
                </a:lnTo>
                <a:lnTo>
                  <a:pt x="15319" y="109014"/>
                </a:lnTo>
                <a:lnTo>
                  <a:pt x="13278" y="106997"/>
                </a:lnTo>
                <a:lnTo>
                  <a:pt x="12258" y="105922"/>
                </a:lnTo>
                <a:lnTo>
                  <a:pt x="12258" y="100948"/>
                </a:lnTo>
                <a:lnTo>
                  <a:pt x="13278" y="98932"/>
                </a:lnTo>
                <a:lnTo>
                  <a:pt x="15319" y="97857"/>
                </a:lnTo>
                <a:lnTo>
                  <a:pt x="17360" y="95840"/>
                </a:lnTo>
                <a:lnTo>
                  <a:pt x="22461" y="94899"/>
                </a:lnTo>
                <a:lnTo>
                  <a:pt x="61236" y="94899"/>
                </a:lnTo>
                <a:lnTo>
                  <a:pt x="58175" y="88851"/>
                </a:lnTo>
                <a:lnTo>
                  <a:pt x="53073" y="84818"/>
                </a:lnTo>
                <a:lnTo>
                  <a:pt x="47971" y="79710"/>
                </a:lnTo>
                <a:lnTo>
                  <a:pt x="40828" y="77694"/>
                </a:lnTo>
                <a:close/>
              </a:path>
              <a:path w="122554" h="128269">
                <a:moveTo>
                  <a:pt x="61236" y="94899"/>
                </a:moveTo>
                <a:lnTo>
                  <a:pt x="37767" y="94899"/>
                </a:lnTo>
                <a:lnTo>
                  <a:pt x="42869" y="95840"/>
                </a:lnTo>
                <a:lnTo>
                  <a:pt x="44910" y="97857"/>
                </a:lnTo>
                <a:lnTo>
                  <a:pt x="46951" y="98932"/>
                </a:lnTo>
                <a:lnTo>
                  <a:pt x="47971" y="100948"/>
                </a:lnTo>
                <a:lnTo>
                  <a:pt x="47971" y="105922"/>
                </a:lnTo>
                <a:lnTo>
                  <a:pt x="46951" y="106997"/>
                </a:lnTo>
                <a:lnTo>
                  <a:pt x="44910" y="109014"/>
                </a:lnTo>
                <a:lnTo>
                  <a:pt x="42869" y="109954"/>
                </a:lnTo>
                <a:lnTo>
                  <a:pt x="37767" y="111030"/>
                </a:lnTo>
                <a:lnTo>
                  <a:pt x="61236" y="111030"/>
                </a:lnTo>
                <a:lnTo>
                  <a:pt x="61236" y="94899"/>
                </a:lnTo>
                <a:close/>
              </a:path>
              <a:path w="122554" h="128269">
                <a:moveTo>
                  <a:pt x="0" y="25270"/>
                </a:moveTo>
                <a:lnTo>
                  <a:pt x="0" y="41401"/>
                </a:lnTo>
                <a:lnTo>
                  <a:pt x="122472" y="102965"/>
                </a:lnTo>
                <a:lnTo>
                  <a:pt x="122472" y="86834"/>
                </a:lnTo>
                <a:lnTo>
                  <a:pt x="0" y="25270"/>
                </a:lnTo>
                <a:close/>
              </a:path>
              <a:path w="122554" h="128269">
                <a:moveTo>
                  <a:pt x="102065" y="0"/>
                </a:moveTo>
                <a:lnTo>
                  <a:pt x="81657" y="0"/>
                </a:lnTo>
                <a:lnTo>
                  <a:pt x="73480" y="2016"/>
                </a:lnTo>
                <a:lnTo>
                  <a:pt x="68378" y="7124"/>
                </a:lnTo>
                <a:lnTo>
                  <a:pt x="63277" y="11156"/>
                </a:lnTo>
                <a:lnTo>
                  <a:pt x="61236" y="17205"/>
                </a:lnTo>
                <a:lnTo>
                  <a:pt x="61236" y="33335"/>
                </a:lnTo>
                <a:lnTo>
                  <a:pt x="63277" y="39384"/>
                </a:lnTo>
                <a:lnTo>
                  <a:pt x="68378" y="44492"/>
                </a:lnTo>
                <a:lnTo>
                  <a:pt x="73480" y="48525"/>
                </a:lnTo>
                <a:lnTo>
                  <a:pt x="81657" y="50541"/>
                </a:lnTo>
                <a:lnTo>
                  <a:pt x="102065" y="50541"/>
                </a:lnTo>
                <a:lnTo>
                  <a:pt x="110228" y="48525"/>
                </a:lnTo>
                <a:lnTo>
                  <a:pt x="115329" y="44492"/>
                </a:lnTo>
                <a:lnTo>
                  <a:pt x="120431" y="39384"/>
                </a:lnTo>
                <a:lnTo>
                  <a:pt x="122472" y="33335"/>
                </a:lnTo>
                <a:lnTo>
                  <a:pt x="78582" y="33335"/>
                </a:lnTo>
                <a:lnTo>
                  <a:pt x="76542" y="31319"/>
                </a:lnTo>
                <a:lnTo>
                  <a:pt x="74501" y="30244"/>
                </a:lnTo>
                <a:lnTo>
                  <a:pt x="73480" y="28228"/>
                </a:lnTo>
                <a:lnTo>
                  <a:pt x="73480" y="23254"/>
                </a:lnTo>
                <a:lnTo>
                  <a:pt x="74501" y="21238"/>
                </a:lnTo>
                <a:lnTo>
                  <a:pt x="76542" y="20162"/>
                </a:lnTo>
                <a:lnTo>
                  <a:pt x="78582" y="18146"/>
                </a:lnTo>
                <a:lnTo>
                  <a:pt x="122472" y="18146"/>
                </a:lnTo>
                <a:lnTo>
                  <a:pt x="122472" y="17205"/>
                </a:lnTo>
                <a:lnTo>
                  <a:pt x="120431" y="11156"/>
                </a:lnTo>
                <a:lnTo>
                  <a:pt x="115329" y="7124"/>
                </a:lnTo>
                <a:lnTo>
                  <a:pt x="110228" y="2016"/>
                </a:lnTo>
                <a:lnTo>
                  <a:pt x="102065" y="0"/>
                </a:lnTo>
                <a:close/>
              </a:path>
              <a:path w="122554" h="128269">
                <a:moveTo>
                  <a:pt x="122472" y="18146"/>
                </a:moveTo>
                <a:lnTo>
                  <a:pt x="104105" y="18146"/>
                </a:lnTo>
                <a:lnTo>
                  <a:pt x="107166" y="20162"/>
                </a:lnTo>
                <a:lnTo>
                  <a:pt x="109207" y="21238"/>
                </a:lnTo>
                <a:lnTo>
                  <a:pt x="110228" y="23254"/>
                </a:lnTo>
                <a:lnTo>
                  <a:pt x="110228" y="28228"/>
                </a:lnTo>
                <a:lnTo>
                  <a:pt x="109207" y="30244"/>
                </a:lnTo>
                <a:lnTo>
                  <a:pt x="107166" y="31319"/>
                </a:lnTo>
                <a:lnTo>
                  <a:pt x="104105" y="33335"/>
                </a:lnTo>
                <a:lnTo>
                  <a:pt x="122472" y="33335"/>
                </a:lnTo>
                <a:lnTo>
                  <a:pt x="122472" y="18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41877" y="2456732"/>
            <a:ext cx="152400" cy="40640"/>
          </a:xfrm>
          <a:custGeom>
            <a:avLst/>
            <a:gdLst/>
            <a:ahLst/>
            <a:cxnLst/>
            <a:rect l="l" t="t" r="r" b="b"/>
            <a:pathLst>
              <a:path w="152400" h="40639">
                <a:moveTo>
                  <a:pt x="74501" y="0"/>
                </a:moveTo>
                <a:lnTo>
                  <a:pt x="35726" y="6989"/>
                </a:lnTo>
                <a:lnTo>
                  <a:pt x="0" y="25136"/>
                </a:lnTo>
                <a:lnTo>
                  <a:pt x="0" y="40325"/>
                </a:lnTo>
                <a:lnTo>
                  <a:pt x="11263" y="34984"/>
                </a:lnTo>
                <a:lnTo>
                  <a:pt x="21950" y="30866"/>
                </a:lnTo>
                <a:lnTo>
                  <a:pt x="66944" y="21318"/>
                </a:lnTo>
                <a:lnTo>
                  <a:pt x="76542" y="21103"/>
                </a:lnTo>
                <a:lnTo>
                  <a:pt x="147099" y="21103"/>
                </a:lnTo>
                <a:lnTo>
                  <a:pt x="141945" y="17902"/>
                </a:lnTo>
                <a:lnTo>
                  <a:pt x="101060" y="2948"/>
                </a:lnTo>
                <a:lnTo>
                  <a:pt x="83102" y="361"/>
                </a:lnTo>
                <a:lnTo>
                  <a:pt x="74501" y="0"/>
                </a:lnTo>
                <a:close/>
              </a:path>
              <a:path w="152400" h="40639">
                <a:moveTo>
                  <a:pt x="147099" y="21103"/>
                </a:moveTo>
                <a:lnTo>
                  <a:pt x="88800" y="21103"/>
                </a:lnTo>
                <a:lnTo>
                  <a:pt x="106146" y="24195"/>
                </a:lnTo>
                <a:lnTo>
                  <a:pt x="113289" y="25136"/>
                </a:lnTo>
                <a:lnTo>
                  <a:pt x="125533" y="29168"/>
                </a:lnTo>
                <a:lnTo>
                  <a:pt x="130635" y="30244"/>
                </a:lnTo>
                <a:lnTo>
                  <a:pt x="135737" y="32260"/>
                </a:lnTo>
                <a:lnTo>
                  <a:pt x="142880" y="35217"/>
                </a:lnTo>
                <a:lnTo>
                  <a:pt x="152077" y="39250"/>
                </a:lnTo>
                <a:lnTo>
                  <a:pt x="152077" y="24195"/>
                </a:lnTo>
                <a:lnTo>
                  <a:pt x="147099" y="21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713776" y="5826424"/>
            <a:ext cx="112395" cy="114935"/>
          </a:xfrm>
          <a:custGeom>
            <a:avLst/>
            <a:gdLst/>
            <a:ahLst/>
            <a:cxnLst/>
            <a:rect l="l" t="t" r="r" b="b"/>
            <a:pathLst>
              <a:path w="112395" h="114935">
                <a:moveTo>
                  <a:pt x="35781" y="0"/>
                </a:moveTo>
                <a:lnTo>
                  <a:pt x="0" y="0"/>
                </a:lnTo>
                <a:lnTo>
                  <a:pt x="0" y="114941"/>
                </a:lnTo>
                <a:lnTo>
                  <a:pt x="22584" y="114941"/>
                </a:lnTo>
                <a:lnTo>
                  <a:pt x="22584" y="24195"/>
                </a:lnTo>
                <a:lnTo>
                  <a:pt x="42059" y="24195"/>
                </a:lnTo>
                <a:lnTo>
                  <a:pt x="35781" y="0"/>
                </a:lnTo>
                <a:close/>
              </a:path>
              <a:path w="112395" h="114935">
                <a:moveTo>
                  <a:pt x="42059" y="24195"/>
                </a:moveTo>
                <a:lnTo>
                  <a:pt x="22584" y="24195"/>
                </a:lnTo>
                <a:lnTo>
                  <a:pt x="45032" y="114941"/>
                </a:lnTo>
                <a:lnTo>
                  <a:pt x="67481" y="114941"/>
                </a:lnTo>
                <a:lnTo>
                  <a:pt x="76839" y="78648"/>
                </a:lnTo>
                <a:lnTo>
                  <a:pt x="56188" y="78648"/>
                </a:lnTo>
                <a:lnTo>
                  <a:pt x="42059" y="24195"/>
                </a:lnTo>
                <a:close/>
              </a:path>
              <a:path w="112395" h="114935">
                <a:moveTo>
                  <a:pt x="112377" y="24195"/>
                </a:moveTo>
                <a:lnTo>
                  <a:pt x="90881" y="24195"/>
                </a:lnTo>
                <a:lnTo>
                  <a:pt x="90881" y="114941"/>
                </a:lnTo>
                <a:lnTo>
                  <a:pt x="112377" y="114941"/>
                </a:lnTo>
                <a:lnTo>
                  <a:pt x="112377" y="24195"/>
                </a:lnTo>
                <a:close/>
              </a:path>
              <a:path w="112395" h="114935">
                <a:moveTo>
                  <a:pt x="112377" y="0"/>
                </a:moveTo>
                <a:lnTo>
                  <a:pt x="77684" y="0"/>
                </a:lnTo>
                <a:lnTo>
                  <a:pt x="56188" y="78648"/>
                </a:lnTo>
                <a:lnTo>
                  <a:pt x="76839" y="78648"/>
                </a:lnTo>
                <a:lnTo>
                  <a:pt x="90881" y="24195"/>
                </a:lnTo>
                <a:lnTo>
                  <a:pt x="112377" y="24195"/>
                </a:lnTo>
                <a:lnTo>
                  <a:pt x="1123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845576" y="5856668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42752" y="0"/>
                </a:moveTo>
                <a:lnTo>
                  <a:pt x="34589" y="0"/>
                </a:lnTo>
                <a:lnTo>
                  <a:pt x="27515" y="1008"/>
                </a:lnTo>
                <a:lnTo>
                  <a:pt x="20304" y="5040"/>
                </a:lnTo>
                <a:lnTo>
                  <a:pt x="14182" y="8065"/>
                </a:lnTo>
                <a:lnTo>
                  <a:pt x="0" y="43363"/>
                </a:lnTo>
                <a:lnTo>
                  <a:pt x="264" y="48546"/>
                </a:lnTo>
                <a:lnTo>
                  <a:pt x="21392" y="81673"/>
                </a:lnTo>
                <a:lnTo>
                  <a:pt x="35678" y="86713"/>
                </a:lnTo>
                <a:lnTo>
                  <a:pt x="43841" y="86713"/>
                </a:lnTo>
                <a:lnTo>
                  <a:pt x="78643" y="68567"/>
                </a:lnTo>
                <a:lnTo>
                  <a:pt x="37719" y="68567"/>
                </a:lnTo>
                <a:lnTo>
                  <a:pt x="32549" y="66550"/>
                </a:lnTo>
                <a:lnTo>
                  <a:pt x="28467" y="61510"/>
                </a:lnTo>
                <a:lnTo>
                  <a:pt x="24386" y="57477"/>
                </a:lnTo>
                <a:lnTo>
                  <a:pt x="22414" y="51633"/>
                </a:lnTo>
                <a:lnTo>
                  <a:pt x="22345" y="34290"/>
                </a:lnTo>
                <a:lnTo>
                  <a:pt x="24386" y="28241"/>
                </a:lnTo>
                <a:lnTo>
                  <a:pt x="28467" y="24208"/>
                </a:lnTo>
                <a:lnTo>
                  <a:pt x="32549" y="19154"/>
                </a:lnTo>
                <a:lnTo>
                  <a:pt x="37719" y="17138"/>
                </a:lnTo>
                <a:lnTo>
                  <a:pt x="78652" y="17138"/>
                </a:lnTo>
                <a:lnTo>
                  <a:pt x="74452" y="12097"/>
                </a:lnTo>
                <a:lnTo>
                  <a:pt x="67930" y="6804"/>
                </a:lnTo>
                <a:lnTo>
                  <a:pt x="60541" y="3024"/>
                </a:lnTo>
                <a:lnTo>
                  <a:pt x="52182" y="756"/>
                </a:lnTo>
                <a:lnTo>
                  <a:pt x="42752" y="0"/>
                </a:lnTo>
                <a:close/>
              </a:path>
              <a:path w="86995" h="86995">
                <a:moveTo>
                  <a:pt x="78652" y="17138"/>
                </a:moveTo>
                <a:lnTo>
                  <a:pt x="48875" y="17138"/>
                </a:lnTo>
                <a:lnTo>
                  <a:pt x="54045" y="19154"/>
                </a:lnTo>
                <a:lnTo>
                  <a:pt x="58126" y="24208"/>
                </a:lnTo>
                <a:lnTo>
                  <a:pt x="62208" y="28241"/>
                </a:lnTo>
                <a:lnTo>
                  <a:pt x="64248" y="34290"/>
                </a:lnTo>
                <a:lnTo>
                  <a:pt x="64179" y="51633"/>
                </a:lnTo>
                <a:lnTo>
                  <a:pt x="62208" y="57477"/>
                </a:lnTo>
                <a:lnTo>
                  <a:pt x="58126" y="61510"/>
                </a:lnTo>
                <a:lnTo>
                  <a:pt x="54045" y="66550"/>
                </a:lnTo>
                <a:lnTo>
                  <a:pt x="48875" y="68567"/>
                </a:lnTo>
                <a:lnTo>
                  <a:pt x="78643" y="68567"/>
                </a:lnTo>
                <a:lnTo>
                  <a:pt x="79809" y="67165"/>
                </a:lnTo>
                <a:lnTo>
                  <a:pt x="83636" y="59872"/>
                </a:lnTo>
                <a:lnTo>
                  <a:pt x="85931" y="51633"/>
                </a:lnTo>
                <a:lnTo>
                  <a:pt x="86614" y="43363"/>
                </a:lnTo>
                <a:lnTo>
                  <a:pt x="86608" y="41347"/>
                </a:lnTo>
                <a:lnTo>
                  <a:pt x="85931" y="33658"/>
                </a:lnTo>
                <a:lnTo>
                  <a:pt x="83636" y="25714"/>
                </a:lnTo>
                <a:lnTo>
                  <a:pt x="79809" y="18526"/>
                </a:lnTo>
                <a:lnTo>
                  <a:pt x="78652" y="171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949552" y="5856666"/>
            <a:ext cx="78105" cy="85090"/>
          </a:xfrm>
          <a:custGeom>
            <a:avLst/>
            <a:gdLst/>
            <a:ahLst/>
            <a:cxnLst/>
            <a:rect l="l" t="t" r="r" b="b"/>
            <a:pathLst>
              <a:path w="78104" h="85089">
                <a:moveTo>
                  <a:pt x="21495" y="1008"/>
                </a:moveTo>
                <a:lnTo>
                  <a:pt x="0" y="1008"/>
                </a:lnTo>
                <a:lnTo>
                  <a:pt x="0" y="84697"/>
                </a:lnTo>
                <a:lnTo>
                  <a:pt x="22448" y="84697"/>
                </a:lnTo>
                <a:lnTo>
                  <a:pt x="22448" y="37314"/>
                </a:lnTo>
                <a:lnTo>
                  <a:pt x="23536" y="31265"/>
                </a:lnTo>
                <a:lnTo>
                  <a:pt x="24489" y="28241"/>
                </a:lnTo>
                <a:lnTo>
                  <a:pt x="25577" y="24208"/>
                </a:lnTo>
                <a:lnTo>
                  <a:pt x="27618" y="21171"/>
                </a:lnTo>
                <a:lnTo>
                  <a:pt x="30611" y="19154"/>
                </a:lnTo>
                <a:lnTo>
                  <a:pt x="33740" y="17138"/>
                </a:lnTo>
                <a:lnTo>
                  <a:pt x="37822" y="16130"/>
                </a:lnTo>
                <a:lnTo>
                  <a:pt x="75870" y="16130"/>
                </a:lnTo>
                <a:lnTo>
                  <a:pt x="75508" y="15122"/>
                </a:lnTo>
                <a:lnTo>
                  <a:pt x="74487" y="13105"/>
                </a:lnTo>
                <a:lnTo>
                  <a:pt x="21495" y="13105"/>
                </a:lnTo>
                <a:lnTo>
                  <a:pt x="21495" y="1008"/>
                </a:lnTo>
                <a:close/>
              </a:path>
              <a:path w="78104" h="85089">
                <a:moveTo>
                  <a:pt x="75870" y="16130"/>
                </a:moveTo>
                <a:lnTo>
                  <a:pt x="43944" y="16130"/>
                </a:lnTo>
                <a:lnTo>
                  <a:pt x="46937" y="17138"/>
                </a:lnTo>
                <a:lnTo>
                  <a:pt x="48978" y="18146"/>
                </a:lnTo>
                <a:lnTo>
                  <a:pt x="53059" y="22179"/>
                </a:lnTo>
                <a:lnTo>
                  <a:pt x="53059" y="24208"/>
                </a:lnTo>
                <a:lnTo>
                  <a:pt x="54148" y="27233"/>
                </a:lnTo>
                <a:lnTo>
                  <a:pt x="55100" y="33282"/>
                </a:lnTo>
                <a:lnTo>
                  <a:pt x="55100" y="84697"/>
                </a:lnTo>
                <a:lnTo>
                  <a:pt x="77548" y="84697"/>
                </a:lnTo>
                <a:lnTo>
                  <a:pt x="77548" y="26225"/>
                </a:lnTo>
                <a:lnTo>
                  <a:pt x="76596" y="21171"/>
                </a:lnTo>
                <a:lnTo>
                  <a:pt x="76596" y="18146"/>
                </a:lnTo>
                <a:lnTo>
                  <a:pt x="75870" y="16130"/>
                </a:lnTo>
                <a:close/>
              </a:path>
              <a:path w="78104" h="85089">
                <a:moveTo>
                  <a:pt x="58229" y="0"/>
                </a:moveTo>
                <a:lnTo>
                  <a:pt x="48978" y="0"/>
                </a:lnTo>
                <a:lnTo>
                  <a:pt x="40972" y="771"/>
                </a:lnTo>
                <a:lnTo>
                  <a:pt x="33706" y="3150"/>
                </a:lnTo>
                <a:lnTo>
                  <a:pt x="27205" y="7230"/>
                </a:lnTo>
                <a:lnTo>
                  <a:pt x="21495" y="13105"/>
                </a:lnTo>
                <a:lnTo>
                  <a:pt x="74487" y="13105"/>
                </a:lnTo>
                <a:lnTo>
                  <a:pt x="73467" y="11089"/>
                </a:lnTo>
                <a:lnTo>
                  <a:pt x="71426" y="9073"/>
                </a:lnTo>
                <a:lnTo>
                  <a:pt x="69385" y="6048"/>
                </a:lnTo>
                <a:lnTo>
                  <a:pt x="66392" y="4032"/>
                </a:lnTo>
                <a:lnTo>
                  <a:pt x="58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040433" y="5828440"/>
            <a:ext cx="50165" cy="114935"/>
          </a:xfrm>
          <a:custGeom>
            <a:avLst/>
            <a:gdLst/>
            <a:ahLst/>
            <a:cxnLst/>
            <a:rect l="l" t="t" r="r" b="b"/>
            <a:pathLst>
              <a:path w="50164" h="114935">
                <a:moveTo>
                  <a:pt x="32652" y="47382"/>
                </a:moveTo>
                <a:lnTo>
                  <a:pt x="10203" y="47382"/>
                </a:lnTo>
                <a:lnTo>
                  <a:pt x="10203" y="90746"/>
                </a:lnTo>
                <a:lnTo>
                  <a:pt x="11156" y="96795"/>
                </a:lnTo>
                <a:lnTo>
                  <a:pt x="11156" y="98811"/>
                </a:lnTo>
                <a:lnTo>
                  <a:pt x="18366" y="110909"/>
                </a:lnTo>
                <a:lnTo>
                  <a:pt x="21359" y="112925"/>
                </a:lnTo>
                <a:lnTo>
                  <a:pt x="24489" y="113933"/>
                </a:lnTo>
                <a:lnTo>
                  <a:pt x="28570" y="114941"/>
                </a:lnTo>
                <a:lnTo>
                  <a:pt x="38774" y="114941"/>
                </a:lnTo>
                <a:lnTo>
                  <a:pt x="44896" y="113933"/>
                </a:lnTo>
                <a:lnTo>
                  <a:pt x="50066" y="110909"/>
                </a:lnTo>
                <a:lnTo>
                  <a:pt x="48280" y="96795"/>
                </a:lnTo>
                <a:lnTo>
                  <a:pt x="37822" y="96795"/>
                </a:lnTo>
                <a:lnTo>
                  <a:pt x="36733" y="95787"/>
                </a:lnTo>
                <a:lnTo>
                  <a:pt x="35781" y="95787"/>
                </a:lnTo>
                <a:lnTo>
                  <a:pt x="34692" y="94779"/>
                </a:lnTo>
                <a:lnTo>
                  <a:pt x="33740" y="93770"/>
                </a:lnTo>
                <a:lnTo>
                  <a:pt x="33740" y="92762"/>
                </a:lnTo>
                <a:lnTo>
                  <a:pt x="32652" y="91754"/>
                </a:lnTo>
                <a:lnTo>
                  <a:pt x="32652" y="47382"/>
                </a:lnTo>
                <a:close/>
              </a:path>
              <a:path w="50164" h="114935">
                <a:moveTo>
                  <a:pt x="48025" y="94779"/>
                </a:moveTo>
                <a:lnTo>
                  <a:pt x="43944" y="95787"/>
                </a:lnTo>
                <a:lnTo>
                  <a:pt x="40815" y="96795"/>
                </a:lnTo>
                <a:lnTo>
                  <a:pt x="48280" y="96795"/>
                </a:lnTo>
                <a:lnTo>
                  <a:pt x="48025" y="94779"/>
                </a:lnTo>
                <a:close/>
              </a:path>
              <a:path w="50164" h="114935">
                <a:moveTo>
                  <a:pt x="48025" y="29236"/>
                </a:moveTo>
                <a:lnTo>
                  <a:pt x="0" y="29236"/>
                </a:lnTo>
                <a:lnTo>
                  <a:pt x="0" y="47382"/>
                </a:lnTo>
                <a:lnTo>
                  <a:pt x="48025" y="47382"/>
                </a:lnTo>
                <a:lnTo>
                  <a:pt x="48025" y="29236"/>
                </a:lnTo>
                <a:close/>
              </a:path>
              <a:path w="50164" h="114935">
                <a:moveTo>
                  <a:pt x="32652" y="0"/>
                </a:moveTo>
                <a:lnTo>
                  <a:pt x="10203" y="13105"/>
                </a:lnTo>
                <a:lnTo>
                  <a:pt x="10203" y="29236"/>
                </a:lnTo>
                <a:lnTo>
                  <a:pt x="32652" y="29236"/>
                </a:lnTo>
                <a:lnTo>
                  <a:pt x="32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104785" y="5826424"/>
            <a:ext cx="76835" cy="114935"/>
          </a:xfrm>
          <a:custGeom>
            <a:avLst/>
            <a:gdLst/>
            <a:ahLst/>
            <a:cxnLst/>
            <a:rect l="l" t="t" r="r" b="b"/>
            <a:pathLst>
              <a:path w="76835" h="114935">
                <a:moveTo>
                  <a:pt x="21359" y="0"/>
                </a:moveTo>
                <a:lnTo>
                  <a:pt x="0" y="0"/>
                </a:lnTo>
                <a:lnTo>
                  <a:pt x="0" y="114941"/>
                </a:lnTo>
                <a:lnTo>
                  <a:pt x="21359" y="114941"/>
                </a:lnTo>
                <a:lnTo>
                  <a:pt x="21359" y="66550"/>
                </a:lnTo>
                <a:lnTo>
                  <a:pt x="22448" y="60502"/>
                </a:lnTo>
                <a:lnTo>
                  <a:pt x="23400" y="57477"/>
                </a:lnTo>
                <a:lnTo>
                  <a:pt x="25441" y="53445"/>
                </a:lnTo>
                <a:lnTo>
                  <a:pt x="27482" y="51415"/>
                </a:lnTo>
                <a:lnTo>
                  <a:pt x="30611" y="49399"/>
                </a:lnTo>
                <a:lnTo>
                  <a:pt x="33604" y="47382"/>
                </a:lnTo>
                <a:lnTo>
                  <a:pt x="36733" y="46374"/>
                </a:lnTo>
                <a:lnTo>
                  <a:pt x="74419" y="46374"/>
                </a:lnTo>
                <a:lnTo>
                  <a:pt x="73467" y="42342"/>
                </a:lnTo>
                <a:lnTo>
                  <a:pt x="21359" y="42342"/>
                </a:lnTo>
                <a:lnTo>
                  <a:pt x="21359" y="0"/>
                </a:lnTo>
                <a:close/>
              </a:path>
              <a:path w="76835" h="114935">
                <a:moveTo>
                  <a:pt x="74419" y="46374"/>
                </a:moveTo>
                <a:lnTo>
                  <a:pt x="43808" y="46374"/>
                </a:lnTo>
                <a:lnTo>
                  <a:pt x="47889" y="48390"/>
                </a:lnTo>
                <a:lnTo>
                  <a:pt x="51971" y="52423"/>
                </a:lnTo>
                <a:lnTo>
                  <a:pt x="53059" y="54453"/>
                </a:lnTo>
                <a:lnTo>
                  <a:pt x="54012" y="56469"/>
                </a:lnTo>
                <a:lnTo>
                  <a:pt x="54012" y="114941"/>
                </a:lnTo>
                <a:lnTo>
                  <a:pt x="76460" y="114941"/>
                </a:lnTo>
                <a:lnTo>
                  <a:pt x="76460" y="58485"/>
                </a:lnTo>
                <a:lnTo>
                  <a:pt x="75508" y="53445"/>
                </a:lnTo>
                <a:lnTo>
                  <a:pt x="75508" y="49399"/>
                </a:lnTo>
                <a:lnTo>
                  <a:pt x="74419" y="46374"/>
                </a:lnTo>
                <a:close/>
              </a:path>
              <a:path w="76835" h="114935">
                <a:moveTo>
                  <a:pt x="57141" y="30244"/>
                </a:moveTo>
                <a:lnTo>
                  <a:pt x="47889" y="30244"/>
                </a:lnTo>
                <a:lnTo>
                  <a:pt x="40587" y="31000"/>
                </a:lnTo>
                <a:lnTo>
                  <a:pt x="33859" y="33268"/>
                </a:lnTo>
                <a:lnTo>
                  <a:pt x="27514" y="37049"/>
                </a:lnTo>
                <a:lnTo>
                  <a:pt x="21359" y="42342"/>
                </a:lnTo>
                <a:lnTo>
                  <a:pt x="73467" y="42342"/>
                </a:lnTo>
                <a:lnTo>
                  <a:pt x="71426" y="39317"/>
                </a:lnTo>
                <a:lnTo>
                  <a:pt x="68297" y="37301"/>
                </a:lnTo>
                <a:lnTo>
                  <a:pt x="65304" y="34276"/>
                </a:lnTo>
                <a:lnTo>
                  <a:pt x="57141" y="30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196617" y="5856668"/>
            <a:ext cx="78740" cy="86995"/>
          </a:xfrm>
          <a:custGeom>
            <a:avLst/>
            <a:gdLst/>
            <a:ahLst/>
            <a:cxnLst/>
            <a:rect l="l" t="t" r="r" b="b"/>
            <a:pathLst>
              <a:path w="78739" h="86995">
                <a:moveTo>
                  <a:pt x="22448" y="57477"/>
                </a:moveTo>
                <a:lnTo>
                  <a:pt x="0" y="60502"/>
                </a:lnTo>
                <a:lnTo>
                  <a:pt x="2040" y="68567"/>
                </a:lnTo>
                <a:lnTo>
                  <a:pt x="6122" y="74616"/>
                </a:lnTo>
                <a:lnTo>
                  <a:pt x="39726" y="86713"/>
                </a:lnTo>
                <a:lnTo>
                  <a:pt x="48954" y="86162"/>
                </a:lnTo>
                <a:lnTo>
                  <a:pt x="76505" y="70583"/>
                </a:lnTo>
                <a:lnTo>
                  <a:pt x="34692" y="70583"/>
                </a:lnTo>
                <a:lnTo>
                  <a:pt x="30611" y="69575"/>
                </a:lnTo>
                <a:lnTo>
                  <a:pt x="27482" y="67559"/>
                </a:lnTo>
                <a:lnTo>
                  <a:pt x="24489" y="64534"/>
                </a:lnTo>
                <a:lnTo>
                  <a:pt x="23400" y="61510"/>
                </a:lnTo>
                <a:lnTo>
                  <a:pt x="22448" y="57477"/>
                </a:lnTo>
                <a:close/>
              </a:path>
              <a:path w="78739" h="86995">
                <a:moveTo>
                  <a:pt x="38774" y="0"/>
                </a:moveTo>
                <a:lnTo>
                  <a:pt x="2993" y="18146"/>
                </a:lnTo>
                <a:lnTo>
                  <a:pt x="2993" y="33282"/>
                </a:lnTo>
                <a:lnTo>
                  <a:pt x="6122" y="39331"/>
                </a:lnTo>
                <a:lnTo>
                  <a:pt x="13196" y="43363"/>
                </a:lnTo>
                <a:lnTo>
                  <a:pt x="17607" y="46230"/>
                </a:lnTo>
                <a:lnTo>
                  <a:pt x="24710" y="48908"/>
                </a:lnTo>
                <a:lnTo>
                  <a:pt x="34490" y="51586"/>
                </a:lnTo>
                <a:lnTo>
                  <a:pt x="46937" y="54453"/>
                </a:lnTo>
                <a:lnTo>
                  <a:pt x="51018" y="55461"/>
                </a:lnTo>
                <a:lnTo>
                  <a:pt x="53059" y="56469"/>
                </a:lnTo>
                <a:lnTo>
                  <a:pt x="54012" y="57477"/>
                </a:lnTo>
                <a:lnTo>
                  <a:pt x="55100" y="58485"/>
                </a:lnTo>
                <a:lnTo>
                  <a:pt x="56052" y="59493"/>
                </a:lnTo>
                <a:lnTo>
                  <a:pt x="56052" y="63526"/>
                </a:lnTo>
                <a:lnTo>
                  <a:pt x="55100" y="65542"/>
                </a:lnTo>
                <a:lnTo>
                  <a:pt x="53059" y="67559"/>
                </a:lnTo>
                <a:lnTo>
                  <a:pt x="49930" y="69575"/>
                </a:lnTo>
                <a:lnTo>
                  <a:pt x="45849" y="70583"/>
                </a:lnTo>
                <a:lnTo>
                  <a:pt x="76505" y="70583"/>
                </a:lnTo>
                <a:lnTo>
                  <a:pt x="78501" y="66550"/>
                </a:lnTo>
                <a:lnTo>
                  <a:pt x="78501" y="51428"/>
                </a:lnTo>
                <a:lnTo>
                  <a:pt x="34692" y="29249"/>
                </a:lnTo>
                <a:lnTo>
                  <a:pt x="27482" y="27233"/>
                </a:lnTo>
                <a:lnTo>
                  <a:pt x="25441" y="26225"/>
                </a:lnTo>
                <a:lnTo>
                  <a:pt x="24489" y="25203"/>
                </a:lnTo>
                <a:lnTo>
                  <a:pt x="23400" y="24208"/>
                </a:lnTo>
                <a:lnTo>
                  <a:pt x="23400" y="20162"/>
                </a:lnTo>
                <a:lnTo>
                  <a:pt x="24489" y="19154"/>
                </a:lnTo>
                <a:lnTo>
                  <a:pt x="26529" y="18146"/>
                </a:lnTo>
                <a:lnTo>
                  <a:pt x="28570" y="16130"/>
                </a:lnTo>
                <a:lnTo>
                  <a:pt x="32652" y="15122"/>
                </a:lnTo>
                <a:lnTo>
                  <a:pt x="73758" y="15122"/>
                </a:lnTo>
                <a:lnTo>
                  <a:pt x="73467" y="14114"/>
                </a:lnTo>
                <a:lnTo>
                  <a:pt x="46595" y="220"/>
                </a:lnTo>
                <a:lnTo>
                  <a:pt x="38774" y="0"/>
                </a:lnTo>
                <a:close/>
              </a:path>
              <a:path w="78739" h="86995">
                <a:moveTo>
                  <a:pt x="73758" y="15122"/>
                </a:moveTo>
                <a:lnTo>
                  <a:pt x="42855" y="15122"/>
                </a:lnTo>
                <a:lnTo>
                  <a:pt x="46937" y="16130"/>
                </a:lnTo>
                <a:lnTo>
                  <a:pt x="48978" y="18146"/>
                </a:lnTo>
                <a:lnTo>
                  <a:pt x="51971" y="19154"/>
                </a:lnTo>
                <a:lnTo>
                  <a:pt x="54012" y="22179"/>
                </a:lnTo>
                <a:lnTo>
                  <a:pt x="54012" y="25203"/>
                </a:lnTo>
                <a:lnTo>
                  <a:pt x="75508" y="21171"/>
                </a:lnTo>
                <a:lnTo>
                  <a:pt x="73758" y="151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842937" y="1671323"/>
            <a:ext cx="78105" cy="114935"/>
          </a:xfrm>
          <a:custGeom>
            <a:avLst/>
            <a:gdLst/>
            <a:ahLst/>
            <a:cxnLst/>
            <a:rect l="l" t="t" r="r" b="b"/>
            <a:pathLst>
              <a:path w="78104" h="114935">
                <a:moveTo>
                  <a:pt x="21495" y="81592"/>
                </a:moveTo>
                <a:lnTo>
                  <a:pt x="0" y="83608"/>
                </a:lnTo>
                <a:lnTo>
                  <a:pt x="1377" y="90247"/>
                </a:lnTo>
                <a:lnTo>
                  <a:pt x="3877" y="96395"/>
                </a:lnTo>
                <a:lnTo>
                  <a:pt x="37822" y="114928"/>
                </a:lnTo>
                <a:lnTo>
                  <a:pt x="47785" y="113972"/>
                </a:lnTo>
                <a:lnTo>
                  <a:pt x="56307" y="111114"/>
                </a:lnTo>
                <a:lnTo>
                  <a:pt x="63478" y="106365"/>
                </a:lnTo>
                <a:lnTo>
                  <a:pt x="69385" y="99739"/>
                </a:lnTo>
                <a:lnTo>
                  <a:pt x="70772" y="97722"/>
                </a:lnTo>
                <a:lnTo>
                  <a:pt x="34692" y="97722"/>
                </a:lnTo>
                <a:lnTo>
                  <a:pt x="30611" y="95706"/>
                </a:lnTo>
                <a:lnTo>
                  <a:pt x="24489" y="89657"/>
                </a:lnTo>
                <a:lnTo>
                  <a:pt x="22448" y="86700"/>
                </a:lnTo>
                <a:lnTo>
                  <a:pt x="21495" y="81592"/>
                </a:lnTo>
                <a:close/>
              </a:path>
              <a:path w="78104" h="114935">
                <a:moveTo>
                  <a:pt x="72153" y="53364"/>
                </a:moveTo>
                <a:lnTo>
                  <a:pt x="42855" y="53364"/>
                </a:lnTo>
                <a:lnTo>
                  <a:pt x="46937" y="55380"/>
                </a:lnTo>
                <a:lnTo>
                  <a:pt x="50099" y="59446"/>
                </a:lnTo>
                <a:lnTo>
                  <a:pt x="53059" y="62504"/>
                </a:lnTo>
                <a:lnTo>
                  <a:pt x="55100" y="67478"/>
                </a:lnTo>
                <a:lnTo>
                  <a:pt x="55100" y="82667"/>
                </a:lnTo>
                <a:lnTo>
                  <a:pt x="53059" y="87641"/>
                </a:lnTo>
                <a:lnTo>
                  <a:pt x="50066" y="91673"/>
                </a:lnTo>
                <a:lnTo>
                  <a:pt x="46937" y="95706"/>
                </a:lnTo>
                <a:lnTo>
                  <a:pt x="42855" y="97722"/>
                </a:lnTo>
                <a:lnTo>
                  <a:pt x="70772" y="97722"/>
                </a:lnTo>
                <a:lnTo>
                  <a:pt x="73244" y="94129"/>
                </a:lnTo>
                <a:lnTo>
                  <a:pt x="75763" y="87926"/>
                </a:lnTo>
                <a:lnTo>
                  <a:pt x="77134" y="81346"/>
                </a:lnTo>
                <a:lnTo>
                  <a:pt x="77548" y="74602"/>
                </a:lnTo>
                <a:lnTo>
                  <a:pt x="76968" y="66634"/>
                </a:lnTo>
                <a:lnTo>
                  <a:pt x="75134" y="59413"/>
                </a:lnTo>
                <a:lnTo>
                  <a:pt x="72153" y="53364"/>
                </a:lnTo>
                <a:close/>
              </a:path>
              <a:path w="78104" h="114935">
                <a:moveTo>
                  <a:pt x="72514" y="0"/>
                </a:moveTo>
                <a:lnTo>
                  <a:pt x="14285" y="0"/>
                </a:lnTo>
                <a:lnTo>
                  <a:pt x="2040" y="59413"/>
                </a:lnTo>
                <a:lnTo>
                  <a:pt x="20407" y="62504"/>
                </a:lnTo>
                <a:lnTo>
                  <a:pt x="25577" y="56456"/>
                </a:lnTo>
                <a:lnTo>
                  <a:pt x="31699" y="53364"/>
                </a:lnTo>
                <a:lnTo>
                  <a:pt x="72153" y="53364"/>
                </a:lnTo>
                <a:lnTo>
                  <a:pt x="71981" y="53015"/>
                </a:lnTo>
                <a:lnTo>
                  <a:pt x="67344" y="47315"/>
                </a:lnTo>
                <a:lnTo>
                  <a:pt x="62236" y="42644"/>
                </a:lnTo>
                <a:lnTo>
                  <a:pt x="58242" y="40325"/>
                </a:lnTo>
                <a:lnTo>
                  <a:pt x="27618" y="40325"/>
                </a:lnTo>
                <a:lnTo>
                  <a:pt x="30611" y="20162"/>
                </a:lnTo>
                <a:lnTo>
                  <a:pt x="72514" y="20162"/>
                </a:lnTo>
                <a:lnTo>
                  <a:pt x="72514" y="0"/>
                </a:lnTo>
                <a:close/>
              </a:path>
              <a:path w="78104" h="114935">
                <a:moveTo>
                  <a:pt x="42855" y="36293"/>
                </a:moveTo>
                <a:lnTo>
                  <a:pt x="37822" y="36293"/>
                </a:lnTo>
                <a:lnTo>
                  <a:pt x="32652" y="37234"/>
                </a:lnTo>
                <a:lnTo>
                  <a:pt x="27618" y="40325"/>
                </a:lnTo>
                <a:lnTo>
                  <a:pt x="58242" y="40325"/>
                </a:lnTo>
                <a:lnTo>
                  <a:pt x="56273" y="39183"/>
                </a:lnTo>
                <a:lnTo>
                  <a:pt x="49724" y="37032"/>
                </a:lnTo>
                <a:lnTo>
                  <a:pt x="42855" y="362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937898" y="177314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448" y="0"/>
                </a:lnTo>
              </a:path>
            </a:pathLst>
          </a:custGeom>
          <a:ln w="221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978820" y="1669307"/>
            <a:ext cx="77470" cy="117475"/>
          </a:xfrm>
          <a:custGeom>
            <a:avLst/>
            <a:gdLst/>
            <a:ahLst/>
            <a:cxnLst/>
            <a:rect l="l" t="t" r="r" b="b"/>
            <a:pathLst>
              <a:path w="77470" h="117475">
                <a:moveTo>
                  <a:pt x="50912" y="0"/>
                </a:moveTo>
                <a:lnTo>
                  <a:pt x="42749" y="0"/>
                </a:lnTo>
                <a:lnTo>
                  <a:pt x="33319" y="787"/>
                </a:lnTo>
                <a:lnTo>
                  <a:pt x="2818" y="32227"/>
                </a:lnTo>
                <a:lnTo>
                  <a:pt x="0" y="61429"/>
                </a:lnTo>
                <a:lnTo>
                  <a:pt x="641" y="73584"/>
                </a:lnTo>
                <a:lnTo>
                  <a:pt x="16986" y="109686"/>
                </a:lnTo>
                <a:lnTo>
                  <a:pt x="39620" y="116944"/>
                </a:lnTo>
                <a:lnTo>
                  <a:pt x="47685" y="116352"/>
                </a:lnTo>
                <a:lnTo>
                  <a:pt x="72846" y="98798"/>
                </a:lnTo>
                <a:lnTo>
                  <a:pt x="36627" y="98798"/>
                </a:lnTo>
                <a:lnTo>
                  <a:pt x="33498" y="96781"/>
                </a:lnTo>
                <a:lnTo>
                  <a:pt x="29416" y="92749"/>
                </a:lnTo>
                <a:lnTo>
                  <a:pt x="26423" y="88716"/>
                </a:lnTo>
                <a:lnTo>
                  <a:pt x="24382" y="83608"/>
                </a:lnTo>
                <a:lnTo>
                  <a:pt x="24382" y="69494"/>
                </a:lnTo>
                <a:lnTo>
                  <a:pt x="26423" y="65462"/>
                </a:lnTo>
                <a:lnTo>
                  <a:pt x="29416" y="61429"/>
                </a:lnTo>
                <a:lnTo>
                  <a:pt x="32545" y="58472"/>
                </a:lnTo>
                <a:lnTo>
                  <a:pt x="35538" y="56456"/>
                </a:lnTo>
                <a:lnTo>
                  <a:pt x="71341" y="56456"/>
                </a:lnTo>
                <a:lnTo>
                  <a:pt x="67238" y="51348"/>
                </a:lnTo>
                <a:lnTo>
                  <a:pt x="66239" y="50407"/>
                </a:lnTo>
                <a:lnTo>
                  <a:pt x="22341" y="50407"/>
                </a:lnTo>
                <a:lnTo>
                  <a:pt x="23275" y="41321"/>
                </a:lnTo>
                <a:lnTo>
                  <a:pt x="36627" y="18146"/>
                </a:lnTo>
                <a:lnTo>
                  <a:pt x="72939" y="18146"/>
                </a:lnTo>
                <a:lnTo>
                  <a:pt x="70231" y="12097"/>
                </a:lnTo>
                <a:lnTo>
                  <a:pt x="64109" y="6989"/>
                </a:lnTo>
                <a:lnTo>
                  <a:pt x="57987" y="2016"/>
                </a:lnTo>
                <a:lnTo>
                  <a:pt x="50912" y="0"/>
                </a:lnTo>
                <a:close/>
              </a:path>
              <a:path w="77470" h="117475">
                <a:moveTo>
                  <a:pt x="71341" y="56456"/>
                </a:moveTo>
                <a:lnTo>
                  <a:pt x="44790" y="56456"/>
                </a:lnTo>
                <a:lnTo>
                  <a:pt x="47783" y="58472"/>
                </a:lnTo>
                <a:lnTo>
                  <a:pt x="50912" y="61429"/>
                </a:lnTo>
                <a:lnTo>
                  <a:pt x="53905" y="65462"/>
                </a:lnTo>
                <a:lnTo>
                  <a:pt x="55946" y="70570"/>
                </a:lnTo>
                <a:lnTo>
                  <a:pt x="55885" y="85776"/>
                </a:lnTo>
                <a:lnTo>
                  <a:pt x="53905" y="90732"/>
                </a:lnTo>
                <a:lnTo>
                  <a:pt x="51864" y="93690"/>
                </a:lnTo>
                <a:lnTo>
                  <a:pt x="48871" y="96781"/>
                </a:lnTo>
                <a:lnTo>
                  <a:pt x="44790" y="98798"/>
                </a:lnTo>
                <a:lnTo>
                  <a:pt x="72846" y="98798"/>
                </a:lnTo>
                <a:lnTo>
                  <a:pt x="74993" y="94211"/>
                </a:lnTo>
                <a:lnTo>
                  <a:pt x="76842" y="86694"/>
                </a:lnTo>
                <a:lnTo>
                  <a:pt x="77442" y="78635"/>
                </a:lnTo>
                <a:lnTo>
                  <a:pt x="76842" y="70666"/>
                </a:lnTo>
                <a:lnTo>
                  <a:pt x="74993" y="63479"/>
                </a:lnTo>
                <a:lnTo>
                  <a:pt x="71817" y="57048"/>
                </a:lnTo>
                <a:lnTo>
                  <a:pt x="71341" y="56456"/>
                </a:lnTo>
                <a:close/>
              </a:path>
              <a:path w="77470" h="117475">
                <a:moveTo>
                  <a:pt x="43701" y="40325"/>
                </a:moveTo>
                <a:lnTo>
                  <a:pt x="35538" y="40325"/>
                </a:lnTo>
                <a:lnTo>
                  <a:pt x="28464" y="43283"/>
                </a:lnTo>
                <a:lnTo>
                  <a:pt x="22341" y="50407"/>
                </a:lnTo>
                <a:lnTo>
                  <a:pt x="66239" y="50407"/>
                </a:lnTo>
                <a:lnTo>
                  <a:pt x="62279" y="46677"/>
                </a:lnTo>
                <a:lnTo>
                  <a:pt x="56643" y="43215"/>
                </a:lnTo>
                <a:lnTo>
                  <a:pt x="50421" y="41065"/>
                </a:lnTo>
                <a:lnTo>
                  <a:pt x="43701" y="40325"/>
                </a:lnTo>
                <a:close/>
              </a:path>
              <a:path w="77470" h="117475">
                <a:moveTo>
                  <a:pt x="72939" y="18146"/>
                </a:moveTo>
                <a:lnTo>
                  <a:pt x="44790" y="18146"/>
                </a:lnTo>
                <a:lnTo>
                  <a:pt x="47783" y="19087"/>
                </a:lnTo>
                <a:lnTo>
                  <a:pt x="51864" y="23120"/>
                </a:lnTo>
                <a:lnTo>
                  <a:pt x="52953" y="26211"/>
                </a:lnTo>
                <a:lnTo>
                  <a:pt x="53905" y="31185"/>
                </a:lnTo>
                <a:lnTo>
                  <a:pt x="75401" y="28228"/>
                </a:lnTo>
                <a:lnTo>
                  <a:pt x="73360" y="19087"/>
                </a:lnTo>
                <a:lnTo>
                  <a:pt x="72939" y="18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842937" y="1933440"/>
            <a:ext cx="78105" cy="116205"/>
          </a:xfrm>
          <a:custGeom>
            <a:avLst/>
            <a:gdLst/>
            <a:ahLst/>
            <a:cxnLst/>
            <a:rect l="l" t="t" r="r" b="b"/>
            <a:pathLst>
              <a:path w="78104" h="116205">
                <a:moveTo>
                  <a:pt x="21495" y="81592"/>
                </a:moveTo>
                <a:lnTo>
                  <a:pt x="0" y="83608"/>
                </a:lnTo>
                <a:lnTo>
                  <a:pt x="1377" y="90777"/>
                </a:lnTo>
                <a:lnTo>
                  <a:pt x="3877" y="97101"/>
                </a:lnTo>
                <a:lnTo>
                  <a:pt x="37822" y="115869"/>
                </a:lnTo>
                <a:lnTo>
                  <a:pt x="47785" y="114934"/>
                </a:lnTo>
                <a:lnTo>
                  <a:pt x="56307" y="112122"/>
                </a:lnTo>
                <a:lnTo>
                  <a:pt x="63478" y="107419"/>
                </a:lnTo>
                <a:lnTo>
                  <a:pt x="69385" y="100814"/>
                </a:lnTo>
                <a:lnTo>
                  <a:pt x="71347" y="97722"/>
                </a:lnTo>
                <a:lnTo>
                  <a:pt x="34692" y="97722"/>
                </a:lnTo>
                <a:lnTo>
                  <a:pt x="30611" y="96781"/>
                </a:lnTo>
                <a:lnTo>
                  <a:pt x="27618" y="93690"/>
                </a:lnTo>
                <a:lnTo>
                  <a:pt x="24489" y="90732"/>
                </a:lnTo>
                <a:lnTo>
                  <a:pt x="22448" y="86700"/>
                </a:lnTo>
                <a:lnTo>
                  <a:pt x="21495" y="81592"/>
                </a:lnTo>
                <a:close/>
              </a:path>
              <a:path w="78104" h="116205">
                <a:moveTo>
                  <a:pt x="72683" y="54439"/>
                </a:moveTo>
                <a:lnTo>
                  <a:pt x="42855" y="54439"/>
                </a:lnTo>
                <a:lnTo>
                  <a:pt x="46937" y="56456"/>
                </a:lnTo>
                <a:lnTo>
                  <a:pt x="50091" y="59446"/>
                </a:lnTo>
                <a:lnTo>
                  <a:pt x="53059" y="63445"/>
                </a:lnTo>
                <a:lnTo>
                  <a:pt x="55100" y="68553"/>
                </a:lnTo>
                <a:lnTo>
                  <a:pt x="55100" y="82667"/>
                </a:lnTo>
                <a:lnTo>
                  <a:pt x="53059" y="88716"/>
                </a:lnTo>
                <a:lnTo>
                  <a:pt x="50066" y="92749"/>
                </a:lnTo>
                <a:lnTo>
                  <a:pt x="46937" y="95706"/>
                </a:lnTo>
                <a:lnTo>
                  <a:pt x="42855" y="97722"/>
                </a:lnTo>
                <a:lnTo>
                  <a:pt x="71347" y="97722"/>
                </a:lnTo>
                <a:lnTo>
                  <a:pt x="73244" y="94734"/>
                </a:lnTo>
                <a:lnTo>
                  <a:pt x="75763" y="88464"/>
                </a:lnTo>
                <a:lnTo>
                  <a:pt x="77134" y="81817"/>
                </a:lnTo>
                <a:lnTo>
                  <a:pt x="77548" y="74602"/>
                </a:lnTo>
                <a:lnTo>
                  <a:pt x="76968" y="66634"/>
                </a:lnTo>
                <a:lnTo>
                  <a:pt x="75134" y="59413"/>
                </a:lnTo>
                <a:lnTo>
                  <a:pt x="72683" y="54439"/>
                </a:lnTo>
                <a:close/>
              </a:path>
              <a:path w="78104" h="116205">
                <a:moveTo>
                  <a:pt x="72514" y="0"/>
                </a:moveTo>
                <a:lnTo>
                  <a:pt x="14285" y="0"/>
                </a:lnTo>
                <a:lnTo>
                  <a:pt x="2040" y="60488"/>
                </a:lnTo>
                <a:lnTo>
                  <a:pt x="20407" y="62504"/>
                </a:lnTo>
                <a:lnTo>
                  <a:pt x="25577" y="57397"/>
                </a:lnTo>
                <a:lnTo>
                  <a:pt x="31699" y="54439"/>
                </a:lnTo>
                <a:lnTo>
                  <a:pt x="72683" y="54439"/>
                </a:lnTo>
                <a:lnTo>
                  <a:pt x="71981" y="53015"/>
                </a:lnTo>
                <a:lnTo>
                  <a:pt x="67344" y="47315"/>
                </a:lnTo>
                <a:lnTo>
                  <a:pt x="62236" y="42791"/>
                </a:lnTo>
                <a:lnTo>
                  <a:pt x="57551" y="40325"/>
                </a:lnTo>
                <a:lnTo>
                  <a:pt x="27618" y="40325"/>
                </a:lnTo>
                <a:lnTo>
                  <a:pt x="30611" y="21103"/>
                </a:lnTo>
                <a:lnTo>
                  <a:pt x="72514" y="21103"/>
                </a:lnTo>
                <a:lnTo>
                  <a:pt x="72514" y="0"/>
                </a:lnTo>
                <a:close/>
              </a:path>
              <a:path w="78104" h="116205">
                <a:moveTo>
                  <a:pt x="42855" y="37234"/>
                </a:moveTo>
                <a:lnTo>
                  <a:pt x="37822" y="37234"/>
                </a:lnTo>
                <a:lnTo>
                  <a:pt x="32652" y="38309"/>
                </a:lnTo>
                <a:lnTo>
                  <a:pt x="27618" y="40325"/>
                </a:lnTo>
                <a:lnTo>
                  <a:pt x="57551" y="40325"/>
                </a:lnTo>
                <a:lnTo>
                  <a:pt x="56273" y="39653"/>
                </a:lnTo>
                <a:lnTo>
                  <a:pt x="49724" y="37826"/>
                </a:lnTo>
                <a:lnTo>
                  <a:pt x="42855" y="37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937898" y="2036202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0" y="0"/>
                </a:moveTo>
                <a:lnTo>
                  <a:pt x="22448" y="0"/>
                </a:lnTo>
              </a:path>
            </a:pathLst>
          </a:custGeom>
          <a:ln w="221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977628" y="1931422"/>
            <a:ext cx="78105" cy="118110"/>
          </a:xfrm>
          <a:custGeom>
            <a:avLst/>
            <a:gdLst/>
            <a:ahLst/>
            <a:cxnLst/>
            <a:rect l="l" t="t" r="r" b="b"/>
            <a:pathLst>
              <a:path w="78104" h="118110">
                <a:moveTo>
                  <a:pt x="21495" y="82667"/>
                </a:moveTo>
                <a:lnTo>
                  <a:pt x="0" y="84684"/>
                </a:lnTo>
                <a:lnTo>
                  <a:pt x="1377" y="91867"/>
                </a:lnTo>
                <a:lnTo>
                  <a:pt x="3877" y="98294"/>
                </a:lnTo>
                <a:lnTo>
                  <a:pt x="38774" y="117885"/>
                </a:lnTo>
                <a:lnTo>
                  <a:pt x="46380" y="117146"/>
                </a:lnTo>
                <a:lnTo>
                  <a:pt x="72049" y="99739"/>
                </a:lnTo>
                <a:lnTo>
                  <a:pt x="33740" y="99739"/>
                </a:lnTo>
                <a:lnTo>
                  <a:pt x="30611" y="97722"/>
                </a:lnTo>
                <a:lnTo>
                  <a:pt x="24489" y="91673"/>
                </a:lnTo>
                <a:lnTo>
                  <a:pt x="22448" y="87641"/>
                </a:lnTo>
                <a:lnTo>
                  <a:pt x="21495" y="82667"/>
                </a:lnTo>
                <a:close/>
              </a:path>
              <a:path w="78104" h="118110">
                <a:moveTo>
                  <a:pt x="70654" y="62504"/>
                </a:moveTo>
                <a:lnTo>
                  <a:pt x="42855" y="62504"/>
                </a:lnTo>
                <a:lnTo>
                  <a:pt x="46937" y="63445"/>
                </a:lnTo>
                <a:lnTo>
                  <a:pt x="50066" y="67478"/>
                </a:lnTo>
                <a:lnTo>
                  <a:pt x="53059" y="70570"/>
                </a:lnTo>
                <a:lnTo>
                  <a:pt x="54148" y="74602"/>
                </a:lnTo>
                <a:lnTo>
                  <a:pt x="54148" y="85625"/>
                </a:lnTo>
                <a:lnTo>
                  <a:pt x="53059" y="90732"/>
                </a:lnTo>
                <a:lnTo>
                  <a:pt x="50066" y="93690"/>
                </a:lnTo>
                <a:lnTo>
                  <a:pt x="46937" y="97722"/>
                </a:lnTo>
                <a:lnTo>
                  <a:pt x="42855" y="99739"/>
                </a:lnTo>
                <a:lnTo>
                  <a:pt x="72049" y="99739"/>
                </a:lnTo>
                <a:lnTo>
                  <a:pt x="74623" y="95336"/>
                </a:lnTo>
                <a:lnTo>
                  <a:pt x="76800" y="88792"/>
                </a:lnTo>
                <a:lnTo>
                  <a:pt x="77437" y="82667"/>
                </a:lnTo>
                <a:lnTo>
                  <a:pt x="77548" y="74602"/>
                </a:lnTo>
                <a:lnTo>
                  <a:pt x="75508" y="68553"/>
                </a:lnTo>
                <a:lnTo>
                  <a:pt x="70654" y="62504"/>
                </a:lnTo>
                <a:close/>
              </a:path>
              <a:path w="78104" h="118110">
                <a:moveTo>
                  <a:pt x="70288" y="18146"/>
                </a:moveTo>
                <a:lnTo>
                  <a:pt x="40815" y="18146"/>
                </a:lnTo>
                <a:lnTo>
                  <a:pt x="43944" y="19087"/>
                </a:lnTo>
                <a:lnTo>
                  <a:pt x="45985" y="22179"/>
                </a:lnTo>
                <a:lnTo>
                  <a:pt x="48978" y="24195"/>
                </a:lnTo>
                <a:lnTo>
                  <a:pt x="50066" y="27152"/>
                </a:lnTo>
                <a:lnTo>
                  <a:pt x="50066" y="35217"/>
                </a:lnTo>
                <a:lnTo>
                  <a:pt x="48025" y="39250"/>
                </a:lnTo>
                <a:lnTo>
                  <a:pt x="44896" y="42342"/>
                </a:lnTo>
                <a:lnTo>
                  <a:pt x="41903" y="44358"/>
                </a:lnTo>
                <a:lnTo>
                  <a:pt x="36733" y="46374"/>
                </a:lnTo>
                <a:lnTo>
                  <a:pt x="31699" y="46374"/>
                </a:lnTo>
                <a:lnTo>
                  <a:pt x="28570" y="63445"/>
                </a:lnTo>
                <a:lnTo>
                  <a:pt x="32652" y="62504"/>
                </a:lnTo>
                <a:lnTo>
                  <a:pt x="70654" y="62504"/>
                </a:lnTo>
                <a:lnTo>
                  <a:pt x="67344" y="58472"/>
                </a:lnTo>
                <a:lnTo>
                  <a:pt x="62311" y="55380"/>
                </a:lnTo>
                <a:lnTo>
                  <a:pt x="55100" y="54439"/>
                </a:lnTo>
                <a:lnTo>
                  <a:pt x="62585" y="49525"/>
                </a:lnTo>
                <a:lnTo>
                  <a:pt x="68042" y="43854"/>
                </a:lnTo>
                <a:lnTo>
                  <a:pt x="71381" y="37427"/>
                </a:lnTo>
                <a:lnTo>
                  <a:pt x="72514" y="30244"/>
                </a:lnTo>
                <a:lnTo>
                  <a:pt x="72514" y="23120"/>
                </a:lnTo>
                <a:lnTo>
                  <a:pt x="70288" y="18146"/>
                </a:lnTo>
                <a:close/>
              </a:path>
              <a:path w="78104" h="118110">
                <a:moveTo>
                  <a:pt x="37822" y="0"/>
                </a:moveTo>
                <a:lnTo>
                  <a:pt x="31699" y="0"/>
                </a:lnTo>
                <a:lnTo>
                  <a:pt x="25577" y="2016"/>
                </a:lnTo>
                <a:lnTo>
                  <a:pt x="2040" y="30244"/>
                </a:lnTo>
                <a:lnTo>
                  <a:pt x="22448" y="34276"/>
                </a:lnTo>
                <a:lnTo>
                  <a:pt x="22448" y="29168"/>
                </a:lnTo>
                <a:lnTo>
                  <a:pt x="24489" y="25136"/>
                </a:lnTo>
                <a:lnTo>
                  <a:pt x="27618" y="22179"/>
                </a:lnTo>
                <a:lnTo>
                  <a:pt x="29659" y="20162"/>
                </a:lnTo>
                <a:lnTo>
                  <a:pt x="32652" y="18146"/>
                </a:lnTo>
                <a:lnTo>
                  <a:pt x="70288" y="18146"/>
                </a:lnTo>
                <a:lnTo>
                  <a:pt x="69385" y="16130"/>
                </a:lnTo>
                <a:lnTo>
                  <a:pt x="64351" y="11022"/>
                </a:lnTo>
                <a:lnTo>
                  <a:pt x="58733" y="6351"/>
                </a:lnTo>
                <a:lnTo>
                  <a:pt x="52566" y="2890"/>
                </a:lnTo>
                <a:lnTo>
                  <a:pt x="45659" y="739"/>
                </a:lnTo>
                <a:lnTo>
                  <a:pt x="378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All-cause mortality up to 1 year</a:t>
            </a:r>
            <a:endParaRPr lang="en-GB" dirty="0"/>
          </a:p>
        </p:txBody>
      </p:sp>
      <p:sp>
        <p:nvSpPr>
          <p:cNvPr id="80" name="object 80"/>
          <p:cNvSpPr txBox="1"/>
          <p:nvPr/>
        </p:nvSpPr>
        <p:spPr>
          <a:xfrm>
            <a:off x="5109313" y="2598369"/>
            <a:ext cx="39439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5" dirty="0">
                <a:solidFill>
                  <a:prstClr val="black"/>
                </a:solidFill>
                <a:cs typeface="Arial"/>
              </a:rPr>
              <a:t>HR up to 1 </a:t>
            </a:r>
            <a:r>
              <a:rPr sz="1600" b="1" spc="-15" dirty="0">
                <a:solidFill>
                  <a:prstClr val="black"/>
                </a:solidFill>
                <a:cs typeface="Arial"/>
              </a:rPr>
              <a:t>year </a:t>
            </a:r>
            <a:r>
              <a:rPr sz="1600" b="1" spc="-5" dirty="0">
                <a:solidFill>
                  <a:prstClr val="black"/>
                </a:solidFill>
                <a:cs typeface="Arial"/>
              </a:rPr>
              <a:t>0.94 (0.78 – 1.15),</a:t>
            </a:r>
            <a:r>
              <a:rPr sz="1600" b="1" spc="155" dirty="0">
                <a:solidFill>
                  <a:prstClr val="black"/>
                </a:solidFill>
                <a:cs typeface="Arial"/>
              </a:rPr>
              <a:t> </a:t>
            </a:r>
            <a:r>
              <a:rPr sz="1600" b="1" spc="-5" dirty="0">
                <a:solidFill>
                  <a:prstClr val="black"/>
                </a:solidFill>
                <a:cs typeface="Arial"/>
              </a:rPr>
              <a:t>P=0.57</a:t>
            </a:r>
            <a:endParaRPr sz="16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309106" y="333756"/>
            <a:ext cx="1834895" cy="594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0" y="80772"/>
            <a:ext cx="1123188" cy="7056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549869" y="3511119"/>
            <a:ext cx="4867910" cy="248039"/>
          </a:xfrm>
          <a:prstGeom prst="rect">
            <a:avLst/>
          </a:prstGeom>
        </p:spPr>
        <p:txBody>
          <a:bodyPr vert="horz" wrap="square" lIns="0" tIns="1800" rIns="0" bIns="0" rtlCol="0">
            <a:spAutoFit/>
          </a:bodyPr>
          <a:lstStyle/>
          <a:p>
            <a:pPr marL="387350"/>
            <a:r>
              <a:rPr sz="1600" b="1" spc="-5" dirty="0" smtClean="0">
                <a:solidFill>
                  <a:prstClr val="black"/>
                </a:solidFill>
                <a:cs typeface="Arial"/>
              </a:rPr>
              <a:t>HR </a:t>
            </a:r>
            <a:r>
              <a:rPr sz="1600" b="1" spc="-5" dirty="0">
                <a:solidFill>
                  <a:prstClr val="black"/>
                </a:solidFill>
                <a:cs typeface="Arial"/>
              </a:rPr>
              <a:t>up to 30 </a:t>
            </a:r>
            <a:r>
              <a:rPr sz="1600" b="1" spc="-15" dirty="0">
                <a:solidFill>
                  <a:prstClr val="black"/>
                </a:solidFill>
                <a:cs typeface="Arial"/>
              </a:rPr>
              <a:t>days </a:t>
            </a:r>
            <a:r>
              <a:rPr sz="1600" b="1" spc="-5" dirty="0">
                <a:solidFill>
                  <a:prstClr val="black"/>
                </a:solidFill>
                <a:cs typeface="Arial"/>
              </a:rPr>
              <a:t>0.94 (0.72 - 1.22),</a:t>
            </a:r>
            <a:r>
              <a:rPr sz="1600" b="1" spc="165" dirty="0">
                <a:solidFill>
                  <a:prstClr val="black"/>
                </a:solidFill>
                <a:cs typeface="Arial"/>
              </a:rPr>
              <a:t> </a:t>
            </a:r>
            <a:r>
              <a:rPr sz="1600" b="1" spc="-5" dirty="0">
                <a:solidFill>
                  <a:prstClr val="black"/>
                </a:solidFill>
                <a:cs typeface="Arial"/>
              </a:rPr>
              <a:t>P=0.63</a:t>
            </a:r>
            <a:endParaRPr sz="16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7504" y="6427113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>
                <a:solidFill>
                  <a:srgbClr val="636463"/>
                </a:solidFill>
              </a:rPr>
              <a:t>Lagerqvist</a:t>
            </a:r>
            <a:r>
              <a:rPr lang="en-GB" sz="1100" dirty="0" smtClean="0">
                <a:solidFill>
                  <a:srgbClr val="636463"/>
                </a:solidFill>
              </a:rPr>
              <a:t> B et al. N </a:t>
            </a:r>
            <a:r>
              <a:rPr lang="en-GB" sz="1100" dirty="0" err="1" smtClean="0">
                <a:solidFill>
                  <a:srgbClr val="636463"/>
                </a:solidFill>
              </a:rPr>
              <a:t>Engl</a:t>
            </a:r>
            <a:r>
              <a:rPr lang="en-GB" sz="1100" dirty="0" smtClean="0">
                <a:solidFill>
                  <a:srgbClr val="636463"/>
                </a:solidFill>
              </a:rPr>
              <a:t> J Med 2014; 371;12</a:t>
            </a:r>
            <a:endParaRPr lang="en-US" altLang="en-US" sz="1100" dirty="0">
              <a:solidFill>
                <a:srgbClr val="636463"/>
              </a:solidFill>
              <a:latin typeface="Helvetica" panose="020B0604020202020204" pitchFamily="34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46" y="3836764"/>
            <a:ext cx="4103085" cy="13729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5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The Farr Institute Colours">
      <a:dk1>
        <a:srgbClr val="636463"/>
      </a:dk1>
      <a:lt1>
        <a:sysClr val="window" lastClr="FFFFFF"/>
      </a:lt1>
      <a:dk2>
        <a:srgbClr val="105B67"/>
      </a:dk2>
      <a:lt2>
        <a:srgbClr val="DDDEDD"/>
      </a:lt2>
      <a:accent1>
        <a:srgbClr val="814574"/>
      </a:accent1>
      <a:accent2>
        <a:srgbClr val="7FB230"/>
      </a:accent2>
      <a:accent3>
        <a:srgbClr val="E67F38"/>
      </a:accent3>
      <a:accent4>
        <a:srgbClr val="FFFFFE"/>
      </a:accent4>
      <a:accent5>
        <a:srgbClr val="FFFFFE"/>
      </a:accent5>
      <a:accent6>
        <a:srgbClr val="FFFFFE"/>
      </a:accent6>
      <a:hlink>
        <a:srgbClr val="7FB230"/>
      </a:hlink>
      <a:folHlink>
        <a:srgbClr val="7FB23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The Farr Institute Colours">
      <a:dk1>
        <a:srgbClr val="636463"/>
      </a:dk1>
      <a:lt1>
        <a:sysClr val="window" lastClr="FFFFFF"/>
      </a:lt1>
      <a:dk2>
        <a:srgbClr val="105B67"/>
      </a:dk2>
      <a:lt2>
        <a:srgbClr val="DDDEDD"/>
      </a:lt2>
      <a:accent1>
        <a:srgbClr val="814574"/>
      </a:accent1>
      <a:accent2>
        <a:srgbClr val="7FB230"/>
      </a:accent2>
      <a:accent3>
        <a:srgbClr val="E67F38"/>
      </a:accent3>
      <a:accent4>
        <a:srgbClr val="FFFFFE"/>
      </a:accent4>
      <a:accent5>
        <a:srgbClr val="FFFFFE"/>
      </a:accent5>
      <a:accent6>
        <a:srgbClr val="FFFFFE"/>
      </a:accent6>
      <a:hlink>
        <a:srgbClr val="7FB230"/>
      </a:hlink>
      <a:folHlink>
        <a:srgbClr val="7FB23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_Farr logo" id="{EBD29C60-3352-44D5-A230-AA8C251D412E}" vid="{977DE28F-6585-4D35-AC7B-7A866A42178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8_Office Theme">
  <a:themeElements>
    <a:clrScheme name="The Farr Institute Colours">
      <a:dk1>
        <a:srgbClr val="636463"/>
      </a:dk1>
      <a:lt1>
        <a:sysClr val="window" lastClr="FFFFFF"/>
      </a:lt1>
      <a:dk2>
        <a:srgbClr val="105B67"/>
      </a:dk2>
      <a:lt2>
        <a:srgbClr val="DDDEDD"/>
      </a:lt2>
      <a:accent1>
        <a:srgbClr val="814574"/>
      </a:accent1>
      <a:accent2>
        <a:srgbClr val="7FB230"/>
      </a:accent2>
      <a:accent3>
        <a:srgbClr val="E67F38"/>
      </a:accent3>
      <a:accent4>
        <a:srgbClr val="FFFFFE"/>
      </a:accent4>
      <a:accent5>
        <a:srgbClr val="FFFFFE"/>
      </a:accent5>
      <a:accent6>
        <a:srgbClr val="FFFFFE"/>
      </a:accent6>
      <a:hlink>
        <a:srgbClr val="7FB230"/>
      </a:hlink>
      <a:folHlink>
        <a:srgbClr val="7FB23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Office Theme">
  <a:themeElements>
    <a:clrScheme name="The Farr Institute Colours">
      <a:dk1>
        <a:srgbClr val="636463"/>
      </a:dk1>
      <a:lt1>
        <a:sysClr val="window" lastClr="FFFFFF"/>
      </a:lt1>
      <a:dk2>
        <a:srgbClr val="105B67"/>
      </a:dk2>
      <a:lt2>
        <a:srgbClr val="DDDEDD"/>
      </a:lt2>
      <a:accent1>
        <a:srgbClr val="814574"/>
      </a:accent1>
      <a:accent2>
        <a:srgbClr val="7FB230"/>
      </a:accent2>
      <a:accent3>
        <a:srgbClr val="E67F38"/>
      </a:accent3>
      <a:accent4>
        <a:srgbClr val="FFFFFE"/>
      </a:accent4>
      <a:accent5>
        <a:srgbClr val="FFFFFE"/>
      </a:accent5>
      <a:accent6>
        <a:srgbClr val="FFFFFE"/>
      </a:accent6>
      <a:hlink>
        <a:srgbClr val="7FB230"/>
      </a:hlink>
      <a:folHlink>
        <a:srgbClr val="7FB23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The Farr Institute Colours">
      <a:dk1>
        <a:srgbClr val="636463"/>
      </a:dk1>
      <a:lt1>
        <a:sysClr val="window" lastClr="FFFFFF"/>
      </a:lt1>
      <a:dk2>
        <a:srgbClr val="105B67"/>
      </a:dk2>
      <a:lt2>
        <a:srgbClr val="DDDEDD"/>
      </a:lt2>
      <a:accent1>
        <a:srgbClr val="814574"/>
      </a:accent1>
      <a:accent2>
        <a:srgbClr val="7FB230"/>
      </a:accent2>
      <a:accent3>
        <a:srgbClr val="E67F38"/>
      </a:accent3>
      <a:accent4>
        <a:srgbClr val="FFFFFE"/>
      </a:accent4>
      <a:accent5>
        <a:srgbClr val="FFFFFE"/>
      </a:accent5>
      <a:accent6>
        <a:srgbClr val="FFFFFE"/>
      </a:accent6>
      <a:hlink>
        <a:srgbClr val="7FB230"/>
      </a:hlink>
      <a:folHlink>
        <a:srgbClr val="7FB23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10766</TotalTime>
  <Words>923</Words>
  <Application>Microsoft Office PowerPoint</Application>
  <PresentationFormat>On-screen Show (4:3)</PresentationFormat>
  <Paragraphs>189</Paragraphs>
  <Slides>23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Calibri Light</vt:lpstr>
      <vt:lpstr>Century Gothic</vt:lpstr>
      <vt:lpstr>Helvetica</vt:lpstr>
      <vt:lpstr>Symbol</vt:lpstr>
      <vt:lpstr>Times New Roman</vt:lpstr>
      <vt:lpstr>Office Theme</vt:lpstr>
      <vt:lpstr>6_Office Theme</vt:lpstr>
      <vt:lpstr>2_Office Theme</vt:lpstr>
      <vt:lpstr>1_Office Theme</vt:lpstr>
      <vt:lpstr>8_Office Theme</vt:lpstr>
      <vt:lpstr>9_Office Theme</vt:lpstr>
      <vt:lpstr>7_Office Theme</vt:lpstr>
      <vt:lpstr>5_Office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Explanatory and pragmatic trials</vt:lpstr>
      <vt:lpstr>Pragmatic versus explanatory trials</vt:lpstr>
      <vt:lpstr>Trials increasing complex and expensive: What to do?</vt:lpstr>
      <vt:lpstr>PowerPoint Presentation</vt:lpstr>
      <vt:lpstr>Example of data flow in pragmatic trials</vt:lpstr>
      <vt:lpstr>All-cause mortality up to 1 year</vt:lpstr>
      <vt:lpstr>Trials that use routinely collected data: Challenges</vt:lpstr>
      <vt:lpstr>Data collection: Today</vt:lpstr>
      <vt:lpstr>Data collection: Tomorrow</vt:lpstr>
      <vt:lpstr>Trials within cohort design using routinely collected data</vt:lpstr>
      <vt:lpstr>Standard care vs. Celecoxib Outcome Trial (SCOT) Eur Heart J 2016</vt:lpstr>
      <vt:lpstr>PowerPoint Presentation</vt:lpstr>
      <vt:lpstr>Disadvantages of trial design</vt:lpstr>
      <vt:lpstr>Bias and loss of power</vt:lpstr>
      <vt:lpstr>Bias and loss of power - conclusions</vt:lpstr>
      <vt:lpstr>  Heterogeneity in RT</vt:lpstr>
      <vt:lpstr>Pragmatic Trials</vt:lpstr>
      <vt:lpstr>Simulation Study</vt:lpstr>
      <vt:lpstr>Simulation Study</vt:lpstr>
      <vt:lpstr>Conclusions </vt:lpstr>
    </vt:vector>
  </TitlesOfParts>
  <Company>University of Manchester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vgtgtbtggtgt</dc:title>
  <dc:creator>Sarah Helsby</dc:creator>
  <cp:lastModifiedBy>Tjeerd</cp:lastModifiedBy>
  <cp:revision>292</cp:revision>
  <dcterms:created xsi:type="dcterms:W3CDTF">2013-04-10T08:17:02Z</dcterms:created>
  <dcterms:modified xsi:type="dcterms:W3CDTF">2016-11-06T19:07:48Z</dcterms:modified>
</cp:coreProperties>
</file>