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62" r:id="rId4"/>
    <p:sldId id="317" r:id="rId5"/>
    <p:sldId id="266" r:id="rId6"/>
    <p:sldId id="269" r:id="rId7"/>
    <p:sldId id="270" r:id="rId8"/>
    <p:sldId id="271" r:id="rId9"/>
    <p:sldId id="272" r:id="rId10"/>
    <p:sldId id="273" r:id="rId11"/>
    <p:sldId id="281" r:id="rId12"/>
    <p:sldId id="282" r:id="rId13"/>
    <p:sldId id="283" r:id="rId14"/>
    <p:sldId id="279" r:id="rId15"/>
    <p:sldId id="318" r:id="rId16"/>
    <p:sldId id="263" r:id="rId17"/>
    <p:sldId id="315" r:id="rId18"/>
    <p:sldId id="316" r:id="rId19"/>
    <p:sldId id="319" r:id="rId20"/>
    <p:sldId id="320" r:id="rId21"/>
    <p:sldId id="321" r:id="rId22"/>
    <p:sldId id="314"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346" autoAdjust="0"/>
  </p:normalViewPr>
  <p:slideViewPr>
    <p:cSldViewPr snapToGrid="0" snapToObjects="1">
      <p:cViewPr varScale="1">
        <p:scale>
          <a:sx n="49" d="100"/>
          <a:sy n="49" d="100"/>
        </p:scale>
        <p:origin x="-2784" y="-112"/>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03723618"/>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rPr lang="en-CA" dirty="0" smtClean="0"/>
              <a:t>I am delighted to be at another</a:t>
            </a:r>
            <a:r>
              <a:rPr lang="en-CA" baseline="0" dirty="0" smtClean="0"/>
              <a:t> workshop on TWICS trials, and really happy to have the chance to think about the relationship between TWICs trials and the pragmatic explanatory framework, PRECIS2. </a:t>
            </a:r>
          </a:p>
          <a:p>
            <a:endParaRPr lang="en-CA" baseline="0" dirty="0" smtClean="0"/>
          </a:p>
          <a:p>
            <a:r>
              <a:rPr lang="en-CA" baseline="0" dirty="0" smtClean="0"/>
              <a:t>Why think about TWICs in the context of the Pragmatic Explanatory trials framework? </a:t>
            </a:r>
          </a:p>
          <a:p>
            <a:endParaRPr lang="en-CA" baseline="0" dirty="0" smtClean="0"/>
          </a:p>
          <a:p>
            <a:r>
              <a:rPr lang="en-CA" baseline="0" dirty="0" smtClean="0"/>
              <a:t>I want to argue that far form being alternatives to each-other, the Pragmatic Explanatory framework applies to all types of randomized trials and thus  allows us to understand TWICs better. </a:t>
            </a:r>
          </a:p>
          <a:p>
            <a:endParaRPr lang="en-CA" baseline="0" dirty="0" smtClean="0"/>
          </a:p>
          <a:p>
            <a:r>
              <a:rPr lang="en-CA" baseline="0" dirty="0" smtClean="0"/>
              <a:t> I think that this PRECIS 2  framework could help designers of TWICS trials make tactical choices to match their intentions to the chosen design tactics.</a:t>
            </a:r>
          </a:p>
          <a:p>
            <a:endParaRPr lang="en-CA" baseline="0" dirty="0" smtClean="0"/>
          </a:p>
          <a:p>
            <a:endParaRPr lang="en-CA" baseline="0" dirty="0" smtClean="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u="none" baseline="0" dirty="0" smtClean="0">
                <a:latin typeface="+mn-lt"/>
                <a:ea typeface="+mn-ea"/>
                <a:cs typeface="+mn-cs"/>
                <a:sym typeface="Calibri"/>
              </a:rPr>
              <a:t>ISAM trial with 1700 patients  June 1986</a:t>
            </a:r>
          </a:p>
          <a:p>
            <a:endParaRPr lang="en-US" sz="1050" b="0" u="none" baseline="0" dirty="0" smtClean="0">
              <a:latin typeface="+mn-lt"/>
              <a:ea typeface="+mn-ea"/>
              <a:cs typeface="+mn-cs"/>
              <a:sym typeface="Calibri"/>
            </a:endParaRPr>
          </a:p>
          <a:p>
            <a:r>
              <a:rPr lang="en-US" sz="1200" b="0" u="none" baseline="0" dirty="0" smtClean="0">
                <a:latin typeface="+mn-lt"/>
                <a:ea typeface="+mn-ea"/>
                <a:cs typeface="+mn-cs"/>
                <a:sym typeface="Calibri"/>
              </a:rPr>
              <a:t>Eligibility- </a:t>
            </a:r>
            <a:r>
              <a:rPr lang="en-US" sz="1200" b="0" i="0" u="none" baseline="0" dirty="0" smtClean="0">
                <a:latin typeface="+mn-lt"/>
                <a:ea typeface="+mn-ea"/>
                <a:cs typeface="+mn-cs"/>
                <a:sym typeface="Calibri"/>
              </a:rPr>
              <a:t>Patients 75 or less admitted within 6 h after reported onset of symptoms, if no contraindications to streptokinase. &gt; 60% of all eligible patients recruited 12 000</a:t>
            </a:r>
          </a:p>
          <a:p>
            <a:r>
              <a:rPr lang="en-US" sz="1200" b="0" i="0" u="none" baseline="0" dirty="0" smtClean="0">
                <a:latin typeface="+mn-lt"/>
                <a:ea typeface="+mn-ea"/>
                <a:cs typeface="+mn-cs"/>
                <a:sym typeface="Calibri"/>
              </a:rPr>
              <a:t>Treatment - Usual care </a:t>
            </a:r>
            <a:r>
              <a:rPr lang="en-US" sz="1200" b="0" i="0" u="none" baseline="0" dirty="0" err="1" smtClean="0">
                <a:latin typeface="+mn-lt"/>
                <a:ea typeface="+mn-ea"/>
                <a:cs typeface="+mn-cs"/>
                <a:sym typeface="Calibri"/>
              </a:rPr>
              <a:t>vs</a:t>
            </a:r>
            <a:r>
              <a:rPr lang="en-US" sz="1200" b="0" i="0" u="none" baseline="0" dirty="0" smtClean="0">
                <a:latin typeface="+mn-lt"/>
                <a:ea typeface="+mn-ea"/>
                <a:cs typeface="+mn-cs"/>
                <a:sym typeface="Calibri"/>
              </a:rPr>
              <a:t> usual care plus streptokinase , blinding with identical placebo intervention. </a:t>
            </a:r>
          </a:p>
          <a:p>
            <a:r>
              <a:rPr lang="en-US" sz="1200" b="0" i="0" u="none" baseline="0" dirty="0" smtClean="0">
                <a:latin typeface="+mn-lt"/>
                <a:ea typeface="+mn-ea"/>
                <a:cs typeface="+mn-cs"/>
                <a:sym typeface="Calibri"/>
              </a:rPr>
              <a:t>Recruitment- Maximal data collection, full research team support for recruitment and for consent </a:t>
            </a:r>
          </a:p>
          <a:p>
            <a:r>
              <a:rPr lang="en-US" sz="1200" b="0" i="0" u="none" baseline="0" dirty="0" smtClean="0">
                <a:latin typeface="+mn-lt"/>
                <a:ea typeface="+mn-ea"/>
                <a:cs typeface="+mn-cs"/>
                <a:sym typeface="Calibri"/>
              </a:rPr>
              <a:t>Setting- </a:t>
            </a:r>
            <a:r>
              <a:rPr lang="en-US" sz="1200" b="0" i="0" u="none" baseline="0" dirty="0" err="1" smtClean="0">
                <a:latin typeface="+mn-lt"/>
                <a:ea typeface="+mn-ea"/>
                <a:cs typeface="+mn-cs"/>
                <a:sym typeface="Calibri"/>
              </a:rPr>
              <a:t>Multicentre</a:t>
            </a:r>
            <a:r>
              <a:rPr lang="en-US" sz="1200" b="0" i="0" u="none" baseline="0" dirty="0" smtClean="0">
                <a:latin typeface="+mn-lt"/>
                <a:ea typeface="+mn-ea"/>
                <a:cs typeface="+mn-cs"/>
                <a:sym typeface="Calibri"/>
              </a:rPr>
              <a:t> in US, Canada, UK, Germany . Only highly </a:t>
            </a:r>
            <a:r>
              <a:rPr lang="en-US" sz="1200" b="0" i="0" u="none" baseline="0" dirty="0" err="1" smtClean="0">
                <a:latin typeface="+mn-lt"/>
                <a:ea typeface="+mn-ea"/>
                <a:cs typeface="+mn-cs"/>
                <a:sym typeface="Calibri"/>
              </a:rPr>
              <a:t>specialised</a:t>
            </a:r>
            <a:r>
              <a:rPr lang="en-US" sz="1200" b="0" i="0" u="none" baseline="0" dirty="0" smtClean="0">
                <a:latin typeface="+mn-lt"/>
                <a:ea typeface="+mn-ea"/>
                <a:cs typeface="+mn-cs"/>
                <a:sym typeface="Calibri"/>
              </a:rPr>
              <a:t> coronary care units selected.</a:t>
            </a:r>
          </a:p>
          <a:p>
            <a:r>
              <a:rPr lang="en-US" sz="1200" b="0" i="0" u="none" baseline="0" dirty="0" err="1" smtClean="0">
                <a:latin typeface="+mn-lt"/>
                <a:ea typeface="+mn-ea"/>
                <a:cs typeface="+mn-cs"/>
                <a:sym typeface="Calibri"/>
              </a:rPr>
              <a:t>Organisation</a:t>
            </a:r>
            <a:r>
              <a:rPr lang="en-US" sz="1200" b="0" i="0" u="none" baseline="0" dirty="0" smtClean="0">
                <a:latin typeface="+mn-lt"/>
                <a:ea typeface="+mn-ea"/>
                <a:cs typeface="+mn-cs"/>
                <a:sym typeface="Calibri"/>
              </a:rPr>
              <a:t>- treatment by usual clinician</a:t>
            </a:r>
          </a:p>
          <a:p>
            <a:r>
              <a:rPr lang="en-US" sz="1200" b="0" i="0" u="none" baseline="0" dirty="0" smtClean="0">
                <a:latin typeface="+mn-lt"/>
                <a:ea typeface="+mn-ea"/>
                <a:cs typeface="+mn-cs"/>
                <a:sym typeface="Calibri"/>
              </a:rPr>
              <a:t>Flexibility: No changes to usual care processes except infusion</a:t>
            </a:r>
          </a:p>
          <a:p>
            <a:r>
              <a:rPr lang="en-US" sz="1200" b="0" i="0" u="none" baseline="0" dirty="0" smtClean="0">
                <a:latin typeface="+mn-lt"/>
                <a:ea typeface="+mn-ea"/>
                <a:cs typeface="+mn-cs"/>
                <a:sym typeface="Calibri"/>
              </a:rPr>
              <a:t>Flexibility: Patient adherence- No monitoring, no changes (but single infusion) </a:t>
            </a:r>
          </a:p>
          <a:p>
            <a:r>
              <a:rPr lang="en-US" sz="1200" b="0" i="0" u="none" baseline="0" dirty="0" smtClean="0">
                <a:latin typeface="+mn-lt"/>
                <a:ea typeface="+mn-ea"/>
                <a:cs typeface="+mn-cs"/>
                <a:sym typeface="Calibri"/>
              </a:rPr>
              <a:t>Primary </a:t>
            </a:r>
            <a:r>
              <a:rPr lang="en-US" sz="1200" b="0" i="0" u="none" baseline="0" dirty="0" err="1" smtClean="0">
                <a:latin typeface="+mn-lt"/>
                <a:ea typeface="+mn-ea"/>
                <a:cs typeface="+mn-cs"/>
                <a:sym typeface="Calibri"/>
              </a:rPr>
              <a:t>outcome:Mortality</a:t>
            </a:r>
            <a:r>
              <a:rPr lang="en-US" sz="1200" b="0" i="0" u="none" baseline="0" dirty="0" smtClean="0">
                <a:latin typeface="+mn-lt"/>
                <a:ea typeface="+mn-ea"/>
                <a:cs typeface="+mn-cs"/>
                <a:sym typeface="Calibri"/>
              </a:rPr>
              <a:t> at 21 days</a:t>
            </a:r>
          </a:p>
          <a:p>
            <a:r>
              <a:rPr lang="en-US" sz="1200" b="0" i="0" u="none" baseline="0" dirty="0" smtClean="0">
                <a:latin typeface="+mn-lt"/>
                <a:ea typeface="+mn-ea"/>
                <a:cs typeface="+mn-cs"/>
                <a:sym typeface="Calibri"/>
              </a:rPr>
              <a:t>Primary Analysis &gt;99% included in analysis</a:t>
            </a:r>
          </a:p>
          <a:p>
            <a:endParaRPr lang="en-US" sz="1200" b="0" i="0" u="none" baseline="0" dirty="0" smtClean="0">
              <a:latin typeface="+mn-lt"/>
              <a:ea typeface="+mn-ea"/>
              <a:cs typeface="+mn-cs"/>
              <a:sym typeface="Calibri"/>
            </a:endParaRPr>
          </a:p>
          <a:p>
            <a:r>
              <a:rPr lang="en-US" sz="1200" b="0" i="0" u="none" baseline="0" dirty="0" smtClean="0">
                <a:latin typeface="+mn-lt"/>
                <a:ea typeface="+mn-ea"/>
                <a:cs typeface="+mn-cs"/>
                <a:sym typeface="Calibri"/>
              </a:rPr>
              <a:t>Result No statistically significant difference in mortality. Mainly reported the secondary outcomes especially enzyme indicating muscle damage to heart. </a:t>
            </a:r>
            <a:r>
              <a:rPr lang="en-US" sz="1200" b="0" i="0" u="none" baseline="0" dirty="0" err="1" smtClean="0">
                <a:latin typeface="+mn-lt"/>
                <a:ea typeface="+mn-ea"/>
                <a:cs typeface="+mn-cs"/>
                <a:sym typeface="Calibri"/>
              </a:rPr>
              <a:t>Ie</a:t>
            </a:r>
            <a:r>
              <a:rPr lang="en-US" sz="1200" b="0" i="0" u="none" baseline="0" dirty="0" smtClean="0">
                <a:latin typeface="+mn-lt"/>
                <a:ea typeface="+mn-ea"/>
                <a:cs typeface="+mn-cs"/>
                <a:sym typeface="Calibri"/>
              </a:rPr>
              <a:t> mechanism of action. And angiography on an </a:t>
            </a:r>
            <a:r>
              <a:rPr lang="en-US" sz="1200" b="0" i="0" u="sng" baseline="0" dirty="0" smtClean="0">
                <a:latin typeface="+mn-lt"/>
                <a:ea typeface="+mn-ea"/>
                <a:cs typeface="+mn-cs"/>
                <a:sym typeface="Calibri"/>
              </a:rPr>
              <a:t>available (and likely less severe) group of 848 survivor patients to measure ejection fractions.  And in the final sentence of the paper, attention was drawn to the five patients with or suspected of having intracranial bleeds. </a:t>
            </a:r>
          </a:p>
          <a:p>
            <a:endParaRPr lang="en-US" sz="1200" b="0" i="0" u="sng" baseline="0" dirty="0" smtClean="0">
              <a:latin typeface="+mn-lt"/>
              <a:ea typeface="+mn-ea"/>
              <a:cs typeface="+mn-cs"/>
              <a:sym typeface="Calibri"/>
            </a:endParaRPr>
          </a:p>
          <a:p>
            <a:r>
              <a:rPr lang="en-US" sz="1200" b="0" i="0" u="sng" baseline="0" dirty="0" smtClean="0">
                <a:latin typeface="+mn-lt"/>
                <a:ea typeface="+mn-ea"/>
                <a:cs typeface="+mn-cs"/>
                <a:sym typeface="Calibri"/>
              </a:rPr>
              <a:t> trial contributed little to clinical decision making</a:t>
            </a:r>
          </a:p>
          <a:p>
            <a:endParaRPr lang="en-US" sz="1200" b="0" i="0" u="sng" baseline="0" dirty="0" smtClean="0">
              <a:latin typeface="+mn-lt"/>
              <a:ea typeface="+mn-ea"/>
              <a:cs typeface="+mn-cs"/>
              <a:sym typeface="Calibri"/>
            </a:endParaRPr>
          </a:p>
          <a:p>
            <a:endParaRPr lang="en-US" sz="1200" b="0" i="0" u="sng" baseline="0" dirty="0" smtClean="0">
              <a:latin typeface="+mn-lt"/>
              <a:ea typeface="+mn-ea"/>
              <a:cs typeface="+mn-cs"/>
              <a:sym typeface="Calibri"/>
            </a:endParaRPr>
          </a:p>
          <a:p>
            <a:endParaRPr lang="en-US" sz="1200" b="0" i="0" u="sng" baseline="0" dirty="0" smtClean="0">
              <a:latin typeface="+mn-lt"/>
              <a:ea typeface="+mn-ea"/>
              <a:cs typeface="+mn-cs"/>
              <a:sym typeface="Calibri"/>
            </a:endParaRPr>
          </a:p>
          <a:p>
            <a:r>
              <a:rPr lang="en-US" sz="1200" b="0" i="0" u="sng" baseline="0" dirty="0" smtClean="0">
                <a:latin typeface="+mn-lt"/>
                <a:ea typeface="+mn-ea"/>
                <a:cs typeface="+mn-cs"/>
                <a:sym typeface="Calibri"/>
              </a:rPr>
              <a:t> ISAM trial, combined an explicit primary outcome of mortality, almost ignored in the discussion, with an intense and costly focus on mechanism of action, resulting in a trial that was too small, yielding a difference in mortality that was not statistically significant, and was of little use in informing future clinical practice. Because the trial failed to show a clear benefit on mortality, the findings on the drug’s possible mechanism are moot.</a:t>
            </a:r>
          </a:p>
          <a:p>
            <a:endParaRPr lang="en-US" sz="1200" b="0" i="0" u="sng" baseline="0" dirty="0" smtClean="0">
              <a:latin typeface="+mn-lt"/>
              <a:ea typeface="+mn-ea"/>
              <a:cs typeface="+mn-cs"/>
              <a:sym typeface="Calibri"/>
            </a:endParaRPr>
          </a:p>
          <a:p>
            <a:r>
              <a:rPr lang="en-US" sz="1200" b="0" i="0" u="sng" baseline="0" dirty="0" smtClean="0">
                <a:latin typeface="+mn-lt"/>
                <a:ea typeface="+mn-ea"/>
                <a:cs typeface="+mn-cs"/>
                <a:sym typeface="Calibri"/>
              </a:rPr>
              <a:t>The contrast between the two trials can be illustrated graphically (see Figures) using PRECIS – the Pragmatic Explanatory Continuum Indicator Summary (Thorpe et al. 2009) and the updated tool, PRECIS-2; (Loudon et al. 2015). </a:t>
            </a:r>
            <a:endParaRPr lang="en-US" dirty="0"/>
          </a:p>
        </p:txBody>
      </p:sp>
    </p:spTree>
    <p:extLst>
      <p:ext uri="{BB962C8B-B14F-4D97-AF65-F5344CB8AC3E}">
        <p14:creationId xmlns:p14="http://schemas.microsoft.com/office/powerpoint/2010/main" val="2246279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r>
              <a:t>Schwartz and Lellouch ended their paper…....</a:t>
            </a:r>
          </a:p>
          <a:p>
            <a:endParaRPr/>
          </a:p>
          <a:p>
            <a:r>
              <a:t>We should be doing more pragmatic trials. </a:t>
            </a:r>
          </a:p>
          <a:p>
            <a:endParaRPr/>
          </a:p>
          <a:p>
            <a:r>
              <a:t>This still seems valid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lvl1pPr>
              <a:spcBef>
                <a:spcPts val="400"/>
              </a:spcBef>
            </a:lvl1pPr>
          </a:lstStyle>
          <a:p>
            <a:r>
              <a:rPr lang="en-US" sz="1200" u="none" baseline="0" dirty="0" smtClean="0">
                <a:latin typeface="+mn-lt"/>
                <a:ea typeface="+mn-ea"/>
                <a:cs typeface="+mn-cs"/>
                <a:sym typeface="Calibri"/>
              </a:rPr>
              <a:t>How does this relate to the TWICs </a:t>
            </a:r>
            <a:r>
              <a:rPr lang="en-US" sz="1200" u="none" baseline="0" dirty="0" err="1" smtClean="0">
                <a:latin typeface="+mn-lt"/>
                <a:ea typeface="+mn-ea"/>
                <a:cs typeface="+mn-cs"/>
                <a:sym typeface="Calibri"/>
              </a:rPr>
              <a:t>triald</a:t>
            </a:r>
            <a:r>
              <a:rPr lang="en-US" sz="1200" u="none" baseline="0" dirty="0" smtClean="0">
                <a:latin typeface="+mn-lt"/>
                <a:ea typeface="+mn-ea"/>
                <a:cs typeface="+mn-cs"/>
                <a:sym typeface="Calibri"/>
              </a:rPr>
              <a:t> </a:t>
            </a:r>
            <a:r>
              <a:rPr lang="en-US" sz="1200" u="none" baseline="0" dirty="0" err="1" smtClean="0">
                <a:latin typeface="+mn-lt"/>
                <a:ea typeface="+mn-ea"/>
                <a:cs typeface="+mn-cs"/>
                <a:sym typeface="Calibri"/>
              </a:rPr>
              <a:t>esign</a:t>
            </a:r>
            <a:r>
              <a:rPr lang="en-US" sz="1200" u="none" baseline="0" dirty="0" smtClean="0">
                <a:latin typeface="+mn-lt"/>
                <a:ea typeface="+mn-ea"/>
                <a:cs typeface="+mn-cs"/>
                <a:sym typeface="Calibri"/>
              </a:rPr>
              <a:t>, which is, I think similar </a:t>
            </a:r>
            <a:r>
              <a:rPr lang="en-US" sz="1200" u="none" baseline="0" dirty="0" err="1" smtClean="0">
                <a:latin typeface="+mn-lt"/>
                <a:ea typeface="+mn-ea"/>
                <a:cs typeface="+mn-cs"/>
                <a:sym typeface="Calibri"/>
              </a:rPr>
              <a:t>ot</a:t>
            </a:r>
            <a:r>
              <a:rPr lang="en-US" sz="1200" u="none" baseline="0" dirty="0" smtClean="0">
                <a:latin typeface="+mn-lt"/>
                <a:ea typeface="+mn-ea"/>
                <a:cs typeface="+mn-cs"/>
                <a:sym typeface="Calibri"/>
              </a:rPr>
              <a:t> the registry trials? </a:t>
            </a:r>
          </a:p>
          <a:p>
            <a:endParaRPr lang="en-US" sz="1200" u="none" baseline="0" dirty="0" smtClean="0">
              <a:latin typeface="+mn-lt"/>
              <a:ea typeface="+mn-ea"/>
              <a:cs typeface="+mn-cs"/>
              <a:sym typeface="Calibri"/>
            </a:endParaRPr>
          </a:p>
          <a:p>
            <a:r>
              <a:rPr lang="en-US" sz="1200" u="none" baseline="0" dirty="0" smtClean="0">
                <a:latin typeface="+mn-lt"/>
                <a:ea typeface="+mn-ea"/>
                <a:cs typeface="+mn-cs"/>
                <a:sym typeface="Calibri"/>
              </a:rPr>
              <a:t>Since the first randomized trial there has been an explosion in their number (now over 400 000 published trials) but also, as any new technology matures, a profusion of derivatives of the simple parallel RCT design have developed to address problems in conduct or to adapt the design for these other questions, settings, uses. </a:t>
            </a:r>
          </a:p>
          <a:p>
            <a:endParaRPr lang="en-US" sz="1200" u="none" baseline="0" dirty="0" smtClean="0">
              <a:latin typeface="+mn-lt"/>
              <a:ea typeface="+mn-ea"/>
              <a:cs typeface="+mn-cs"/>
              <a:sym typeface="Calibri"/>
            </a:endParaRPr>
          </a:p>
          <a:p>
            <a:endParaRPr lang="en-US" sz="1200" u="none" baseline="0" dirty="0" smtClean="0">
              <a:latin typeface="+mn-lt"/>
              <a:ea typeface="+mn-ea"/>
              <a:cs typeface="+mn-cs"/>
              <a:sym typeface="Calibri"/>
            </a:endParaRPr>
          </a:p>
          <a:p>
            <a:r>
              <a:rPr lang="en-CA" dirty="0" smtClean="0"/>
              <a:t> I will explore the relationship between all of these trial designs especially TWICs</a:t>
            </a:r>
            <a:r>
              <a:rPr lang="en-CA" baseline="0" dirty="0" smtClean="0"/>
              <a:t> trials,  and Pragmatic or explanatory attitude by thinking about the 3 ways of looking at </a:t>
            </a:r>
            <a:r>
              <a:rPr lang="en-CA" dirty="0" smtClean="0"/>
              <a:t>RCT design.</a:t>
            </a:r>
          </a:p>
          <a:p>
            <a:endParaRPr lang="en-CA" dirty="0" smtClean="0"/>
          </a:p>
          <a:p>
            <a:r>
              <a:rPr lang="en-CA" dirty="0" smtClean="0"/>
              <a:t>I am calling these three different aspects of RCT design </a:t>
            </a:r>
          </a:p>
          <a:p>
            <a:endParaRPr lang="en-CA" dirty="0" smtClean="0"/>
          </a:p>
          <a:p>
            <a:r>
              <a:rPr lang="en-CA" dirty="0" smtClean="0"/>
              <a:t>Attributes</a:t>
            </a:r>
          </a:p>
          <a:p>
            <a:endParaRPr lang="en-CA" dirty="0" smtClean="0"/>
          </a:p>
          <a:p>
            <a:r>
              <a:rPr lang="en-CA" dirty="0" smtClean="0"/>
              <a:t>Structures</a:t>
            </a:r>
          </a:p>
          <a:p>
            <a:endParaRPr lang="en-CA" dirty="0" smtClean="0"/>
          </a:p>
          <a:p>
            <a:r>
              <a:rPr lang="en-CA" dirty="0" smtClean="0"/>
              <a:t>Attitudes</a:t>
            </a:r>
            <a:endParaRPr lang="en-CA" dirty="0" smtClean="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S and L  (and  Michael Healey, who worked at the LSHTM, just down the road) first described the  concept.</a:t>
            </a: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 It is one of intention, the purpose of the trial, and they posit two ATTITUDES- </a:t>
            </a:r>
            <a:r>
              <a:rPr lang="en-US" sz="1200" u="none" baseline="0" dirty="0" err="1" smtClean="0">
                <a:latin typeface="+mn-lt"/>
                <a:ea typeface="+mn-ea"/>
                <a:cs typeface="+mn-cs"/>
                <a:sym typeface="Calibri"/>
              </a:rPr>
              <a:t>pragamtic</a:t>
            </a:r>
            <a:r>
              <a:rPr lang="en-US" sz="1200" u="none" baseline="0" dirty="0" smtClean="0">
                <a:latin typeface="+mn-lt"/>
                <a:ea typeface="+mn-ea"/>
                <a:cs typeface="+mn-cs"/>
                <a:sym typeface="Calibri"/>
              </a:rPr>
              <a:t> and explanatory</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Pragmatic and explanatory attitudes represent two ends of a spectrum,</a:t>
            </a: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 which ranges from pragmatic trials, </a:t>
            </a:r>
            <a:r>
              <a:rPr lang="en-US" sz="1200" u="none" baseline="0" dirty="0" err="1" smtClean="0">
                <a:latin typeface="+mn-lt"/>
                <a:ea typeface="+mn-ea"/>
                <a:cs typeface="+mn-cs"/>
                <a:sym typeface="Calibri"/>
              </a:rPr>
              <a:t>deisgned</a:t>
            </a:r>
            <a:r>
              <a:rPr lang="en-US" sz="1200" u="none" baseline="0" dirty="0" smtClean="0">
                <a:latin typeface="+mn-lt"/>
                <a:ea typeface="+mn-ea"/>
                <a:cs typeface="+mn-cs"/>
                <a:sym typeface="Calibri"/>
              </a:rPr>
              <a:t> to assist in choosing between treatment options,</a:t>
            </a: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 and explanatory trials, designed to clarify causal relationships between an intervention and an outcome. </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These two extremes are equivalent to the other two much less detailed concepts</a:t>
            </a: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 - the mechanistic-explanatory trials and the efficacy effectiveness trials. </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endParaRPr lang="en-US" dirty="0"/>
          </a:p>
        </p:txBody>
      </p:sp>
    </p:spTree>
    <p:extLst>
      <p:ext uri="{BB962C8B-B14F-4D97-AF65-F5344CB8AC3E}">
        <p14:creationId xmlns:p14="http://schemas.microsoft.com/office/powerpoint/2010/main" val="2526834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First is looking at the attributes of different RCT designs. </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This  list  covers most of the RCT designs that have been given an adjective.</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(show animations 1-9 only)</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Think of these in comparison with the archetypal parallel arm RCT – what </a:t>
            </a:r>
            <a:r>
              <a:rPr lang="en-US" sz="1200" u="none" baseline="0" dirty="0" smtClean="0">
                <a:latin typeface="+mn-lt"/>
                <a:ea typeface="+mn-ea"/>
                <a:cs typeface="+mn-cs"/>
                <a:sym typeface="Calibri"/>
              </a:rPr>
              <a:t>attribute does </a:t>
            </a:r>
            <a:r>
              <a:rPr lang="en-US" sz="1200" u="none" baseline="0" dirty="0" smtClean="0">
                <a:latin typeface="+mn-lt"/>
                <a:ea typeface="+mn-ea"/>
                <a:cs typeface="+mn-cs"/>
                <a:sym typeface="Calibri"/>
              </a:rPr>
              <a:t>each of  these specific design adaptations </a:t>
            </a:r>
            <a:r>
              <a:rPr lang="en-US" sz="1200" u="none" baseline="0" dirty="0" smtClean="0">
                <a:latin typeface="+mn-lt"/>
                <a:ea typeface="+mn-ea"/>
                <a:cs typeface="+mn-cs"/>
                <a:sym typeface="Calibri"/>
              </a:rPr>
              <a:t>have?</a:t>
            </a: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(show animations 10-11-12-13) </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As you can see, each adjectivally defined RCT design has a specific </a:t>
            </a:r>
            <a:r>
              <a:rPr lang="en-US" sz="1200" u="none" baseline="0" dirty="0" smtClean="0">
                <a:latin typeface="+mn-lt"/>
                <a:ea typeface="+mn-ea"/>
                <a:cs typeface="+mn-cs"/>
                <a:sym typeface="Calibri"/>
              </a:rPr>
              <a:t>attribute- improved efficiency, group interventions</a:t>
            </a:r>
            <a:r>
              <a:rPr lang="is-IS" sz="1200" u="none" baseline="0" dirty="0" smtClean="0">
                <a:latin typeface="+mn-lt"/>
                <a:ea typeface="+mn-ea"/>
                <a:cs typeface="+mn-cs"/>
                <a:sym typeface="Calibri"/>
              </a:rPr>
              <a:t>…..</a:t>
            </a:r>
            <a:r>
              <a:rPr lang="en-US" sz="1200" u="none" baseline="0" dirty="0" smtClean="0">
                <a:latin typeface="+mn-lt"/>
                <a:ea typeface="+mn-ea"/>
                <a:cs typeface="+mn-cs"/>
                <a:sym typeface="Calibri"/>
              </a:rPr>
              <a:t>.</a:t>
            </a:r>
            <a:r>
              <a:rPr lang="en-US" sz="1200" u="none" baseline="0" dirty="0" smtClean="0">
                <a:latin typeface="+mn-lt"/>
                <a:ea typeface="+mn-ea"/>
                <a:cs typeface="+mn-cs"/>
                <a:sym typeface="Calibri"/>
              </a:rPr>
              <a:t>. </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One is missing- the TWICs trial. </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a:t>
            </a:r>
            <a:r>
              <a:rPr lang="en-US" sz="1200" u="none" baseline="0" dirty="0" err="1" smtClean="0">
                <a:latin typeface="+mn-lt"/>
                <a:ea typeface="+mn-ea"/>
                <a:cs typeface="+mn-cs"/>
                <a:sym typeface="Calibri"/>
              </a:rPr>
              <a:t>shw</a:t>
            </a:r>
            <a:r>
              <a:rPr lang="en-US" sz="1200" u="none" baseline="0" dirty="0" smtClean="0">
                <a:latin typeface="+mn-lt"/>
                <a:ea typeface="+mn-ea"/>
                <a:cs typeface="+mn-cs"/>
                <a:sym typeface="Calibri"/>
              </a:rPr>
              <a:t> animation 15) </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And we also don</a:t>
            </a:r>
            <a:r>
              <a:rPr lang="uk-UA" sz="1200" u="none" baseline="0" dirty="0" smtClean="0">
                <a:latin typeface="+mn-lt"/>
                <a:ea typeface="+mn-ea"/>
                <a:cs typeface="+mn-cs"/>
                <a:sym typeface="Calibri"/>
              </a:rPr>
              <a:t>’</a:t>
            </a:r>
            <a:r>
              <a:rPr lang="en-US" sz="1200" u="none" baseline="0" dirty="0" smtClean="0">
                <a:latin typeface="+mn-lt"/>
                <a:ea typeface="+mn-ea"/>
                <a:cs typeface="+mn-cs"/>
                <a:sym typeface="Calibri"/>
              </a:rPr>
              <a:t>t see pragmatic or explanatory trials because the P/E issue  is not about  any specific tactic. </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endParaRPr lang="en-US" dirty="0"/>
          </a:p>
        </p:txBody>
      </p:sp>
    </p:spTree>
    <p:extLst>
      <p:ext uri="{BB962C8B-B14F-4D97-AF65-F5344CB8AC3E}">
        <p14:creationId xmlns:p14="http://schemas.microsoft.com/office/powerpoint/2010/main" val="2526834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This second way of </a:t>
            </a:r>
            <a:r>
              <a:rPr lang="en-US" sz="1200" u="none" baseline="0" dirty="0" smtClean="0">
                <a:latin typeface="+mn-lt"/>
                <a:ea typeface="+mn-ea"/>
                <a:cs typeface="+mn-cs"/>
                <a:sym typeface="Calibri"/>
              </a:rPr>
              <a:t>typing RCTs </a:t>
            </a:r>
            <a:r>
              <a:rPr lang="en-US" sz="1200" u="none" baseline="0" dirty="0" smtClean="0">
                <a:latin typeface="+mn-lt"/>
                <a:ea typeface="+mn-ea"/>
                <a:cs typeface="+mn-cs"/>
                <a:sym typeface="Calibri"/>
              </a:rPr>
              <a:t>focused on the structure that the designer chooses- </a:t>
            </a:r>
            <a:r>
              <a:rPr lang="en-US" sz="1200" u="none" baseline="0" dirty="0" smtClean="0">
                <a:latin typeface="+mn-lt"/>
                <a:ea typeface="+mn-ea"/>
                <a:cs typeface="+mn-cs"/>
                <a:sym typeface="Calibri"/>
              </a:rPr>
              <a:t>(to </a:t>
            </a:r>
            <a:r>
              <a:rPr lang="en-US" sz="1200" u="none" baseline="0" dirty="0" err="1" smtClean="0">
                <a:latin typeface="+mn-lt"/>
                <a:ea typeface="+mn-ea"/>
                <a:cs typeface="+mn-cs"/>
                <a:sym typeface="Calibri"/>
              </a:rPr>
              <a:t>achievethese</a:t>
            </a:r>
            <a:r>
              <a:rPr lang="en-US" sz="1200" u="none" baseline="0" dirty="0" smtClean="0">
                <a:latin typeface="+mn-lt"/>
                <a:ea typeface="+mn-ea"/>
                <a:cs typeface="+mn-cs"/>
                <a:sym typeface="Calibri"/>
              </a:rPr>
              <a:t> attributes.</a:t>
            </a: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(simultaneously show animations 1-4) </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how they set up control and intervention groups, unit of allocation and recruitment of participants.  </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(show animation 5) </a:t>
            </a: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These 3 designs offer the opportunity for multiple interventions to be tested,</a:t>
            </a: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 either simultaneously (factorial) or evolving within a single study (adaptive/ platform, or evolving between studies (TWICs)</a:t>
            </a:r>
          </a:p>
          <a:p>
            <a:pPr marL="0" marR="0" indent="0" defTabSz="457200" eaLnBrk="1" fontAlgn="auto" latinLnBrk="0" hangingPunct="1">
              <a:lnSpc>
                <a:spcPct val="100000"/>
              </a:lnSpc>
              <a:spcBef>
                <a:spcPts val="0"/>
              </a:spcBef>
              <a:spcAft>
                <a:spcPts val="0"/>
              </a:spcAft>
              <a:buClrTx/>
              <a:buSzTx/>
              <a:buFontTx/>
              <a:buNone/>
              <a:tabLst/>
              <a:defRPr/>
            </a:pPr>
            <a:endParaRPr lang="en-US" sz="1200" u="none" baseline="0" dirty="0" smtClean="0">
              <a:latin typeface="+mn-lt"/>
              <a:ea typeface="+mn-ea"/>
              <a:cs typeface="+mn-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 I also think there is no reason why a TWICs trial couldn't</a:t>
            </a:r>
            <a:r>
              <a:rPr lang="uk-UA" sz="1200" u="none" baseline="0" dirty="0" smtClean="0">
                <a:latin typeface="+mn-lt"/>
                <a:ea typeface="+mn-ea"/>
                <a:cs typeface="+mn-cs"/>
                <a:sym typeface="Calibri"/>
              </a:rPr>
              <a:t>’</a:t>
            </a:r>
            <a:r>
              <a:rPr lang="en-US" sz="1200" u="none" baseline="0" dirty="0" smtClean="0">
                <a:latin typeface="+mn-lt"/>
                <a:ea typeface="+mn-ea"/>
                <a:cs typeface="+mn-cs"/>
                <a:sym typeface="Calibri"/>
              </a:rPr>
              <a:t>t be set up as an adaptive or platform trial, </a:t>
            </a:r>
          </a:p>
          <a:p>
            <a:pPr marL="0" marR="0" indent="0" defTabSz="457200" eaLnBrk="1" fontAlgn="auto" latinLnBrk="0" hangingPunct="1">
              <a:lnSpc>
                <a:spcPct val="100000"/>
              </a:lnSpc>
              <a:spcBef>
                <a:spcPts val="0"/>
              </a:spcBef>
              <a:spcAft>
                <a:spcPts val="0"/>
              </a:spcAft>
              <a:buClrTx/>
              <a:buSzTx/>
              <a:buFontTx/>
              <a:buNone/>
              <a:tabLst/>
              <a:defRPr/>
            </a:pPr>
            <a:r>
              <a:rPr lang="en-US" sz="1200" u="none" baseline="0" dirty="0" smtClean="0">
                <a:latin typeface="+mn-lt"/>
                <a:ea typeface="+mn-ea"/>
                <a:cs typeface="+mn-cs"/>
                <a:sym typeface="Calibri"/>
              </a:rPr>
              <a:t>combining the defined study population of a registry/cohort with the merits of preplanned adaptation as results accrue. </a:t>
            </a:r>
          </a:p>
          <a:p>
            <a:endParaRPr lang="en-US" dirty="0" smtClean="0"/>
          </a:p>
          <a:p>
            <a:r>
              <a:rPr lang="en-US" dirty="0" smtClean="0"/>
              <a:t>(show animation 6)</a:t>
            </a:r>
          </a:p>
          <a:p>
            <a:r>
              <a:rPr lang="en-US" dirty="0" smtClean="0"/>
              <a:t>These three designs deal with the comparator</a:t>
            </a:r>
            <a:r>
              <a:rPr lang="en-US" baseline="0" dirty="0" smtClean="0"/>
              <a:t> differently-</a:t>
            </a:r>
          </a:p>
          <a:p>
            <a:r>
              <a:rPr lang="en-US" baseline="0" dirty="0" smtClean="0"/>
              <a:t> the equivalence trials test for statistical equivalence, not superiority; </a:t>
            </a:r>
          </a:p>
          <a:p>
            <a:r>
              <a:rPr lang="en-US" baseline="0" dirty="0" smtClean="0"/>
              <a:t>the crossover trials switch participants between intervention to comparator groups, </a:t>
            </a:r>
          </a:p>
          <a:p>
            <a:r>
              <a:rPr lang="en-US" baseline="0" dirty="0" smtClean="0"/>
              <a:t>and the stepped wedge trials do this, also, but only in one direction.</a:t>
            </a:r>
          </a:p>
          <a:p>
            <a:endParaRPr lang="en-US" baseline="0" dirty="0" smtClean="0"/>
          </a:p>
          <a:p>
            <a:r>
              <a:rPr lang="en-US" baseline="0" dirty="0" smtClean="0"/>
              <a:t>(show animation 7)</a:t>
            </a:r>
          </a:p>
          <a:p>
            <a:r>
              <a:rPr lang="en-US" baseline="0" dirty="0" smtClean="0"/>
              <a:t>The n of 1 trials allocate units of time not participants;</a:t>
            </a:r>
          </a:p>
          <a:p>
            <a:r>
              <a:rPr lang="en-US" baseline="0" dirty="0" smtClean="0"/>
              <a:t> whereas the cluster trials allocate groups, not individuals. </a:t>
            </a:r>
          </a:p>
          <a:p>
            <a:endParaRPr lang="en-US" baseline="0" dirty="0" smtClean="0"/>
          </a:p>
          <a:p>
            <a:r>
              <a:rPr lang="en-US" baseline="0" dirty="0" smtClean="0"/>
              <a:t>(show animation 8) </a:t>
            </a:r>
          </a:p>
          <a:p>
            <a:r>
              <a:rPr lang="en-US" baseline="0" dirty="0" smtClean="0"/>
              <a:t>These three use different ways of </a:t>
            </a:r>
            <a:r>
              <a:rPr lang="en-US" baseline="0" dirty="0" err="1" smtClean="0"/>
              <a:t>optimising</a:t>
            </a:r>
            <a:r>
              <a:rPr lang="en-US" baseline="0" dirty="0" smtClean="0"/>
              <a:t> sample size. </a:t>
            </a:r>
          </a:p>
          <a:p>
            <a:r>
              <a:rPr lang="en-US" baseline="0" dirty="0" smtClean="0"/>
              <a:t>Sequential trials </a:t>
            </a:r>
            <a:r>
              <a:rPr lang="en-US" baseline="0" dirty="0" err="1" smtClean="0"/>
              <a:t>minimise</a:t>
            </a:r>
            <a:r>
              <a:rPr lang="en-US" baseline="0" dirty="0" smtClean="0"/>
              <a:t> the sample size by repeat testing, </a:t>
            </a:r>
          </a:p>
          <a:p>
            <a:r>
              <a:rPr lang="en-US" baseline="0" dirty="0" smtClean="0"/>
              <a:t>Large simple trials </a:t>
            </a:r>
            <a:r>
              <a:rPr lang="en-US" baseline="0" dirty="0" err="1" smtClean="0"/>
              <a:t>maximise</a:t>
            </a:r>
            <a:r>
              <a:rPr lang="en-US" baseline="0" dirty="0" smtClean="0"/>
              <a:t> the sample size by simplifying recruitment, </a:t>
            </a:r>
          </a:p>
          <a:p>
            <a:r>
              <a:rPr lang="en-US" baseline="0" dirty="0" smtClean="0"/>
              <a:t>and TWICs trials </a:t>
            </a:r>
            <a:r>
              <a:rPr lang="en-US" baseline="0" dirty="0" err="1" smtClean="0"/>
              <a:t>optimise</a:t>
            </a:r>
            <a:r>
              <a:rPr lang="en-US" baseline="0" dirty="0" smtClean="0"/>
              <a:t> logistics by drawing their intervention and the control groups from a predefined cohort. </a:t>
            </a:r>
          </a:p>
          <a:p>
            <a:r>
              <a:rPr lang="en-US" baseline="0" dirty="0" smtClean="0"/>
              <a:t>Notice registry/TWICs trials appear three times, as the design  </a:t>
            </a:r>
            <a:r>
              <a:rPr lang="en-US" baseline="0" dirty="0" err="1" smtClean="0"/>
              <a:t>adresses</a:t>
            </a:r>
            <a:r>
              <a:rPr lang="en-US" baseline="0" dirty="0" smtClean="0"/>
              <a:t>  3 structural innovations–  allowing multiple treatments to be tested, comparators to be drawn from the pool, or equal to the pool, and sample size to be optimized by easing recruitment through integrating it into care flow. TWICs are truly multitalented RCT designs</a:t>
            </a:r>
          </a:p>
          <a:p>
            <a:endParaRPr lang="en-US" baseline="0" dirty="0" smtClean="0"/>
          </a:p>
          <a:p>
            <a:pPr marL="0" marR="0" indent="0" defTabSz="457200" eaLnBrk="1" fontAlgn="auto" latinLnBrk="0" hangingPunct="1">
              <a:lnSpc>
                <a:spcPct val="100000"/>
              </a:lnSpc>
              <a:spcBef>
                <a:spcPts val="0"/>
              </a:spcBef>
              <a:spcAft>
                <a:spcPts val="0"/>
              </a:spcAft>
              <a:buClrTx/>
              <a:buSzTx/>
              <a:buFontTx/>
              <a:buNone/>
              <a:tabLst/>
              <a:defRPr/>
            </a:pPr>
            <a:r>
              <a:rPr lang="en-US" baseline="0" dirty="0" smtClean="0"/>
              <a:t>Also notice that </a:t>
            </a:r>
            <a:r>
              <a:rPr lang="en-US" sz="1200" u="none" baseline="0" dirty="0" smtClean="0">
                <a:latin typeface="+mn-lt"/>
                <a:ea typeface="+mn-ea"/>
                <a:cs typeface="+mn-cs"/>
                <a:sym typeface="Calibri"/>
              </a:rPr>
              <a:t>We do not see any mention of pragmatic or explanatory trials because the P/E issue  is not about  structure, but about attitude. </a:t>
            </a:r>
          </a:p>
          <a:p>
            <a:pPr marL="0" marR="0" indent="0" defTabSz="457200" eaLnBrk="1" fontAlgn="auto" latinLnBrk="0" hangingPunct="1">
              <a:lnSpc>
                <a:spcPct val="100000"/>
              </a:lnSpc>
              <a:spcBef>
                <a:spcPts val="0"/>
              </a:spcBef>
              <a:spcAft>
                <a:spcPts val="0"/>
              </a:spcAft>
              <a:buClrTx/>
              <a:buSzTx/>
              <a:buFontTx/>
              <a:buNone/>
              <a:tabLst/>
              <a:defRPr/>
            </a:pPr>
            <a:endParaRPr lang="en-US" dirty="0" smtClean="0"/>
          </a:p>
          <a:p>
            <a:pPr marL="0" marR="0" indent="0" defTabSz="4572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526834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lvl1pPr>
              <a:spcBef>
                <a:spcPts val="400"/>
              </a:spcBef>
            </a:lvl1pPr>
          </a:lstStyle>
          <a:p>
            <a:r>
              <a:rPr lang="en-US" sz="1200" u="none" baseline="0" dirty="0" smtClean="0">
                <a:latin typeface="+mn-lt"/>
                <a:ea typeface="+mn-ea"/>
                <a:cs typeface="+mn-cs"/>
                <a:sym typeface="Calibri"/>
              </a:rPr>
              <a:t>How then does pragmatism relate to the TWICs trial design?</a:t>
            </a:r>
            <a:endParaRPr lang="en-CA" dirty="0" smtClean="0"/>
          </a:p>
          <a:p>
            <a:endParaRPr lang="en-CA" dirty="0" smtClean="0"/>
          </a:p>
          <a:p>
            <a:r>
              <a:rPr lang="en-CA" dirty="0" smtClean="0"/>
              <a:t>S</a:t>
            </a:r>
            <a:r>
              <a:rPr lang="en-CA" baseline="0" dirty="0" smtClean="0"/>
              <a:t> and L described pragmatism as an attitude to trial design, focussed on how results are intended </a:t>
            </a:r>
            <a:r>
              <a:rPr lang="en-CA" baseline="0" dirty="0" err="1" smtClean="0"/>
              <a:t>ot</a:t>
            </a:r>
            <a:r>
              <a:rPr lang="en-CA" baseline="0" dirty="0" smtClean="0"/>
              <a:t> be used. </a:t>
            </a:r>
          </a:p>
          <a:p>
            <a:endParaRPr lang="en-CA" baseline="0" dirty="0" smtClean="0"/>
          </a:p>
          <a:p>
            <a:r>
              <a:rPr lang="en-CA" baseline="0" dirty="0" smtClean="0"/>
              <a:t>When we look at the different </a:t>
            </a:r>
            <a:r>
              <a:rPr lang="en-CA" baseline="0" dirty="0" smtClean="0"/>
              <a:t>Attributes </a:t>
            </a:r>
            <a:r>
              <a:rPr lang="en-CA" baseline="0" dirty="0" smtClean="0"/>
              <a:t>of the various trial designs, or the structures used in these trials </a:t>
            </a:r>
          </a:p>
          <a:p>
            <a:r>
              <a:rPr lang="en-CA" dirty="0" smtClean="0"/>
              <a:t>We</a:t>
            </a:r>
            <a:r>
              <a:rPr lang="en-CA" baseline="0" dirty="0" smtClean="0"/>
              <a:t> see that each trial structure is </a:t>
            </a:r>
            <a:r>
              <a:rPr lang="en-CA" baseline="0" dirty="0" err="1" smtClean="0"/>
              <a:t>predominalty</a:t>
            </a:r>
            <a:r>
              <a:rPr lang="en-CA" baseline="0" dirty="0" smtClean="0"/>
              <a:t> aimed at achieving some or other </a:t>
            </a:r>
            <a:r>
              <a:rPr lang="en-CA" baseline="0" dirty="0" smtClean="0"/>
              <a:t>attribute. </a:t>
            </a:r>
            <a:endParaRPr lang="en-CA" baseline="0" dirty="0" smtClean="0"/>
          </a:p>
          <a:p>
            <a:endParaRPr lang="en-CA" baseline="0" dirty="0" smtClean="0"/>
          </a:p>
          <a:p>
            <a:r>
              <a:rPr lang="en-CA" baseline="0" dirty="0" err="1" smtClean="0"/>
              <a:t>Eg</a:t>
            </a:r>
            <a:r>
              <a:rPr lang="en-CA" baseline="0" dirty="0" smtClean="0"/>
              <a:t>- n of 1 trial- </a:t>
            </a:r>
            <a:r>
              <a:rPr lang="en-CA" baseline="0" dirty="0" smtClean="0"/>
              <a:t>adapts unit of allocation to evaluating individualised </a:t>
            </a:r>
            <a:r>
              <a:rPr lang="en-CA" baseline="0" dirty="0" smtClean="0"/>
              <a:t>care</a:t>
            </a:r>
          </a:p>
          <a:p>
            <a:r>
              <a:rPr lang="en-CA" baseline="0" dirty="0" smtClean="0"/>
              <a:t>Cluster </a:t>
            </a:r>
            <a:r>
              <a:rPr lang="en-CA" baseline="0" dirty="0" smtClean="0"/>
              <a:t>trial adapts unit of allocation  </a:t>
            </a:r>
            <a:r>
              <a:rPr lang="en-CA" baseline="0" dirty="0" smtClean="0"/>
              <a:t>for group </a:t>
            </a:r>
            <a:r>
              <a:rPr lang="en-CA" baseline="0" dirty="0" err="1" smtClean="0"/>
              <a:t>intervneitons</a:t>
            </a:r>
            <a:endParaRPr lang="en-CA" baseline="0" dirty="0" smtClean="0"/>
          </a:p>
          <a:p>
            <a:endParaRPr lang="en-CA" baseline="0" dirty="0" smtClean="0"/>
          </a:p>
          <a:p>
            <a:r>
              <a:rPr lang="en-CA" baseline="0" dirty="0" smtClean="0"/>
              <a:t>Most </a:t>
            </a:r>
            <a:r>
              <a:rPr lang="en-CA" baseline="0" dirty="0" smtClean="0"/>
              <a:t>trial designs could be more pragmatic or more explanatory on any of the 9 domains. </a:t>
            </a:r>
          </a:p>
          <a:p>
            <a:endParaRPr lang="en-CA" baseline="0" dirty="0" smtClean="0"/>
          </a:p>
          <a:p>
            <a:r>
              <a:rPr lang="en-CA" baseline="0" dirty="0" smtClean="0"/>
              <a:t>Also true of TWICS trials, where we need to move beyond the idea that they are exclusively </a:t>
            </a:r>
            <a:r>
              <a:rPr lang="en-CA" baseline="0" dirty="0" smtClean="0"/>
              <a:t>pragmatic, </a:t>
            </a:r>
            <a:r>
              <a:rPr lang="en-CA" baseline="0" dirty="0" err="1" smtClean="0"/>
              <a:t>ie</a:t>
            </a:r>
            <a:r>
              <a:rPr lang="en-CA" baseline="0" dirty="0" smtClean="0"/>
              <a:t> </a:t>
            </a:r>
            <a:r>
              <a:rPr lang="en-CA" baseline="0" dirty="0" smtClean="0"/>
              <a:t>only informing </a:t>
            </a:r>
            <a:r>
              <a:rPr lang="en-CA" baseline="0" dirty="0" smtClean="0"/>
              <a:t>clinical decision directly,</a:t>
            </a:r>
          </a:p>
          <a:p>
            <a:endParaRPr lang="en-CA" baseline="0" dirty="0" smtClean="0"/>
          </a:p>
          <a:p>
            <a:r>
              <a:rPr lang="en-CA" baseline="0" dirty="0" smtClean="0"/>
              <a:t>Can </a:t>
            </a:r>
            <a:r>
              <a:rPr lang="en-CA" baseline="0" dirty="0" smtClean="0"/>
              <a:t>also be used for more explanatory use. </a:t>
            </a:r>
            <a:r>
              <a:rPr lang="en-CA" baseline="0" dirty="0" err="1" smtClean="0"/>
              <a:t>Ie</a:t>
            </a:r>
            <a:r>
              <a:rPr lang="en-CA" baseline="0" dirty="0" smtClean="0"/>
              <a:t> testing a causal hypothesis by evaluating, say, a rigorously applied treatment and measuring the resulting response, with minimal “noise” </a:t>
            </a:r>
          </a:p>
          <a:p>
            <a:endParaRPr lang="en-CA" baseline="0" dirty="0" smtClean="0"/>
          </a:p>
          <a:p>
            <a:r>
              <a:rPr lang="en-CA" baseline="0" dirty="0" smtClean="0"/>
              <a:t>But most of all, any of these trials should be designed with a mix of pragmatic/explanatory choices, on each domain, to be fit for purpose. </a:t>
            </a:r>
            <a:endParaRPr lang="en-CA" dirty="0" smtClean="0"/>
          </a:p>
          <a:p>
            <a:r>
              <a:rPr lang="en-CA" dirty="0" smtClean="0"/>
              <a:t>Decide on attitude</a:t>
            </a:r>
            <a:endParaRPr lang="en-CA" dirty="0" smtClean="0"/>
          </a:p>
          <a:p>
            <a:r>
              <a:rPr lang="en-CA" dirty="0" smtClean="0"/>
              <a:t>Choose attributes to emphasise</a:t>
            </a:r>
          </a:p>
          <a:p>
            <a:r>
              <a:rPr lang="en-CA" dirty="0" smtClean="0"/>
              <a:t>Select Structures</a:t>
            </a:r>
          </a:p>
          <a:p>
            <a:endParaRPr lang="en-CA" dirty="0" smtClean="0"/>
          </a:p>
          <a:p>
            <a:endParaRPr lang="en-CA" dirty="0" smtClean="0"/>
          </a:p>
          <a:p>
            <a:endParaRPr lang="en-CA" dirty="0" smtClean="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lvl1pPr>
              <a:spcBef>
                <a:spcPts val="400"/>
              </a:spcBef>
            </a:lvl1pPr>
          </a:lstStyle>
          <a:p>
            <a:endParaRPr lang="en-CA" baseline="0" dirty="0" smtClean="0"/>
          </a:p>
          <a:p>
            <a:r>
              <a:rPr lang="en-CA" baseline="0" dirty="0" smtClean="0"/>
              <a:t>But most of all, any of these trials should be designed with a mix of pragmatic/explanatory choices, on each domain, to be fit for purpose. </a:t>
            </a:r>
            <a:endParaRPr lang="en-CA" dirty="0" smtClean="0"/>
          </a:p>
          <a:p>
            <a:r>
              <a:rPr lang="en-CA" dirty="0" smtClean="0"/>
              <a:t>Decide on attitude</a:t>
            </a:r>
            <a:endParaRPr lang="en-CA" dirty="0" smtClean="0"/>
          </a:p>
          <a:p>
            <a:r>
              <a:rPr lang="en-CA" dirty="0" smtClean="0"/>
              <a:t>Choose attributes to emphasise</a:t>
            </a:r>
          </a:p>
          <a:p>
            <a:r>
              <a:rPr lang="en-CA" dirty="0" smtClean="0"/>
              <a:t>Select Structures</a:t>
            </a:r>
          </a:p>
          <a:p>
            <a:endParaRPr lang="en-CA" dirty="0" smtClean="0"/>
          </a:p>
          <a:p>
            <a:endParaRPr lang="en-CA" dirty="0" smtClean="0"/>
          </a:p>
          <a:p>
            <a:endParaRPr lang="en-CA" dirty="0" smtClean="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lvl1pPr>
              <a:spcBef>
                <a:spcPts val="400"/>
              </a:spcBef>
            </a:lvl1pPr>
          </a:lstStyle>
          <a:p>
            <a:r>
              <a:rPr lang="en-CA" dirty="0" smtClean="0"/>
              <a:t>Confusion has been created by use of the term pragmatic studies, non</a:t>
            </a:r>
            <a:r>
              <a:rPr lang="en-CA" baseline="0" dirty="0" smtClean="0"/>
              <a:t> specific as to randomization.</a:t>
            </a:r>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lvl1pPr>
              <a:spcBef>
                <a:spcPts val="400"/>
              </a:spcBef>
            </a:lvl1pPr>
          </a:lstStyle>
          <a:p>
            <a:r>
              <a:rPr lang="en-US" sz="1200" u="none" baseline="0" dirty="0" smtClean="0">
                <a:latin typeface="+mn-lt"/>
                <a:ea typeface="+mn-ea"/>
                <a:cs typeface="+mn-cs"/>
                <a:sym typeface="Calibri"/>
              </a:rPr>
              <a:t>Since the first randomized trial there has been an explosion in their number (now over 400 000 published trials) but also, as any new technology matures, a profusion of derivatives of the simple parallel RCT design have developed to address problems in conduct or to adapt the design for these other questions, settings, uses. </a:t>
            </a:r>
          </a:p>
          <a:p>
            <a:endParaRPr lang="en-US" sz="1200" u="none" baseline="0" dirty="0" smtClean="0">
              <a:latin typeface="+mn-lt"/>
              <a:ea typeface="+mn-ea"/>
              <a:cs typeface="+mn-cs"/>
              <a:sym typeface="Calibri"/>
            </a:endParaRPr>
          </a:p>
          <a:p>
            <a:r>
              <a:rPr lang="en-CA" dirty="0" smtClean="0"/>
              <a:t> I will explore the relationship between TWICs</a:t>
            </a:r>
            <a:r>
              <a:rPr lang="en-CA" baseline="0" dirty="0" smtClean="0"/>
              <a:t> trials and Pragmatic or explanatory trials by comparing 3 ways of looking at </a:t>
            </a:r>
            <a:r>
              <a:rPr lang="en-CA" dirty="0" smtClean="0"/>
              <a:t>RCT design.</a:t>
            </a:r>
          </a:p>
          <a:p>
            <a:endParaRPr lang="en-CA" dirty="0" smtClean="0"/>
          </a:p>
          <a:p>
            <a:r>
              <a:rPr lang="en-CA" dirty="0" smtClean="0"/>
              <a:t>I am calling these three different aspects of RCT design </a:t>
            </a:r>
          </a:p>
          <a:p>
            <a:r>
              <a:rPr lang="en-CA" dirty="0" smtClean="0"/>
              <a:t>Tactics</a:t>
            </a:r>
          </a:p>
          <a:p>
            <a:r>
              <a:rPr lang="en-CA" dirty="0" smtClean="0"/>
              <a:t>Structures</a:t>
            </a:r>
          </a:p>
          <a:p>
            <a:r>
              <a:rPr lang="en-CA" dirty="0" smtClean="0"/>
              <a:t>Intentions</a:t>
            </a:r>
          </a:p>
          <a:p>
            <a:endParaRPr lang="en-CA" dirty="0" smtClean="0"/>
          </a:p>
          <a:p>
            <a:r>
              <a:rPr lang="en-CA" dirty="0" smtClean="0"/>
              <a:t>We will start with a short description of pragmatic trials and the PRECIS 2 instrument for designing RCTs.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rPr dirty="0"/>
              <a:t> </a:t>
            </a:r>
            <a:r>
              <a:rPr lang="en-CA" dirty="0" smtClean="0"/>
              <a:t>The</a:t>
            </a:r>
            <a:r>
              <a:rPr lang="en-CA" baseline="0" dirty="0" smtClean="0"/>
              <a:t> concepts underlying the Pragmatic Explanatory Continuum Indicator summary are based on </a:t>
            </a:r>
            <a:endParaRPr lang="en-CA" dirty="0" smtClean="0"/>
          </a:p>
          <a:p>
            <a:endParaRPr lang="en-CA" dirty="0" smtClean="0"/>
          </a:p>
          <a:p>
            <a:r>
              <a:rPr dirty="0" smtClean="0"/>
              <a:t> </a:t>
            </a:r>
            <a:r>
              <a:rPr dirty="0"/>
              <a:t>Schwartz and </a:t>
            </a:r>
            <a:r>
              <a:rPr dirty="0" smtClean="0"/>
              <a:t>Lellouch</a:t>
            </a:r>
            <a:r>
              <a:rPr lang="en-CA" dirty="0" smtClean="0"/>
              <a:t>,</a:t>
            </a:r>
            <a:r>
              <a:rPr lang="en-CA" baseline="0" dirty="0" smtClean="0"/>
              <a:t> </a:t>
            </a:r>
            <a:r>
              <a:rPr dirty="0" smtClean="0"/>
              <a:t>two </a:t>
            </a:r>
            <a:r>
              <a:rPr dirty="0"/>
              <a:t>French statisticians </a:t>
            </a:r>
            <a:r>
              <a:rPr dirty="0" smtClean="0"/>
              <a:t>who</a:t>
            </a:r>
            <a:r>
              <a:rPr lang="en-CA" baseline="0" dirty="0" smtClean="0"/>
              <a:t> </a:t>
            </a:r>
            <a:r>
              <a:rPr dirty="0" smtClean="0"/>
              <a:t>pointed </a:t>
            </a:r>
            <a:r>
              <a:rPr dirty="0"/>
              <a:t>out that there are TWO VERY  DIFFERENT purposes to which a trial can be adressed.  </a:t>
            </a:r>
            <a:endParaRPr lang="en-CA" dirty="0" smtClean="0"/>
          </a:p>
          <a:p>
            <a:endParaRPr lang="en-CA" dirty="0" smtClean="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a:t>
            </a:r>
            <a:r>
              <a:rPr lang="en-US" baseline="0" dirty="0" smtClean="0"/>
              <a:t> and L described this distinction as an attitude to the purpose of a trial. </a:t>
            </a:r>
          </a:p>
          <a:p>
            <a:endParaRPr lang="en-US" baseline="0" dirty="0" smtClean="0"/>
          </a:p>
          <a:p>
            <a:r>
              <a:rPr lang="en-US" dirty="0" smtClean="0"/>
              <a:t>Pragmatic trials are aimed at providing evidence to support  a (clinical) decision. </a:t>
            </a:r>
          </a:p>
          <a:p>
            <a:endParaRPr lang="en-US" dirty="0" smtClean="0"/>
          </a:p>
          <a:p>
            <a:r>
              <a:rPr lang="en-US" dirty="0" smtClean="0"/>
              <a:t>Explanatory trials at understanding a mechanism of action by confirming a causal hypothesis</a:t>
            </a:r>
          </a:p>
          <a:p>
            <a:endParaRPr lang="en-US" dirty="0" smtClean="0"/>
          </a:p>
          <a:p>
            <a:r>
              <a:rPr lang="en-US" dirty="0" smtClean="0"/>
              <a:t>This was</a:t>
            </a:r>
            <a:r>
              <a:rPr lang="en-US" baseline="0" dirty="0" smtClean="0"/>
              <a:t> not described as a </a:t>
            </a:r>
            <a:r>
              <a:rPr lang="en-US" dirty="0" smtClean="0"/>
              <a:t>dichotomy,  </a:t>
            </a:r>
          </a:p>
          <a:p>
            <a:r>
              <a:rPr lang="en-US" dirty="0" smtClean="0"/>
              <a:t>Instead it was viewed as a spectrum.  </a:t>
            </a:r>
          </a:p>
          <a:p>
            <a:endParaRPr lang="en-US" dirty="0" smtClean="0"/>
          </a:p>
          <a:p>
            <a:r>
              <a:rPr lang="en-CA" dirty="0" err="1" smtClean="0"/>
              <a:t>Im</a:t>
            </a:r>
            <a:r>
              <a:rPr lang="en-CA" dirty="0" smtClean="0"/>
              <a:t> going to focus on how their work was interpreted by Dave </a:t>
            </a:r>
            <a:r>
              <a:rPr lang="en-CA" dirty="0" err="1" smtClean="0"/>
              <a:t>Sackett</a:t>
            </a:r>
            <a:r>
              <a:rPr lang="en-CA" dirty="0" smtClean="0"/>
              <a:t>, for clinical trials.</a:t>
            </a:r>
            <a:r>
              <a:rPr lang="en-CA" baseline="0" dirty="0" smtClean="0"/>
              <a:t> </a:t>
            </a:r>
            <a:endParaRPr lang="en-US" dirty="0"/>
          </a:p>
        </p:txBody>
      </p:sp>
    </p:spTree>
    <p:extLst>
      <p:ext uri="{BB962C8B-B14F-4D97-AF65-F5344CB8AC3E}">
        <p14:creationId xmlns:p14="http://schemas.microsoft.com/office/powerpoint/2010/main" val="277569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Presented as binary</a:t>
            </a:r>
            <a:endParaRPr lang="en-US" dirty="0"/>
          </a:p>
        </p:txBody>
      </p:sp>
    </p:spTree>
    <p:extLst>
      <p:ext uri="{BB962C8B-B14F-4D97-AF65-F5344CB8AC3E}">
        <p14:creationId xmlns:p14="http://schemas.microsoft.com/office/powerpoint/2010/main" val="257345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pPr>
              <a:defRPr>
                <a:latin typeface="Arial"/>
                <a:ea typeface="Arial"/>
                <a:cs typeface="Arial"/>
                <a:sym typeface="Arial"/>
              </a:defRPr>
            </a:pPr>
            <a:r>
              <a:t>Illustrated by this cartoon- which shows differences in</a:t>
            </a:r>
          </a:p>
          <a:p>
            <a:pPr>
              <a:defRPr>
                <a:latin typeface="Arial"/>
                <a:ea typeface="Arial"/>
                <a:cs typeface="Arial"/>
                <a:sym typeface="Arial"/>
              </a:defRPr>
            </a:pPr>
            <a:r>
              <a:t>Ratio of trial staff to patients</a:t>
            </a:r>
          </a:p>
          <a:p>
            <a:pPr>
              <a:defRPr>
                <a:latin typeface="Arial"/>
                <a:ea typeface="Arial"/>
                <a:cs typeface="Arial"/>
                <a:sym typeface="Arial"/>
              </a:defRPr>
            </a:pPr>
            <a:r>
              <a:t>Specialised trial setting vs usual practice</a:t>
            </a:r>
          </a:p>
          <a:p>
            <a:pPr>
              <a:defRPr>
                <a:latin typeface="Arial"/>
                <a:ea typeface="Arial"/>
                <a:cs typeface="Arial"/>
                <a:sym typeface="Arial"/>
              </a:defRPr>
            </a:pPr>
            <a:r>
              <a:t>Heterogeneity of patients</a:t>
            </a:r>
          </a:p>
          <a:p>
            <a:pPr>
              <a:defRPr>
                <a:latin typeface="Arial"/>
                <a:ea typeface="Arial"/>
                <a:cs typeface="Arial"/>
                <a:sym typeface="Arial"/>
              </a:defRPr>
            </a:pPr>
            <a:r>
              <a:t>Intensity of testing and monitoring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dirty="0"/>
              <a:t> </a:t>
            </a:r>
            <a:r>
              <a:rPr lang="en-CA" dirty="0" smtClean="0"/>
              <a:t>During her </a:t>
            </a:r>
            <a:r>
              <a:rPr lang="en-CA" dirty="0" err="1" smtClean="0"/>
              <a:t>dotoral</a:t>
            </a:r>
            <a:r>
              <a:rPr lang="en-CA" baseline="0" dirty="0" smtClean="0"/>
              <a:t> degree, </a:t>
            </a:r>
            <a:r>
              <a:rPr lang="en-CA" dirty="0" err="1" smtClean="0"/>
              <a:t>Dr</a:t>
            </a:r>
            <a:r>
              <a:rPr lang="en-CA" dirty="0" smtClean="0"/>
              <a:t> </a:t>
            </a:r>
            <a:r>
              <a:rPr lang="en-CA" dirty="0" err="1" smtClean="0"/>
              <a:t>Kirsty</a:t>
            </a:r>
            <a:r>
              <a:rPr lang="en-CA" dirty="0" smtClean="0"/>
              <a:t> Loudon developed </a:t>
            </a:r>
            <a:r>
              <a:rPr dirty="0" smtClean="0"/>
              <a:t>a </a:t>
            </a:r>
            <a:r>
              <a:rPr dirty="0"/>
              <a:t>tool for operationalizing the Schwartz and lellouch concepts of pragmatism and explanatoriness. </a:t>
            </a:r>
            <a:endParaRPr lang="en-CA" dirty="0" smtClean="0"/>
          </a:p>
          <a:p>
            <a:r>
              <a:rPr lang="en-CA" dirty="0" smtClean="0"/>
              <a:t>This was an </a:t>
            </a:r>
            <a:r>
              <a:rPr lang="en-CA" dirty="0" err="1" smtClean="0"/>
              <a:t>imporvement</a:t>
            </a:r>
            <a:r>
              <a:rPr lang="en-CA" dirty="0" smtClean="0"/>
              <a:t> on the first PRECIS tool, published in 2009.</a:t>
            </a:r>
            <a:r>
              <a:rPr lang="en-CA" baseline="0" dirty="0" smtClean="0"/>
              <a:t>  </a:t>
            </a:r>
            <a:endParaRPr lang="en-CA" dirty="0" smtClean="0"/>
          </a:p>
          <a:p>
            <a:endParaRPr lang="en-CA" dirty="0" smtClean="0"/>
          </a:p>
          <a:p>
            <a:r>
              <a:rPr lang="en-CA" dirty="0" smtClean="0"/>
              <a:t>Its intended mainly for use by teams who are designing an RCT </a:t>
            </a:r>
          </a:p>
          <a:p>
            <a:r>
              <a:rPr lang="en-CA" dirty="0" smtClean="0"/>
              <a:t>so that the tactical choices made match the desired attitude of the trial.</a:t>
            </a:r>
          </a:p>
          <a:p>
            <a:r>
              <a:rPr lang="en-CA" dirty="0" smtClean="0"/>
              <a:t>One</a:t>
            </a:r>
            <a:r>
              <a:rPr lang="en-CA" baseline="0" dirty="0" smtClean="0"/>
              <a:t> </a:t>
            </a:r>
            <a:r>
              <a:rPr lang="en-CA" dirty="0" smtClean="0"/>
              <a:t>criticism  is that PRECIS</a:t>
            </a:r>
            <a:r>
              <a:rPr lang="en-CA" baseline="0" dirty="0" smtClean="0"/>
              <a:t> 2</a:t>
            </a:r>
            <a:r>
              <a:rPr lang="en-CA" dirty="0" smtClean="0"/>
              <a:t> is better at assisting teams to think about how to design a trial towards the </a:t>
            </a:r>
            <a:r>
              <a:rPr lang="en-CA" dirty="0" err="1" smtClean="0"/>
              <a:t>proagmatic</a:t>
            </a:r>
            <a:r>
              <a:rPr lang="en-CA" dirty="0" smtClean="0"/>
              <a:t> end of the spectrum than</a:t>
            </a:r>
            <a:r>
              <a:rPr lang="en-CA" baseline="0" dirty="0" smtClean="0"/>
              <a:t> to the </a:t>
            </a:r>
            <a:r>
              <a:rPr lang="en-CA" dirty="0" smtClean="0"/>
              <a:t> explanatory</a:t>
            </a:r>
            <a:r>
              <a:rPr lang="en-CA" baseline="0" dirty="0" smtClean="0"/>
              <a:t> end. </a:t>
            </a:r>
            <a:r>
              <a:rPr lang="en-CA" dirty="0" smtClean="0"/>
              <a:t> </a:t>
            </a:r>
          </a:p>
          <a:p>
            <a:endParaRPr lang="en-CA" dirty="0" smtClean="0"/>
          </a:p>
          <a:p>
            <a:r>
              <a:rPr lang="en-CA" dirty="0" smtClean="0"/>
              <a:t>It</a:t>
            </a:r>
            <a:r>
              <a:rPr lang="en-CA" baseline="0" dirty="0" smtClean="0"/>
              <a:t> has also been used to evaluate published trials and trial protocols, as it were, </a:t>
            </a:r>
            <a:r>
              <a:rPr lang="en-CA" baseline="0" dirty="0" err="1" smtClean="0"/>
              <a:t>retrosepctively</a:t>
            </a:r>
            <a:r>
              <a:rPr lang="en-CA" baseline="0" dirty="0" smtClean="0"/>
              <a:t>. </a:t>
            </a:r>
          </a:p>
          <a:p>
            <a:endParaRPr lang="en-CA" baseline="0" dirty="0" smtClean="0"/>
          </a:p>
          <a:p>
            <a:r>
              <a:rPr lang="en-CA" baseline="0" dirty="0" smtClean="0"/>
              <a:t>This is how we have validated the tool, using these </a:t>
            </a:r>
            <a:r>
              <a:rPr lang="en-CA" baseline="0" dirty="0" err="1" smtClean="0"/>
              <a:t>retrosepective</a:t>
            </a:r>
            <a:r>
              <a:rPr lang="en-CA" baseline="0" dirty="0" smtClean="0"/>
              <a:t> studies.</a:t>
            </a:r>
          </a:p>
          <a:p>
            <a:endParaRPr lang="en-CA" baseline="0" dirty="0" smtClean="0"/>
          </a:p>
          <a:p>
            <a:r>
              <a:rPr lang="en-CA" baseline="0" dirty="0" smtClean="0"/>
              <a:t>There are nine domains. </a:t>
            </a:r>
          </a:p>
          <a:p>
            <a:endParaRPr lang="en-CA" baseline="0" dirty="0" smtClean="0"/>
          </a:p>
          <a:p>
            <a:r>
              <a:rPr lang="en-CA" baseline="0" dirty="0" smtClean="0"/>
              <a:t>Eligibility,  who is included and excluded. (Participants/Patients/Groups</a:t>
            </a:r>
            <a:r>
              <a:rPr lang="is-IS" baseline="0" dirty="0" smtClean="0"/>
              <a:t>…..</a:t>
            </a:r>
            <a:r>
              <a:rPr lang="en-CA" baseline="0" dirty="0" smtClean="0"/>
              <a:t>)</a:t>
            </a:r>
          </a:p>
          <a:p>
            <a:r>
              <a:rPr lang="en-CA" baseline="0" dirty="0" smtClean="0"/>
              <a:t>Recruitment: Are participants recruited in a way which matches usual care in that setting. </a:t>
            </a:r>
          </a:p>
          <a:p>
            <a:r>
              <a:rPr lang="en-CA" baseline="0" dirty="0" smtClean="0"/>
              <a:t>Setting: Is the trial being done in a typical setting, </a:t>
            </a:r>
            <a:r>
              <a:rPr lang="en-CA" baseline="0" dirty="0" err="1" smtClean="0"/>
              <a:t>ie</a:t>
            </a:r>
            <a:r>
              <a:rPr lang="en-CA" baseline="0" dirty="0" smtClean="0"/>
              <a:t> as per where it would be used should </a:t>
            </a:r>
            <a:r>
              <a:rPr lang="en-CA" baseline="0" dirty="0" err="1" smtClean="0"/>
              <a:t>intervneiton</a:t>
            </a:r>
            <a:r>
              <a:rPr lang="en-CA" baseline="0" dirty="0" smtClean="0"/>
              <a:t> be shown to be effective. </a:t>
            </a:r>
          </a:p>
          <a:p>
            <a:r>
              <a:rPr lang="en-CA" baseline="0" dirty="0" err="1" smtClean="0"/>
              <a:t>Organistion</a:t>
            </a:r>
            <a:r>
              <a:rPr lang="en-CA" baseline="0" dirty="0" smtClean="0"/>
              <a:t>: Is organisation of care delivery similar to what it might be in the future : are trial resources added, </a:t>
            </a:r>
            <a:r>
              <a:rPr lang="en-CA" baseline="0" dirty="0" err="1" smtClean="0"/>
              <a:t>eg</a:t>
            </a:r>
            <a:r>
              <a:rPr lang="en-CA" baseline="0" dirty="0" smtClean="0"/>
              <a:t> for screening, adherence, treatment etc. </a:t>
            </a:r>
          </a:p>
          <a:p>
            <a:r>
              <a:rPr lang="en-CA" baseline="0" dirty="0" err="1" smtClean="0"/>
              <a:t>Felxibility</a:t>
            </a:r>
            <a:r>
              <a:rPr lang="en-CA" baseline="0" dirty="0" smtClean="0"/>
              <a:t>- </a:t>
            </a:r>
            <a:r>
              <a:rPr lang="en-CA" baseline="0" dirty="0" err="1" smtClean="0"/>
              <a:t>deliveryAre</a:t>
            </a:r>
            <a:r>
              <a:rPr lang="en-CA" baseline="0" dirty="0" smtClean="0"/>
              <a:t> </a:t>
            </a:r>
            <a:r>
              <a:rPr lang="en-CA" baseline="0" dirty="0" err="1" smtClean="0"/>
              <a:t>clinciians</a:t>
            </a:r>
            <a:r>
              <a:rPr lang="en-CA" baseline="0" dirty="0" smtClean="0"/>
              <a:t> restricted, selected </a:t>
            </a:r>
            <a:r>
              <a:rPr lang="en-CA" baseline="0" dirty="0" err="1" smtClean="0"/>
              <a:t>ro</a:t>
            </a:r>
            <a:r>
              <a:rPr lang="en-CA" baseline="0" dirty="0" smtClean="0"/>
              <a:t> trained or monitored in any way?</a:t>
            </a:r>
          </a:p>
          <a:p>
            <a:r>
              <a:rPr lang="en-CA" baseline="0" dirty="0" smtClean="0"/>
              <a:t>Flexibility-adherence- Is  participant adherence monitored or controlled beyond what will be done in usual care setting</a:t>
            </a:r>
          </a:p>
          <a:p>
            <a:r>
              <a:rPr lang="en-CA" baseline="0" dirty="0" smtClean="0"/>
              <a:t>Follow up- Are participants followed up more closely that in usual care. </a:t>
            </a:r>
          </a:p>
          <a:p>
            <a:r>
              <a:rPr lang="en-CA" baseline="0" dirty="0" smtClean="0"/>
              <a:t>Primary outcome relevant to participants- mortality, severe morbidity, validated QOL (</a:t>
            </a:r>
            <a:r>
              <a:rPr lang="en-CA" baseline="0" dirty="0" err="1" smtClean="0"/>
              <a:t>vs</a:t>
            </a:r>
            <a:r>
              <a:rPr lang="en-CA" baseline="0" dirty="0" smtClean="0"/>
              <a:t> biological , serum biochemistry). </a:t>
            </a:r>
          </a:p>
          <a:p>
            <a:r>
              <a:rPr lang="en-CA" baseline="0" dirty="0" smtClean="0"/>
              <a:t>Primary analysis ITT? </a:t>
            </a:r>
          </a:p>
          <a:p>
            <a:endParaRPr lang="en-CA" baseline="0" dirty="0" smtClean="0"/>
          </a:p>
          <a:p>
            <a:r>
              <a:rPr lang="en-CA" baseline="0" dirty="0" smtClean="0"/>
              <a:t>The main changes from PRECIS 1 are that PRECIS 2 assumes that the trial is a parallel arm trial, and that the comparator is usual care. </a:t>
            </a:r>
          </a:p>
          <a:p>
            <a:r>
              <a:rPr lang="en-CA" baseline="0" dirty="0" smtClean="0"/>
              <a:t>If this is not so, or if there are multiple arms, we recommend using multiple PRECIS-2 diagrams for displaying design tactics. </a:t>
            </a:r>
            <a:endParaRPr dirty="0"/>
          </a:p>
          <a:p>
            <a:endParaRPr dirty="0"/>
          </a:p>
          <a:p>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u="none" baseline="0" dirty="0" smtClean="0">
              <a:latin typeface="+mn-lt"/>
              <a:ea typeface="+mn-ea"/>
              <a:cs typeface="+mn-cs"/>
              <a:sym typeface="Calibri"/>
            </a:endParaRPr>
          </a:p>
          <a:p>
            <a:r>
              <a:rPr lang="en-US" sz="1200" b="0" u="none" baseline="0" dirty="0" smtClean="0">
                <a:latin typeface="+mn-lt"/>
                <a:ea typeface="+mn-ea"/>
                <a:cs typeface="+mn-cs"/>
                <a:sym typeface="Calibri"/>
              </a:rPr>
              <a:t>First large  trials of intravenous streptokinase 1.5 million units for thrombolysis in myocardial infarction – </a:t>
            </a:r>
          </a:p>
          <a:p>
            <a:endParaRPr lang="en-US" sz="1200" b="0" u="none" baseline="0" dirty="0" smtClean="0">
              <a:latin typeface="+mn-lt"/>
              <a:ea typeface="+mn-ea"/>
              <a:cs typeface="+mn-cs"/>
              <a:sym typeface="Calibri"/>
            </a:endParaRPr>
          </a:p>
          <a:p>
            <a:r>
              <a:rPr lang="en-US" sz="1200" b="0" u="none" baseline="0" dirty="0" smtClean="0">
                <a:latin typeface="+mn-lt"/>
                <a:ea typeface="+mn-ea"/>
                <a:cs typeface="+mn-cs"/>
                <a:sym typeface="Calibri"/>
              </a:rPr>
              <a:t>GISSI trial with 11 806 patients reported in February 1986  and the  ISAM trial with 1700 patients  June 1986</a:t>
            </a:r>
          </a:p>
          <a:p>
            <a:endParaRPr lang="en-US" sz="1200" b="0" u="none" baseline="0" dirty="0" smtClean="0">
              <a:latin typeface="+mn-lt"/>
              <a:ea typeface="+mn-ea"/>
              <a:cs typeface="+mn-cs"/>
              <a:sym typeface="Calibri"/>
            </a:endParaRPr>
          </a:p>
          <a:p>
            <a:r>
              <a:rPr lang="en-US" sz="1600" b="0" u="none" baseline="0" dirty="0" smtClean="0">
                <a:latin typeface="+mn-lt"/>
                <a:ea typeface="+mn-ea"/>
                <a:cs typeface="+mn-cs"/>
                <a:sym typeface="Calibri"/>
              </a:rPr>
              <a:t>Eligibility- </a:t>
            </a:r>
            <a:r>
              <a:rPr lang="en-US" sz="1600" b="0" i="0" u="none" baseline="0" dirty="0" smtClean="0">
                <a:latin typeface="+mn-lt"/>
                <a:ea typeface="+mn-ea"/>
                <a:cs typeface="+mn-cs"/>
                <a:sym typeface="Calibri"/>
              </a:rPr>
              <a:t>All patients admitted within 12 h after reported onset of symptoms, if no contraindications to streptokinase. &gt; 60% of all eligible patients recruited 12 000</a:t>
            </a:r>
          </a:p>
          <a:p>
            <a:r>
              <a:rPr lang="en-US" sz="1600" b="0" i="0" u="none" baseline="0" dirty="0" smtClean="0">
                <a:latin typeface="+mn-lt"/>
                <a:ea typeface="+mn-ea"/>
                <a:cs typeface="+mn-cs"/>
                <a:sym typeface="Calibri"/>
              </a:rPr>
              <a:t>Treatment - Usual care </a:t>
            </a:r>
            <a:r>
              <a:rPr lang="en-US" sz="1600" b="0" i="0" u="none" baseline="0" dirty="0" err="1" smtClean="0">
                <a:latin typeface="+mn-lt"/>
                <a:ea typeface="+mn-ea"/>
                <a:cs typeface="+mn-cs"/>
                <a:sym typeface="Calibri"/>
              </a:rPr>
              <a:t>vs</a:t>
            </a:r>
            <a:r>
              <a:rPr lang="en-US" sz="1600" b="0" i="0" u="none" baseline="0" dirty="0" smtClean="0">
                <a:latin typeface="+mn-lt"/>
                <a:ea typeface="+mn-ea"/>
                <a:cs typeface="+mn-cs"/>
                <a:sym typeface="Calibri"/>
              </a:rPr>
              <a:t> usual care plus streptokinase , no blinding for control group, </a:t>
            </a:r>
            <a:r>
              <a:rPr lang="en-US" sz="1600" b="0" i="0" u="none" baseline="0" dirty="0" err="1" smtClean="0">
                <a:latin typeface="+mn-lt"/>
                <a:ea typeface="+mn-ea"/>
                <a:cs typeface="+mn-cs"/>
                <a:sym typeface="Calibri"/>
              </a:rPr>
              <a:t>ie</a:t>
            </a:r>
            <a:r>
              <a:rPr lang="en-US" sz="1600" b="0" i="0" u="none" baseline="0" dirty="0" smtClean="0">
                <a:latin typeface="+mn-lt"/>
                <a:ea typeface="+mn-ea"/>
                <a:cs typeface="+mn-cs"/>
                <a:sym typeface="Calibri"/>
              </a:rPr>
              <a:t> no infusion. </a:t>
            </a:r>
          </a:p>
          <a:p>
            <a:r>
              <a:rPr lang="en-US" sz="1600" b="0" i="0" u="none" baseline="0" dirty="0" smtClean="0">
                <a:latin typeface="+mn-lt"/>
                <a:ea typeface="+mn-ea"/>
                <a:cs typeface="+mn-cs"/>
                <a:sym typeface="Calibri"/>
              </a:rPr>
              <a:t>Recruitment- usual flow of care, consent waiver</a:t>
            </a:r>
          </a:p>
          <a:p>
            <a:r>
              <a:rPr lang="en-US" sz="1600" b="0" i="0" u="none" baseline="0" dirty="0" smtClean="0">
                <a:latin typeface="+mn-lt"/>
                <a:ea typeface="+mn-ea"/>
                <a:cs typeface="+mn-cs"/>
                <a:sym typeface="Calibri"/>
              </a:rPr>
              <a:t>Setting- </a:t>
            </a:r>
            <a:r>
              <a:rPr lang="en-US" sz="1600" b="0" i="0" u="none" baseline="0" dirty="0" err="1" smtClean="0">
                <a:latin typeface="+mn-lt"/>
                <a:ea typeface="+mn-ea"/>
                <a:cs typeface="+mn-cs"/>
                <a:sym typeface="Calibri"/>
              </a:rPr>
              <a:t>Multicentre</a:t>
            </a:r>
            <a:r>
              <a:rPr lang="en-US" sz="1600" b="0" i="0" u="none" baseline="0" dirty="0" smtClean="0">
                <a:latin typeface="+mn-lt"/>
                <a:ea typeface="+mn-ea"/>
                <a:cs typeface="+mn-cs"/>
                <a:sym typeface="Calibri"/>
              </a:rPr>
              <a:t> in Italy only.  over 90% of coronary care units participated </a:t>
            </a:r>
          </a:p>
          <a:p>
            <a:r>
              <a:rPr lang="en-US" sz="1600" b="0" i="0" u="none" baseline="0" dirty="0" err="1" smtClean="0">
                <a:latin typeface="+mn-lt"/>
                <a:ea typeface="+mn-ea"/>
                <a:cs typeface="+mn-cs"/>
                <a:sym typeface="Calibri"/>
              </a:rPr>
              <a:t>Organisation</a:t>
            </a:r>
            <a:r>
              <a:rPr lang="en-US" sz="1600" b="0" i="0" u="none" baseline="0" dirty="0" smtClean="0">
                <a:latin typeface="+mn-lt"/>
                <a:ea typeface="+mn-ea"/>
                <a:cs typeface="+mn-cs"/>
                <a:sym typeface="Calibri"/>
              </a:rPr>
              <a:t>- Minimal data collection allowed for randomization by usual clinician, no extra resources for treatment. </a:t>
            </a:r>
          </a:p>
          <a:p>
            <a:r>
              <a:rPr lang="en-US" sz="1600" b="0" i="0" u="none" baseline="0" dirty="0" smtClean="0">
                <a:latin typeface="+mn-lt"/>
                <a:ea typeface="+mn-ea"/>
                <a:cs typeface="+mn-cs"/>
                <a:sym typeface="Calibri"/>
              </a:rPr>
              <a:t>Flexibility: No changes to usual care processes except infusion</a:t>
            </a:r>
          </a:p>
          <a:p>
            <a:r>
              <a:rPr lang="en-US" sz="1600" b="0" i="0" u="none" baseline="0" dirty="0" smtClean="0">
                <a:latin typeface="+mn-lt"/>
                <a:ea typeface="+mn-ea"/>
                <a:cs typeface="+mn-cs"/>
                <a:sym typeface="Calibri"/>
              </a:rPr>
              <a:t>Flexibility: Patient adherence- No monitoring, no changes (but single infusion) </a:t>
            </a:r>
          </a:p>
          <a:p>
            <a:r>
              <a:rPr lang="en-US" sz="1600" b="0" i="0" u="none" baseline="0" dirty="0" smtClean="0">
                <a:latin typeface="+mn-lt"/>
                <a:ea typeface="+mn-ea"/>
                <a:cs typeface="+mn-cs"/>
                <a:sym typeface="Calibri"/>
              </a:rPr>
              <a:t>Primary </a:t>
            </a:r>
            <a:r>
              <a:rPr lang="en-US" sz="1600" b="0" i="0" u="none" baseline="0" dirty="0" err="1" smtClean="0">
                <a:latin typeface="+mn-lt"/>
                <a:ea typeface="+mn-ea"/>
                <a:cs typeface="+mn-cs"/>
                <a:sym typeface="Calibri"/>
              </a:rPr>
              <a:t>outcome:Mortality</a:t>
            </a:r>
            <a:r>
              <a:rPr lang="en-US" sz="1600" b="0" i="0" u="none" baseline="0" dirty="0" smtClean="0">
                <a:latin typeface="+mn-lt"/>
                <a:ea typeface="+mn-ea"/>
                <a:cs typeface="+mn-cs"/>
                <a:sym typeface="Calibri"/>
              </a:rPr>
              <a:t> at 21 days</a:t>
            </a:r>
          </a:p>
          <a:p>
            <a:r>
              <a:rPr lang="en-US" sz="1600" b="0" i="0" u="none" baseline="0" dirty="0" smtClean="0">
                <a:latin typeface="+mn-lt"/>
                <a:ea typeface="+mn-ea"/>
                <a:cs typeface="+mn-cs"/>
                <a:sym typeface="Calibri"/>
              </a:rPr>
              <a:t>Primary Analysis &gt;99% included in analysis</a:t>
            </a:r>
          </a:p>
          <a:p>
            <a:endParaRPr lang="en-US" sz="1600" b="0" i="0" u="none" baseline="0" dirty="0" smtClean="0">
              <a:latin typeface="+mn-lt"/>
              <a:ea typeface="+mn-ea"/>
              <a:cs typeface="+mn-cs"/>
              <a:sym typeface="Calibri"/>
            </a:endParaRPr>
          </a:p>
          <a:p>
            <a:r>
              <a:rPr lang="en-US" sz="1600" b="0" i="0" u="none" baseline="0" dirty="0" smtClean="0">
                <a:latin typeface="+mn-lt"/>
                <a:ea typeface="+mn-ea"/>
                <a:cs typeface="+mn-cs"/>
                <a:sym typeface="Calibri"/>
              </a:rPr>
              <a:t>Result 18 % reduction in mortality, p= 0. 0002 (3 zero’s)</a:t>
            </a:r>
          </a:p>
          <a:p>
            <a:endParaRPr lang="en-US" sz="1200" b="0" u="sng" baseline="0" dirty="0" smtClean="0">
              <a:latin typeface="+mn-lt"/>
              <a:ea typeface="+mn-ea"/>
              <a:cs typeface="+mn-cs"/>
              <a:sym typeface="Calibri"/>
            </a:endParaRPr>
          </a:p>
          <a:p>
            <a:r>
              <a:rPr lang="en-US" sz="1200" b="0" i="0" u="none" baseline="0" dirty="0" smtClean="0">
                <a:latin typeface="+mn-lt"/>
                <a:ea typeface="+mn-ea"/>
                <a:cs typeface="+mn-cs"/>
                <a:sym typeface="Calibri"/>
              </a:rPr>
              <a:t>The ‘pragmatic’ study takes all-comers, from almost all possible sites in an entire country where the treatment could be offered, allows patients to be treated as would be habitual at those sites of care. The trial shows a distinct benefit in an important, patient-relevant outcome (and because of its huge size is able to use subgroup analysis to show that the window of effectiveness is narrower than the inclusion criterion). By simplifying the inclusion and data collection processes, the trial could be made enormous, with tight confidence intervals around the estimates of this important effect. The trial was prominently published in the Lancet and frequently cited in later discussions of intravenous streptokinase treatment. This trial may well have changed practice globally, as was its explicit intent: “to test in a formal prospective trial whether effective and safe thrombolysis could be achieved with intravenous streptokinase under routine conditions in the majority of patients…” </a:t>
            </a:r>
          </a:p>
          <a:p>
            <a:endParaRPr lang="en-US" sz="1200" b="0" i="0" u="sng" baseline="0" dirty="0" smtClean="0">
              <a:latin typeface="+mn-lt"/>
              <a:ea typeface="+mn-ea"/>
              <a:cs typeface="+mn-cs"/>
              <a:sym typeface="Calibri"/>
            </a:endParaRPr>
          </a:p>
          <a:p>
            <a:endParaRPr lang="en-US" dirty="0"/>
          </a:p>
        </p:txBody>
      </p:sp>
    </p:spTree>
    <p:extLst>
      <p:ext uri="{BB962C8B-B14F-4D97-AF65-F5344CB8AC3E}">
        <p14:creationId xmlns:p14="http://schemas.microsoft.com/office/powerpoint/2010/main" val="881935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Click to edit Master title style</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110" name="Shape 110"/>
          <p:cNvSpPr>
            <a:spLocks noGrp="1"/>
          </p:cNvSpPr>
          <p:nvPr>
            <p:ph type="title"/>
          </p:nvPr>
        </p:nvSpPr>
        <p:spPr>
          <a:xfrm>
            <a:off x="457200" y="273050"/>
            <a:ext cx="8226425" cy="1141413"/>
          </a:xfrm>
          <a:prstGeom prst="rect">
            <a:avLst/>
          </a:prstGeom>
        </p:spPr>
        <p:txBody>
          <a:bodyPr/>
          <a:lstStyle/>
          <a:p>
            <a:r>
              <a:t>Click to edit Master title style</a:t>
            </a:r>
          </a:p>
        </p:txBody>
      </p:sp>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defRPr sz="4000" cap="all"/>
            </a:lvl1pPr>
          </a:lstStyle>
          <a:p>
            <a:r>
              <a:t>Click to edit Master title style</a:t>
            </a:r>
          </a:p>
        </p:txBody>
      </p:sp>
      <p:sp>
        <p:nvSpPr>
          <p:cNvPr id="30" name="Shape 30"/>
          <p:cNvSpPr>
            <a:spLocks noGrp="1"/>
          </p:cNvSpPr>
          <p:nvPr>
            <p:ph type="body" sz="quarter" idx="1"/>
          </p:nvPr>
        </p:nvSpPr>
        <p:spPr>
          <a:xfrm>
            <a:off x="722312" y="2906713"/>
            <a:ext cx="7772401" cy="1500189"/>
          </a:xfrm>
          <a:prstGeom prst="rect">
            <a:avLst/>
          </a:prstGeom>
        </p:spPr>
        <p:txBody>
          <a:bodyPr anchor="b"/>
          <a:lstStyle>
            <a:lvl1pPr marL="0" indent="0">
              <a:buSzTx/>
              <a:buFontTx/>
              <a:buNone/>
              <a:defRPr sz="2000">
                <a:solidFill>
                  <a:srgbClr val="888888"/>
                </a:solidFill>
              </a:defRPr>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457200" y="1600200"/>
            <a:ext cx="4038600" cy="4525963"/>
          </a:xfrm>
          <a:prstGeom prst="rect">
            <a:avLst/>
          </a:prstGeom>
        </p:spPr>
        <p:txBody>
          <a:bodyPr/>
          <a:lstStyle>
            <a:lvl2pPr marL="790575" indent="-333375"/>
            <a:lvl3pPr marL="1234438" indent="-320038"/>
            <a:lvl4pPr marL="1727200" indent="-355600"/>
            <a:lvl5pPr marL="2184400" indent="-355600"/>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5" cy="1162050"/>
          </a:xfrm>
          <a:prstGeom prst="rect">
            <a:avLst/>
          </a:prstGeom>
        </p:spPr>
        <p:txBody>
          <a:bodyPr anchor="b"/>
          <a:lstStyle>
            <a:lvl1pPr>
              <a:defRPr sz="2000"/>
            </a:lvl1pPr>
          </a:lstStyle>
          <a:p>
            <a:r>
              <a:t>Click to edit Master title style</a:t>
            </a:r>
          </a:p>
        </p:txBody>
      </p:sp>
      <p:sp>
        <p:nvSpPr>
          <p:cNvPr id="73" name="Shape 73"/>
          <p:cNvSpPr>
            <a:spLocks noGrp="1"/>
          </p:cNvSpPr>
          <p:nvPr>
            <p:ph type="body" idx="1"/>
          </p:nvPr>
        </p:nvSpPr>
        <p:spPr>
          <a:xfrm>
            <a:off x="3575050" y="273050"/>
            <a:ext cx="5111750" cy="5853113"/>
          </a:xfrm>
          <a:prstGeom prst="rect">
            <a:avLst/>
          </a:prstGeom>
        </p:spPr>
        <p:txBody>
          <a:bodyPr/>
          <a:lstStyle>
            <a:lvl1pPr>
              <a:defRPr sz="3200"/>
            </a:lvl1pPr>
            <a:lvl2pPr marL="783771" indent="-326571">
              <a:defRPr sz="3200"/>
            </a:lvl2pPr>
            <a:lvl3pPr marL="1219200" indent="-304800">
              <a:defRPr sz="3200"/>
            </a:lvl3pPr>
            <a:lvl4pPr marL="1737360" indent="-365760">
              <a:defRPr sz="3200"/>
            </a:lvl4pPr>
            <a:lvl5pPr marL="2194560" indent="-365760">
              <a:defRPr sz="3200"/>
            </a:lvl5pPr>
          </a:lstStyle>
          <a:p>
            <a:r>
              <a:t>Click to 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half" idx="13"/>
          </p:nvPr>
        </p:nvSpPr>
        <p:spPr>
          <a:xfrm>
            <a:off x="457198" y="1435100"/>
            <a:ext cx="3008316" cy="4691063"/>
          </a:xfrm>
          <a:prstGeom prst="rect">
            <a:avLst/>
          </a:prstGeom>
        </p:spPr>
        <p:txBody>
          <a:bodyPr/>
          <a:lstStyle/>
          <a:p>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2" cy="566738"/>
          </a:xfrm>
          <a:prstGeom prst="rect">
            <a:avLst/>
          </a:prstGeom>
        </p:spPr>
        <p:txBody>
          <a:bodyPr anchor="b"/>
          <a:lstStyle>
            <a:lvl1pPr>
              <a:defRPr sz="2000"/>
            </a:lvl1pPr>
          </a:lstStyle>
          <a:p>
            <a:r>
              <a:t>Click to edit Master title style</a:t>
            </a:r>
          </a:p>
        </p:txBody>
      </p:sp>
      <p:sp>
        <p:nvSpPr>
          <p:cNvPr id="83" name="Shape 83"/>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1792288" y="5367337"/>
            <a:ext cx="5486402" cy="804864"/>
          </a:xfrm>
          <a:prstGeom prst="rect">
            <a:avLst/>
          </a:prstGeom>
        </p:spPr>
        <p:txBody>
          <a:bodyPr/>
          <a:lstStyle>
            <a:lvl1pPr marL="0" indent="0">
              <a:buSzTx/>
              <a:buFontTx/>
              <a:buNone/>
              <a:defRPr sz="1400"/>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7"/>
          </a:xfrm>
          <a:prstGeom prst="rect">
            <a:avLst/>
          </a:prstGeom>
        </p:spPr>
        <p:txBody>
          <a:bodyPr/>
          <a:lstStyle/>
          <a:p>
            <a:r>
              <a:t>Click to edit Master title style</a:t>
            </a:r>
          </a:p>
        </p:txBody>
      </p:sp>
      <p:sp>
        <p:nvSpPr>
          <p:cNvPr id="102" name="Shape 102"/>
          <p:cNvSpPr>
            <a:spLocks noGrp="1"/>
          </p:cNvSpPr>
          <p:nvPr>
            <p:ph type="body" idx="1"/>
          </p:nvPr>
        </p:nvSpPr>
        <p:spPr>
          <a:xfrm>
            <a:off x="457200" y="274638"/>
            <a:ext cx="6019800" cy="5851527"/>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p>
            <a:r>
              <a:t>Click to edit Master title style</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r>
              <a:t>Click to 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8428179" y="6404293"/>
            <a:ext cx="258622" cy="2692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Lst>
  <p:transition xmlns:p14="http://schemas.microsoft.com/office/powerpoint/2010/main" spd="med"/>
  <p:txStyles>
    <p:titleStyle>
      <a:lvl1pPr marL="0" marR="0" indent="0" algn="l" defTabSz="457200" rtl="0" latinLnBrk="0">
        <a:lnSpc>
          <a:spcPct val="100000"/>
        </a:lnSpc>
        <a:spcBef>
          <a:spcPts val="1200"/>
        </a:spcBef>
        <a:spcAft>
          <a:spcPts val="0"/>
        </a:spcAft>
        <a:buClrTx/>
        <a:buSzTx/>
        <a:buFontTx/>
        <a:buNone/>
        <a:tabLst/>
        <a:defRPr sz="5000" b="1" i="0" u="none" strike="noStrike" cap="none" spc="0" baseline="0">
          <a:ln>
            <a:noFill/>
          </a:ln>
          <a:solidFill>
            <a:srgbClr val="3C1B71"/>
          </a:solidFill>
          <a:uFillTx/>
          <a:latin typeface="Arial"/>
          <a:ea typeface="Arial"/>
          <a:cs typeface="Arial"/>
          <a:sym typeface="Arial"/>
        </a:defRPr>
      </a:lvl1pPr>
      <a:lvl2pPr marL="0" marR="0" indent="0" algn="l" defTabSz="457200" rtl="0" latinLnBrk="0">
        <a:lnSpc>
          <a:spcPct val="100000"/>
        </a:lnSpc>
        <a:spcBef>
          <a:spcPts val="1200"/>
        </a:spcBef>
        <a:spcAft>
          <a:spcPts val="0"/>
        </a:spcAft>
        <a:buClrTx/>
        <a:buSzTx/>
        <a:buFontTx/>
        <a:buNone/>
        <a:tabLst/>
        <a:defRPr sz="5000" b="1" i="0" u="none" strike="noStrike" cap="none" spc="0" baseline="0">
          <a:ln>
            <a:noFill/>
          </a:ln>
          <a:solidFill>
            <a:srgbClr val="3C1B71"/>
          </a:solidFill>
          <a:uFillTx/>
          <a:latin typeface="Arial"/>
          <a:ea typeface="Arial"/>
          <a:cs typeface="Arial"/>
          <a:sym typeface="Arial"/>
        </a:defRPr>
      </a:lvl2pPr>
      <a:lvl3pPr marL="0" marR="0" indent="0" algn="l" defTabSz="457200" rtl="0" latinLnBrk="0">
        <a:lnSpc>
          <a:spcPct val="100000"/>
        </a:lnSpc>
        <a:spcBef>
          <a:spcPts val="1200"/>
        </a:spcBef>
        <a:spcAft>
          <a:spcPts val="0"/>
        </a:spcAft>
        <a:buClrTx/>
        <a:buSzTx/>
        <a:buFontTx/>
        <a:buNone/>
        <a:tabLst/>
        <a:defRPr sz="5000" b="1" i="0" u="none" strike="noStrike" cap="none" spc="0" baseline="0">
          <a:ln>
            <a:noFill/>
          </a:ln>
          <a:solidFill>
            <a:srgbClr val="3C1B71"/>
          </a:solidFill>
          <a:uFillTx/>
          <a:latin typeface="Arial"/>
          <a:ea typeface="Arial"/>
          <a:cs typeface="Arial"/>
          <a:sym typeface="Arial"/>
        </a:defRPr>
      </a:lvl3pPr>
      <a:lvl4pPr marL="0" marR="0" indent="0" algn="l" defTabSz="457200" rtl="0" latinLnBrk="0">
        <a:lnSpc>
          <a:spcPct val="100000"/>
        </a:lnSpc>
        <a:spcBef>
          <a:spcPts val="1200"/>
        </a:spcBef>
        <a:spcAft>
          <a:spcPts val="0"/>
        </a:spcAft>
        <a:buClrTx/>
        <a:buSzTx/>
        <a:buFontTx/>
        <a:buNone/>
        <a:tabLst/>
        <a:defRPr sz="5000" b="1" i="0" u="none" strike="noStrike" cap="none" spc="0" baseline="0">
          <a:ln>
            <a:noFill/>
          </a:ln>
          <a:solidFill>
            <a:srgbClr val="3C1B71"/>
          </a:solidFill>
          <a:uFillTx/>
          <a:latin typeface="Arial"/>
          <a:ea typeface="Arial"/>
          <a:cs typeface="Arial"/>
          <a:sym typeface="Arial"/>
        </a:defRPr>
      </a:lvl4pPr>
      <a:lvl5pPr marL="0" marR="0" indent="0" algn="l" defTabSz="457200" rtl="0" latinLnBrk="0">
        <a:lnSpc>
          <a:spcPct val="100000"/>
        </a:lnSpc>
        <a:spcBef>
          <a:spcPts val="1200"/>
        </a:spcBef>
        <a:spcAft>
          <a:spcPts val="0"/>
        </a:spcAft>
        <a:buClrTx/>
        <a:buSzTx/>
        <a:buFontTx/>
        <a:buNone/>
        <a:tabLst/>
        <a:defRPr sz="5000" b="1" i="0" u="none" strike="noStrike" cap="none" spc="0" baseline="0">
          <a:ln>
            <a:noFill/>
          </a:ln>
          <a:solidFill>
            <a:srgbClr val="3C1B71"/>
          </a:solidFill>
          <a:uFillTx/>
          <a:latin typeface="Arial"/>
          <a:ea typeface="Arial"/>
          <a:cs typeface="Arial"/>
          <a:sym typeface="Arial"/>
        </a:defRPr>
      </a:lvl5pPr>
      <a:lvl6pPr marL="0" marR="0" indent="0" algn="l" defTabSz="457200" rtl="0" latinLnBrk="0">
        <a:lnSpc>
          <a:spcPct val="100000"/>
        </a:lnSpc>
        <a:spcBef>
          <a:spcPts val="1200"/>
        </a:spcBef>
        <a:spcAft>
          <a:spcPts val="0"/>
        </a:spcAft>
        <a:buClrTx/>
        <a:buSzTx/>
        <a:buFontTx/>
        <a:buNone/>
        <a:tabLst/>
        <a:defRPr sz="5000" b="1" i="0" u="none" strike="noStrike" cap="none" spc="0" baseline="0">
          <a:ln>
            <a:noFill/>
          </a:ln>
          <a:solidFill>
            <a:srgbClr val="3C1B71"/>
          </a:solidFill>
          <a:uFillTx/>
          <a:latin typeface="Arial"/>
          <a:ea typeface="Arial"/>
          <a:cs typeface="Arial"/>
          <a:sym typeface="Arial"/>
        </a:defRPr>
      </a:lvl6pPr>
      <a:lvl7pPr marL="0" marR="0" indent="0" algn="l" defTabSz="457200" rtl="0" latinLnBrk="0">
        <a:lnSpc>
          <a:spcPct val="100000"/>
        </a:lnSpc>
        <a:spcBef>
          <a:spcPts val="1200"/>
        </a:spcBef>
        <a:spcAft>
          <a:spcPts val="0"/>
        </a:spcAft>
        <a:buClrTx/>
        <a:buSzTx/>
        <a:buFontTx/>
        <a:buNone/>
        <a:tabLst/>
        <a:defRPr sz="5000" b="1" i="0" u="none" strike="noStrike" cap="none" spc="0" baseline="0">
          <a:ln>
            <a:noFill/>
          </a:ln>
          <a:solidFill>
            <a:srgbClr val="3C1B71"/>
          </a:solidFill>
          <a:uFillTx/>
          <a:latin typeface="Arial"/>
          <a:ea typeface="Arial"/>
          <a:cs typeface="Arial"/>
          <a:sym typeface="Arial"/>
        </a:defRPr>
      </a:lvl7pPr>
      <a:lvl8pPr marL="0" marR="0" indent="0" algn="l" defTabSz="457200" rtl="0" latinLnBrk="0">
        <a:lnSpc>
          <a:spcPct val="100000"/>
        </a:lnSpc>
        <a:spcBef>
          <a:spcPts val="1200"/>
        </a:spcBef>
        <a:spcAft>
          <a:spcPts val="0"/>
        </a:spcAft>
        <a:buClrTx/>
        <a:buSzTx/>
        <a:buFontTx/>
        <a:buNone/>
        <a:tabLst/>
        <a:defRPr sz="5000" b="1" i="0" u="none" strike="noStrike" cap="none" spc="0" baseline="0">
          <a:ln>
            <a:noFill/>
          </a:ln>
          <a:solidFill>
            <a:srgbClr val="3C1B71"/>
          </a:solidFill>
          <a:uFillTx/>
          <a:latin typeface="Arial"/>
          <a:ea typeface="Arial"/>
          <a:cs typeface="Arial"/>
          <a:sym typeface="Arial"/>
        </a:defRPr>
      </a:lvl8pPr>
      <a:lvl9pPr marL="0" marR="0" indent="0" algn="l" defTabSz="457200" rtl="0" latinLnBrk="0">
        <a:lnSpc>
          <a:spcPct val="100000"/>
        </a:lnSpc>
        <a:spcBef>
          <a:spcPts val="1200"/>
        </a:spcBef>
        <a:spcAft>
          <a:spcPts val="0"/>
        </a:spcAft>
        <a:buClrTx/>
        <a:buSzTx/>
        <a:buFontTx/>
        <a:buNone/>
        <a:tabLst/>
        <a:defRPr sz="5000" b="1" i="0" u="none" strike="noStrike" cap="none" spc="0" baseline="0">
          <a:ln>
            <a:noFill/>
          </a:ln>
          <a:solidFill>
            <a:srgbClr val="3C1B71"/>
          </a:solidFill>
          <a:uFillTx/>
          <a:latin typeface="Arial"/>
          <a:ea typeface="Arial"/>
          <a:cs typeface="Arial"/>
          <a:sym typeface="Arial"/>
        </a:defRPr>
      </a:lvl9pPr>
    </p:titleStyle>
    <p:bodyStyle>
      <a:lvl1pPr marL="687599" marR="0" indent="-687599" algn="l" defTabSz="457200" rtl="0" latinLnBrk="0">
        <a:lnSpc>
          <a:spcPct val="100000"/>
        </a:lnSpc>
        <a:spcBef>
          <a:spcPts val="2400"/>
        </a:spcBef>
        <a:spcAft>
          <a:spcPts val="0"/>
        </a:spcAft>
        <a:buClrTx/>
        <a:buSzPct val="75000"/>
        <a:buFont typeface="Arial"/>
        <a:buChar char="•"/>
        <a:tabLst/>
        <a:defRPr sz="2800" b="0" i="0" u="none" strike="noStrike" cap="none" spc="0" baseline="0">
          <a:ln>
            <a:noFill/>
          </a:ln>
          <a:solidFill>
            <a:srgbClr val="807F83"/>
          </a:solidFill>
          <a:uFillTx/>
          <a:latin typeface="Arial"/>
          <a:ea typeface="Arial"/>
          <a:cs typeface="Arial"/>
          <a:sym typeface="Arial"/>
        </a:defRPr>
      </a:lvl1pPr>
      <a:lvl2pPr marL="742950" marR="0" indent="-285750" algn="l" defTabSz="457200" rtl="0" latinLnBrk="0">
        <a:lnSpc>
          <a:spcPct val="100000"/>
        </a:lnSpc>
        <a:spcBef>
          <a:spcPts val="2400"/>
        </a:spcBef>
        <a:spcAft>
          <a:spcPts val="0"/>
        </a:spcAft>
        <a:buClrTx/>
        <a:buSzPct val="100000"/>
        <a:buFont typeface="Arial"/>
        <a:buChar char="–"/>
        <a:tabLst/>
        <a:defRPr sz="2800" b="0" i="0" u="none" strike="noStrike" cap="none" spc="0" baseline="0">
          <a:ln>
            <a:noFill/>
          </a:ln>
          <a:solidFill>
            <a:srgbClr val="807F83"/>
          </a:solidFill>
          <a:uFillTx/>
          <a:latin typeface="Arial"/>
          <a:ea typeface="Arial"/>
          <a:cs typeface="Arial"/>
          <a:sym typeface="Arial"/>
        </a:defRPr>
      </a:lvl2pPr>
      <a:lvl3pPr marL="1181100" marR="0" indent="-266700" algn="l" defTabSz="457200" rtl="0" latinLnBrk="0">
        <a:lnSpc>
          <a:spcPct val="100000"/>
        </a:lnSpc>
        <a:spcBef>
          <a:spcPts val="2400"/>
        </a:spcBef>
        <a:spcAft>
          <a:spcPts val="0"/>
        </a:spcAft>
        <a:buClrTx/>
        <a:buSzPct val="100000"/>
        <a:buFont typeface="Arial"/>
        <a:buChar char="•"/>
        <a:tabLst/>
        <a:defRPr sz="2800" b="0" i="0" u="none" strike="noStrike" cap="none" spc="0" baseline="0">
          <a:ln>
            <a:noFill/>
          </a:ln>
          <a:solidFill>
            <a:srgbClr val="807F83"/>
          </a:solidFill>
          <a:uFillTx/>
          <a:latin typeface="Arial"/>
          <a:ea typeface="Arial"/>
          <a:cs typeface="Arial"/>
          <a:sym typeface="Arial"/>
        </a:defRPr>
      </a:lvl3pPr>
      <a:lvl4pPr marL="1691638" marR="0" indent="-320038" algn="l" defTabSz="457200" rtl="0" latinLnBrk="0">
        <a:lnSpc>
          <a:spcPct val="100000"/>
        </a:lnSpc>
        <a:spcBef>
          <a:spcPts val="2400"/>
        </a:spcBef>
        <a:spcAft>
          <a:spcPts val="0"/>
        </a:spcAft>
        <a:buClrTx/>
        <a:buSzPct val="100000"/>
        <a:buFont typeface="Arial"/>
        <a:buChar char="–"/>
        <a:tabLst/>
        <a:defRPr sz="2800" b="0" i="0" u="none" strike="noStrike" cap="none" spc="0" baseline="0">
          <a:ln>
            <a:noFill/>
          </a:ln>
          <a:solidFill>
            <a:srgbClr val="807F83"/>
          </a:solidFill>
          <a:uFillTx/>
          <a:latin typeface="Arial"/>
          <a:ea typeface="Arial"/>
          <a:cs typeface="Arial"/>
          <a:sym typeface="Arial"/>
        </a:defRPr>
      </a:lvl4pPr>
      <a:lvl5pPr marL="2148838" marR="0" indent="-320038" algn="l" defTabSz="457200" rtl="0" latinLnBrk="0">
        <a:lnSpc>
          <a:spcPct val="100000"/>
        </a:lnSpc>
        <a:spcBef>
          <a:spcPts val="2400"/>
        </a:spcBef>
        <a:spcAft>
          <a:spcPts val="0"/>
        </a:spcAft>
        <a:buClrTx/>
        <a:buSzPct val="100000"/>
        <a:buFont typeface="Arial"/>
        <a:buChar char="»"/>
        <a:tabLst/>
        <a:defRPr sz="2800" b="0" i="0" u="none" strike="noStrike" cap="none" spc="0" baseline="0">
          <a:ln>
            <a:noFill/>
          </a:ln>
          <a:solidFill>
            <a:srgbClr val="807F83"/>
          </a:solidFill>
          <a:uFillTx/>
          <a:latin typeface="Arial"/>
          <a:ea typeface="Arial"/>
          <a:cs typeface="Arial"/>
          <a:sym typeface="Arial"/>
        </a:defRPr>
      </a:lvl5pPr>
      <a:lvl6pPr marL="2606038" marR="0" indent="-320038" algn="l" defTabSz="457200" rtl="0" latinLnBrk="0">
        <a:lnSpc>
          <a:spcPct val="100000"/>
        </a:lnSpc>
        <a:spcBef>
          <a:spcPts val="2400"/>
        </a:spcBef>
        <a:spcAft>
          <a:spcPts val="0"/>
        </a:spcAft>
        <a:buClrTx/>
        <a:buSzPct val="100000"/>
        <a:buFont typeface="Arial"/>
        <a:buChar char="•"/>
        <a:tabLst/>
        <a:defRPr sz="2800" b="0" i="0" u="none" strike="noStrike" cap="none" spc="0" baseline="0">
          <a:ln>
            <a:noFill/>
          </a:ln>
          <a:solidFill>
            <a:srgbClr val="807F83"/>
          </a:solidFill>
          <a:uFillTx/>
          <a:latin typeface="Arial"/>
          <a:ea typeface="Arial"/>
          <a:cs typeface="Arial"/>
          <a:sym typeface="Arial"/>
        </a:defRPr>
      </a:lvl6pPr>
      <a:lvl7pPr marL="3063238" marR="0" indent="-320038" algn="l" defTabSz="457200" rtl="0" latinLnBrk="0">
        <a:lnSpc>
          <a:spcPct val="100000"/>
        </a:lnSpc>
        <a:spcBef>
          <a:spcPts val="2400"/>
        </a:spcBef>
        <a:spcAft>
          <a:spcPts val="0"/>
        </a:spcAft>
        <a:buClrTx/>
        <a:buSzPct val="100000"/>
        <a:buFont typeface="Arial"/>
        <a:buChar char="•"/>
        <a:tabLst/>
        <a:defRPr sz="2800" b="0" i="0" u="none" strike="noStrike" cap="none" spc="0" baseline="0">
          <a:ln>
            <a:noFill/>
          </a:ln>
          <a:solidFill>
            <a:srgbClr val="807F83"/>
          </a:solidFill>
          <a:uFillTx/>
          <a:latin typeface="Arial"/>
          <a:ea typeface="Arial"/>
          <a:cs typeface="Arial"/>
          <a:sym typeface="Arial"/>
        </a:defRPr>
      </a:lvl7pPr>
      <a:lvl8pPr marL="3520440" marR="0" indent="-320039" algn="l" defTabSz="457200" rtl="0" latinLnBrk="0">
        <a:lnSpc>
          <a:spcPct val="100000"/>
        </a:lnSpc>
        <a:spcBef>
          <a:spcPts val="2400"/>
        </a:spcBef>
        <a:spcAft>
          <a:spcPts val="0"/>
        </a:spcAft>
        <a:buClrTx/>
        <a:buSzPct val="100000"/>
        <a:buFont typeface="Arial"/>
        <a:buChar char="•"/>
        <a:tabLst/>
        <a:defRPr sz="2800" b="0" i="0" u="none" strike="noStrike" cap="none" spc="0" baseline="0">
          <a:ln>
            <a:noFill/>
          </a:ln>
          <a:solidFill>
            <a:srgbClr val="807F83"/>
          </a:solidFill>
          <a:uFillTx/>
          <a:latin typeface="Arial"/>
          <a:ea typeface="Arial"/>
          <a:cs typeface="Arial"/>
          <a:sym typeface="Arial"/>
        </a:defRPr>
      </a:lvl8pPr>
      <a:lvl9pPr marL="3977640" marR="0" indent="-320040" algn="l" defTabSz="457200" rtl="0" latinLnBrk="0">
        <a:lnSpc>
          <a:spcPct val="100000"/>
        </a:lnSpc>
        <a:spcBef>
          <a:spcPts val="2400"/>
        </a:spcBef>
        <a:spcAft>
          <a:spcPts val="0"/>
        </a:spcAft>
        <a:buClrTx/>
        <a:buSzPct val="100000"/>
        <a:buFont typeface="Arial"/>
        <a:buChar char="•"/>
        <a:tabLst/>
        <a:defRPr sz="2800" b="0" i="0" u="none" strike="noStrike" cap="none" spc="0" baseline="0">
          <a:ln>
            <a:noFill/>
          </a:ln>
          <a:solidFill>
            <a:srgbClr val="807F83"/>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2.jpeg"/>
          <p:cNvPicPr>
            <a:picLocks noChangeAspect="1"/>
          </p:cNvPicPr>
          <p:nvPr/>
        </p:nvPicPr>
        <p:blipFill>
          <a:blip r:embed="rId2">
            <a:extLst/>
          </a:blip>
          <a:stretch>
            <a:fillRect/>
          </a:stretch>
        </p:blipFill>
        <p:spPr>
          <a:xfrm>
            <a:off x="0" y="11113"/>
            <a:ext cx="9144000" cy="6858001"/>
          </a:xfrm>
          <a:prstGeom prst="rect">
            <a:avLst/>
          </a:prstGeom>
          <a:ln w="12700">
            <a:miter lim="400000"/>
          </a:ln>
        </p:spPr>
      </p:pic>
      <p:sp>
        <p:nvSpPr>
          <p:cNvPr id="130" name="Shape 130"/>
          <p:cNvSpPr>
            <a:spLocks noGrp="1"/>
          </p:cNvSpPr>
          <p:nvPr>
            <p:ph type="sldNum" sz="quarter" idx="4294967295"/>
          </p:nvPr>
        </p:nvSpPr>
        <p:spPr>
          <a:xfrm>
            <a:off x="8505420" y="6404293"/>
            <a:ext cx="181381" cy="2692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p:nvPr/>
        </p:nvSpPr>
        <p:spPr>
          <a:xfrm>
            <a:off x="3124200" y="6404292"/>
            <a:ext cx="2895600" cy="26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200">
                <a:solidFill>
                  <a:srgbClr val="888888"/>
                </a:solidFill>
              </a:defRPr>
            </a:lvl1pPr>
          </a:lstStyle>
          <a:p>
            <a:r>
              <a:t>Practihc Basic Workshop - Overview</a:t>
            </a:r>
          </a:p>
        </p:txBody>
      </p:sp>
      <p:pic>
        <p:nvPicPr>
          <p:cNvPr id="217" name="image6.png"/>
          <p:cNvPicPr>
            <a:picLocks noChangeAspect="1"/>
          </p:cNvPicPr>
          <p:nvPr/>
        </p:nvPicPr>
        <p:blipFill>
          <a:blip r:embed="rId3">
            <a:extLst/>
          </a:blip>
          <a:stretch>
            <a:fillRect/>
          </a:stretch>
        </p:blipFill>
        <p:spPr>
          <a:xfrm>
            <a:off x="214313" y="714375"/>
            <a:ext cx="8715376" cy="5368925"/>
          </a:xfrm>
          <a:prstGeom prst="rect">
            <a:avLst/>
          </a:prstGeom>
          <a:ln w="12700">
            <a:miter lim="400000"/>
          </a:ln>
        </p:spPr>
      </p:pic>
      <p:sp>
        <p:nvSpPr>
          <p:cNvPr id="218" name="Shape 218"/>
          <p:cNvSpPr>
            <a:spLocks noGrp="1"/>
          </p:cNvSpPr>
          <p:nvPr>
            <p:ph type="sldNum" sz="quarter" idx="4294967295"/>
          </p:nvPr>
        </p:nvSpPr>
        <p:spPr>
          <a:xfrm>
            <a:off x="8428179" y="6404293"/>
            <a:ext cx="258622" cy="2692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image12.png"/>
          <p:cNvPicPr>
            <a:picLocks noChangeAspect="1"/>
          </p:cNvPicPr>
          <p:nvPr/>
        </p:nvPicPr>
        <p:blipFill>
          <a:blip r:embed="rId3">
            <a:extLst/>
          </a:blip>
          <a:stretch>
            <a:fillRect/>
          </a:stretch>
        </p:blipFill>
        <p:spPr>
          <a:xfrm>
            <a:off x="-23813" y="0"/>
            <a:ext cx="8145465" cy="6858000"/>
          </a:xfrm>
          <a:prstGeom prst="rect">
            <a:avLst/>
          </a:prstGeom>
          <a:ln w="12700">
            <a:miter lim="400000"/>
          </a:ln>
        </p:spPr>
      </p:pic>
      <p:sp>
        <p:nvSpPr>
          <p:cNvPr id="258" name="Shape 258"/>
          <p:cNvSpPr/>
          <p:nvPr/>
        </p:nvSpPr>
        <p:spPr>
          <a:xfrm rot="5400000">
            <a:off x="5708967" y="2403794"/>
            <a:ext cx="5864227" cy="105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b="1">
                <a:latin typeface="Charcoal CY"/>
                <a:ea typeface="Charcoal CY"/>
                <a:cs typeface="Charcoal CY"/>
                <a:sym typeface="Charcoal CY"/>
              </a:defRPr>
            </a:lvl1pPr>
          </a:lstStyle>
          <a:p>
            <a:r>
              <a:t>The PRECIS-2 tool: designing trials that are fit for purpose </a:t>
            </a:r>
          </a:p>
        </p:txBody>
      </p:sp>
      <p:sp>
        <p:nvSpPr>
          <p:cNvPr id="259" name="Shape 259"/>
          <p:cNvSpPr/>
          <p:nvPr/>
        </p:nvSpPr>
        <p:spPr>
          <a:xfrm>
            <a:off x="6919913" y="6235698"/>
            <a:ext cx="2249489" cy="634364"/>
          </a:xfrm>
          <a:prstGeom prst="rect">
            <a:avLst/>
          </a:prstGeom>
          <a:gradFill>
            <a:gsLst>
              <a:gs pos="0">
                <a:srgbClr val="BABABA"/>
              </a:gs>
              <a:gs pos="35000">
                <a:srgbClr val="CFCFCF"/>
              </a:gs>
              <a:gs pos="100000">
                <a:srgbClr val="EDEDED"/>
              </a:gs>
            </a:gsLst>
            <a:lin ang="16200000"/>
          </a:gradFill>
          <a:ln>
            <a:solidFill>
              <a:srgbClr val="000000"/>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defRPr sz="1000">
                <a:latin typeface="Avenir Next Condensed Medium"/>
                <a:ea typeface="Avenir Next Condensed Medium"/>
                <a:cs typeface="Avenir Next Condensed Medium"/>
                <a:sym typeface="Avenir Next Condensed Medium"/>
              </a:defRPr>
            </a:pPr>
            <a:r>
              <a:t>Loudon K, Treweek S, Sullivan F, Donnan P, Thorpe KE, Zwarenstein M. </a:t>
            </a:r>
          </a:p>
          <a:p>
            <a:pPr>
              <a:defRPr sz="1000" i="1">
                <a:latin typeface="Avenir Next Condensed Medium"/>
                <a:ea typeface="Avenir Next Condensed Medium"/>
                <a:cs typeface="Avenir Next Condensed Medium"/>
                <a:sym typeface="Avenir Next Condensed Medium"/>
              </a:defRPr>
            </a:pPr>
            <a:r>
              <a:t>BMJ</a:t>
            </a:r>
            <a:r>
              <a:rPr i="0"/>
              <a:t> 2015;350:h 2147 doi: 10.1136</a:t>
            </a:r>
          </a:p>
        </p:txBody>
      </p:sp>
      <p:sp>
        <p:nvSpPr>
          <p:cNvPr id="260" name="Shape 260"/>
          <p:cNvSpPr>
            <a:spLocks noGrp="1"/>
          </p:cNvSpPr>
          <p:nvPr>
            <p:ph type="sldNum" sz="quarter" idx="4294967295"/>
          </p:nvPr>
        </p:nvSpPr>
        <p:spPr>
          <a:xfrm>
            <a:off x="8428179" y="6404293"/>
            <a:ext cx="258622" cy="2692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p:nvPr>
        </p:nvSpPr>
        <p:spPr>
          <a:xfrm>
            <a:off x="1792287" y="4800600"/>
            <a:ext cx="5486403" cy="566738"/>
          </a:xfrm>
          <a:prstGeom prst="rect">
            <a:avLst/>
          </a:prstGeom>
        </p:spPr>
        <p:txBody>
          <a:bodyPr/>
          <a:lstStyle/>
          <a:p>
            <a:endParaRPr/>
          </a:p>
        </p:txBody>
      </p:sp>
      <p:pic>
        <p:nvPicPr>
          <p:cNvPr id="265" name="PlaceholderImage.png"/>
          <p:cNvPicPr>
            <a:picLocks noGrp="1" noChangeAspect="1"/>
          </p:cNvPicPr>
          <p:nvPr>
            <p:ph type="pic" idx="13"/>
          </p:nvPr>
        </p:nvPicPr>
        <p:blipFill>
          <a:blip r:embed="rId3">
            <a:extLst/>
          </a:blip>
          <a:stretch>
            <a:fillRect/>
          </a:stretch>
        </p:blipFill>
        <p:spPr>
          <a:prstGeom prst="rect">
            <a:avLst/>
          </a:prstGeom>
        </p:spPr>
      </p:pic>
      <p:sp>
        <p:nvSpPr>
          <p:cNvPr id="266" name="Shape 266"/>
          <p:cNvSpPr>
            <a:spLocks noGrp="1"/>
          </p:cNvSpPr>
          <p:nvPr>
            <p:ph type="body" sz="quarter" idx="1"/>
          </p:nvPr>
        </p:nvSpPr>
        <p:spPr>
          <a:xfrm>
            <a:off x="1792287" y="5367337"/>
            <a:ext cx="5486403" cy="804864"/>
          </a:xfrm>
          <a:prstGeom prst="rect">
            <a:avLst/>
          </a:prstGeom>
        </p:spPr>
        <p:txBody>
          <a:bodyPr>
            <a:normAutofit lnSpcReduction="10000"/>
          </a:bodyPr>
          <a:lstStyle/>
          <a:p>
            <a:pPr defTabSz="384047">
              <a:spcBef>
                <a:spcPts val="2000"/>
              </a:spcBef>
              <a:defRPr sz="1100"/>
            </a:pPr>
            <a:endParaRPr/>
          </a:p>
          <a:p>
            <a:pPr defTabSz="384047">
              <a:spcBef>
                <a:spcPts val="2000"/>
              </a:spcBef>
              <a:defRPr sz="2000">
                <a:solidFill>
                  <a:srgbClr val="030219"/>
                </a:solidFill>
              </a:defRPr>
            </a:pPr>
            <a:r>
              <a:t>PRECIS-2 Diagram: GISSI Study</a:t>
            </a:r>
          </a:p>
        </p:txBody>
      </p:sp>
      <p:sp>
        <p:nvSpPr>
          <p:cNvPr id="267" name="Shape 267"/>
          <p:cNvSpPr>
            <a:spLocks noGrp="1"/>
          </p:cNvSpPr>
          <p:nvPr>
            <p:ph type="sldNum" sz="quarter" idx="4294967295"/>
          </p:nvPr>
        </p:nvSpPr>
        <p:spPr>
          <a:xfrm>
            <a:off x="8428179" y="6404293"/>
            <a:ext cx="258622" cy="2692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pic>
        <p:nvPicPr>
          <p:cNvPr id="268" name="image14.png"/>
          <p:cNvPicPr>
            <a:picLocks noChangeAspect="1"/>
          </p:cNvPicPr>
          <p:nvPr/>
        </p:nvPicPr>
        <p:blipFill>
          <a:blip r:embed="rId4">
            <a:extLst/>
          </a:blip>
          <a:stretch>
            <a:fillRect/>
          </a:stretch>
        </p:blipFill>
        <p:spPr>
          <a:xfrm rot="5400000">
            <a:off x="1040807" y="-881510"/>
            <a:ext cx="6067861" cy="7852526"/>
          </a:xfrm>
          <a:prstGeom prst="rect">
            <a:avLst/>
          </a:prstGeom>
          <a:ln w="12700">
            <a:miter lim="400000"/>
          </a:ln>
        </p:spPr>
      </p:pic>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title"/>
          </p:nvPr>
        </p:nvSpPr>
        <p:spPr>
          <a:xfrm>
            <a:off x="1828798" y="4764087"/>
            <a:ext cx="5486403" cy="566740"/>
          </a:xfrm>
          <a:prstGeom prst="rect">
            <a:avLst/>
          </a:prstGeom>
        </p:spPr>
        <p:txBody>
          <a:bodyPr/>
          <a:lstStyle/>
          <a:p>
            <a:endParaRPr/>
          </a:p>
        </p:txBody>
      </p:sp>
      <p:pic>
        <p:nvPicPr>
          <p:cNvPr id="271" name="PlaceholderImage.png"/>
          <p:cNvPicPr>
            <a:picLocks noGrp="1" noChangeAspect="1"/>
          </p:cNvPicPr>
          <p:nvPr>
            <p:ph type="pic" idx="13"/>
          </p:nvPr>
        </p:nvPicPr>
        <p:blipFill>
          <a:blip r:embed="rId3">
            <a:extLst/>
          </a:blip>
          <a:stretch>
            <a:fillRect/>
          </a:stretch>
        </p:blipFill>
        <p:spPr>
          <a:prstGeom prst="rect">
            <a:avLst/>
          </a:prstGeom>
        </p:spPr>
      </p:pic>
      <p:sp>
        <p:nvSpPr>
          <p:cNvPr id="272" name="Shape 272"/>
          <p:cNvSpPr>
            <a:spLocks noGrp="1"/>
          </p:cNvSpPr>
          <p:nvPr>
            <p:ph type="body" sz="quarter" idx="1"/>
          </p:nvPr>
        </p:nvSpPr>
        <p:spPr>
          <a:xfrm>
            <a:off x="1792287" y="5367337"/>
            <a:ext cx="5486403" cy="804864"/>
          </a:xfrm>
          <a:prstGeom prst="rect">
            <a:avLst/>
          </a:prstGeom>
        </p:spPr>
        <p:txBody>
          <a:bodyPr/>
          <a:lstStyle>
            <a:lvl1pPr>
              <a:spcBef>
                <a:spcPts val="1200"/>
              </a:spcBef>
              <a:defRPr sz="2400" b="1">
                <a:solidFill>
                  <a:srgbClr val="3C1B71"/>
                </a:solidFill>
              </a:defRPr>
            </a:lvl1pPr>
          </a:lstStyle>
          <a:p>
            <a:r>
              <a:t>PRECIS-2 Diagram:  ISAM study </a:t>
            </a:r>
          </a:p>
        </p:txBody>
      </p:sp>
      <p:sp>
        <p:nvSpPr>
          <p:cNvPr id="273" name="Shape 273"/>
          <p:cNvSpPr>
            <a:spLocks noGrp="1"/>
          </p:cNvSpPr>
          <p:nvPr>
            <p:ph type="sldNum" sz="quarter" idx="4294967295"/>
          </p:nvPr>
        </p:nvSpPr>
        <p:spPr>
          <a:xfrm>
            <a:off x="8428179" y="6404293"/>
            <a:ext cx="258622" cy="2692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pic>
        <p:nvPicPr>
          <p:cNvPr id="274" name="image15.png"/>
          <p:cNvPicPr>
            <a:picLocks noChangeAspect="1"/>
          </p:cNvPicPr>
          <p:nvPr/>
        </p:nvPicPr>
        <p:blipFill>
          <a:blip r:embed="rId4">
            <a:extLst/>
          </a:blip>
          <a:stretch>
            <a:fillRect/>
          </a:stretch>
        </p:blipFill>
        <p:spPr>
          <a:xfrm>
            <a:off x="1092627" y="266930"/>
            <a:ext cx="7411293" cy="4806490"/>
          </a:xfrm>
          <a:prstGeom prst="rect">
            <a:avLst/>
          </a:prstGeom>
          <a:ln w="12700">
            <a:miter lim="400000"/>
          </a:ln>
        </p:spPr>
      </p:pic>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image4.png"/>
          <p:cNvPicPr>
            <a:picLocks noChangeAspect="1"/>
          </p:cNvPicPr>
          <p:nvPr/>
        </p:nvPicPr>
        <p:blipFill>
          <a:blip r:embed="rId3">
            <a:extLst/>
          </a:blip>
          <a:stretch>
            <a:fillRect/>
          </a:stretch>
        </p:blipFill>
        <p:spPr>
          <a:xfrm>
            <a:off x="0" y="6203950"/>
            <a:ext cx="9144000" cy="654050"/>
          </a:xfrm>
          <a:prstGeom prst="rect">
            <a:avLst/>
          </a:prstGeom>
          <a:ln w="12700">
            <a:miter lim="400000"/>
          </a:ln>
        </p:spPr>
      </p:pic>
      <p:pic>
        <p:nvPicPr>
          <p:cNvPr id="247" name="image5.png"/>
          <p:cNvPicPr>
            <a:picLocks noChangeAspect="1"/>
          </p:cNvPicPr>
          <p:nvPr/>
        </p:nvPicPr>
        <p:blipFill>
          <a:blip r:embed="rId4">
            <a:extLst/>
          </a:blip>
          <a:stretch>
            <a:fillRect/>
          </a:stretch>
        </p:blipFill>
        <p:spPr>
          <a:xfrm>
            <a:off x="0" y="227013"/>
            <a:ext cx="9144000" cy="2416176"/>
          </a:xfrm>
          <a:prstGeom prst="rect">
            <a:avLst/>
          </a:prstGeom>
          <a:ln w="12700">
            <a:miter lim="400000"/>
          </a:ln>
        </p:spPr>
      </p:pic>
      <p:sp>
        <p:nvSpPr>
          <p:cNvPr id="248" name="Shape 248"/>
          <p:cNvSpPr/>
          <p:nvPr/>
        </p:nvSpPr>
        <p:spPr>
          <a:xfrm>
            <a:off x="1031988" y="3285575"/>
            <a:ext cx="7382675" cy="2021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400">
                <a:latin typeface="American Typewriter"/>
                <a:ea typeface="American Typewriter"/>
                <a:cs typeface="American Typewriter"/>
                <a:sym typeface="American Typewriter"/>
              </a:defRPr>
            </a:pPr>
            <a:r>
              <a:t>	</a:t>
            </a:r>
            <a:r>
              <a:rPr sz="2600">
                <a:effectLst>
                  <a:outerShdw blurRad="50800" dir="2700000" rotWithShape="0">
                    <a:srgbClr val="000000">
                      <a:alpha val="4000"/>
                    </a:srgbClr>
                  </a:outerShdw>
                </a:effectLst>
                <a:latin typeface="Baskerville Old Face"/>
                <a:ea typeface="Baskerville Old Face"/>
                <a:cs typeface="Baskerville Old Face"/>
                <a:sym typeface="Baskerville Old Face"/>
              </a:rPr>
              <a:t>	</a:t>
            </a:r>
            <a:r>
              <a:rPr sz="3200">
                <a:effectLst>
                  <a:outerShdw blurRad="50800" dir="2700000" rotWithShape="0">
                    <a:srgbClr val="000000">
                      <a:alpha val="4000"/>
                    </a:srgbClr>
                  </a:outerShdw>
                </a:effectLst>
                <a:latin typeface="Baskerville Old Face"/>
                <a:ea typeface="Baskerville Old Face"/>
                <a:cs typeface="Baskerville Old Face"/>
                <a:sym typeface="Baskerville Old Face"/>
              </a:rPr>
              <a:t> Most trials done hitherto have adopted the explanatory approach without question; </a:t>
            </a:r>
            <a:r>
              <a:rPr sz="3200" u="sng">
                <a:effectLst>
                  <a:outerShdw blurRad="50800" dir="2700000" rotWithShape="0">
                    <a:srgbClr val="000000">
                      <a:alpha val="4000"/>
                    </a:srgbClr>
                  </a:outerShdw>
                </a:effectLst>
                <a:latin typeface="Baskerville Old Face"/>
                <a:ea typeface="Baskerville Old Face"/>
                <a:cs typeface="Baskerville Old Face"/>
                <a:sym typeface="Baskerville Old Face"/>
              </a:rPr>
              <a:t>the pragmatic approach would often have been more justifiable. </a:t>
            </a:r>
          </a:p>
        </p:txBody>
      </p:sp>
      <p:sp>
        <p:nvSpPr>
          <p:cNvPr id="249" name="Shape 249"/>
          <p:cNvSpPr>
            <a:spLocks noGrp="1"/>
          </p:cNvSpPr>
          <p:nvPr>
            <p:ph type="sldNum" sz="quarter" idx="4294967295"/>
          </p:nvPr>
        </p:nvSpPr>
        <p:spPr>
          <a:xfrm>
            <a:off x="8428179" y="6404293"/>
            <a:ext cx="258622" cy="2692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idx="4294967295"/>
          </p:nvPr>
        </p:nvSpPr>
        <p:spPr>
          <a:xfrm>
            <a:off x="457199" y="274637"/>
            <a:ext cx="8229601" cy="1916113"/>
          </a:xfrm>
          <a:prstGeom prst="rect">
            <a:avLst/>
          </a:prstGeom>
        </p:spPr>
        <p:txBody>
          <a:bodyPr>
            <a:normAutofit/>
          </a:bodyPr>
          <a:lstStyle>
            <a:lvl1pPr>
              <a:defRPr sz="4000">
                <a:latin typeface="+mn-lt"/>
                <a:ea typeface="+mn-ea"/>
                <a:cs typeface="+mn-cs"/>
                <a:sym typeface="Calibri"/>
              </a:defRPr>
            </a:lvl1pPr>
          </a:lstStyle>
          <a:p>
            <a:r>
              <a:rPr lang="en-CA" dirty="0" smtClean="0"/>
              <a:t>Relationship between TWICs trials and Pragmatic/Explanatory framework</a:t>
            </a:r>
            <a:endParaRPr dirty="0"/>
          </a:p>
        </p:txBody>
      </p:sp>
      <p:sp>
        <p:nvSpPr>
          <p:cNvPr id="157" name="Shape 157"/>
          <p:cNvSpPr>
            <a:spLocks noGrp="1"/>
          </p:cNvSpPr>
          <p:nvPr>
            <p:ph type="sldNum" sz="quarter" idx="4294967295"/>
          </p:nvPr>
        </p:nvSpPr>
        <p:spPr>
          <a:xfrm>
            <a:off x="8505420" y="6404293"/>
            <a:ext cx="181381" cy="269239"/>
          </a:xfrm>
          <a:prstGeom prst="rect">
            <a:avLst/>
          </a:prstGeom>
          <a:extLst>
            <a:ext uri="{C572A759-6A51-4108-AA02-DFA0A04FC94B}">
              <ma14:wrappingTextBoxFlag xmlns:ma14="http://schemas.microsoft.com/office/mac/drawingml/2011/main" val="1"/>
            </a:ext>
          </a:extLst>
        </p:spPr>
        <p:txBody>
          <a:bodyPr/>
          <a:lstStyle>
            <a:lvl1pPr>
              <a:defRPr>
                <a:solidFill>
                  <a:srgbClr val="898989"/>
                </a:solidFill>
              </a:defRPr>
            </a:lvl1pPr>
          </a:lstStyle>
          <a:p>
            <a:fld id="{86CB4B4D-7CA3-9044-876B-883B54F8677D}" type="slidenum">
              <a:t>15</a:t>
            </a:fld>
            <a:endParaRPr/>
          </a:p>
        </p:txBody>
      </p:sp>
      <p:sp>
        <p:nvSpPr>
          <p:cNvPr id="2" name="TextBox 1"/>
          <p:cNvSpPr txBox="1"/>
          <p:nvPr/>
        </p:nvSpPr>
        <p:spPr>
          <a:xfrm>
            <a:off x="904875" y="2032000"/>
            <a:ext cx="6873875" cy="31085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Arial"/>
                <a:cs typeface="Arial"/>
                <a:sym typeface="Calibri"/>
              </a:rPr>
              <a:t>Three ways of </a:t>
            </a:r>
            <a:r>
              <a:rPr kumimoji="0" lang="en-US" sz="2800" b="0" i="0" u="none" strike="noStrike" cap="none" spc="0" normalizeH="0" baseline="0" dirty="0" err="1" smtClean="0">
                <a:ln>
                  <a:noFill/>
                </a:ln>
                <a:solidFill>
                  <a:srgbClr val="000000"/>
                </a:solidFill>
                <a:effectLst/>
                <a:uFillTx/>
                <a:latin typeface="Arial"/>
                <a:cs typeface="Arial"/>
                <a:sym typeface="Calibri"/>
              </a:rPr>
              <a:t>categorising</a:t>
            </a:r>
            <a:r>
              <a:rPr kumimoji="0" lang="en-US" sz="2800" b="0" i="0" u="none" strike="noStrike" cap="none" spc="0" normalizeH="0" dirty="0" smtClean="0">
                <a:ln>
                  <a:noFill/>
                </a:ln>
                <a:solidFill>
                  <a:srgbClr val="000000"/>
                </a:solidFill>
                <a:effectLst/>
                <a:uFillTx/>
                <a:latin typeface="Arial"/>
                <a:cs typeface="Arial"/>
                <a:sym typeface="Calibri"/>
              </a:rPr>
              <a:t> RCTs:</a:t>
            </a:r>
          </a:p>
          <a:p>
            <a:pPr marL="0" marR="0" indent="0" algn="l" defTabSz="457200" rtl="0" fontAlgn="auto" latinLnBrk="0" hangingPunct="0">
              <a:lnSpc>
                <a:spcPct val="100000"/>
              </a:lnSpc>
              <a:spcBef>
                <a:spcPts val="0"/>
              </a:spcBef>
              <a:spcAft>
                <a:spcPts val="0"/>
              </a:spcAft>
              <a:buClrTx/>
              <a:buSzTx/>
              <a:buFontTx/>
              <a:buNone/>
              <a:tabLst/>
            </a:pPr>
            <a:endParaRPr lang="en-US" sz="2800" baseline="0" dirty="0">
              <a:latin typeface="Arial"/>
              <a:cs typeface="Arial"/>
            </a:endParaRPr>
          </a:p>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rgbClr val="000000"/>
                </a:solidFill>
                <a:effectLst/>
                <a:uFillTx/>
                <a:latin typeface="Arial"/>
                <a:cs typeface="Arial"/>
                <a:sym typeface="Calibri"/>
              </a:rPr>
              <a:t>Attributes</a:t>
            </a:r>
            <a:endParaRPr kumimoji="0" lang="en-US" sz="2800" b="0" i="0" u="none" strike="noStrike" cap="none" spc="0" normalizeH="0" dirty="0" smtClean="0">
              <a:ln>
                <a:noFill/>
              </a:ln>
              <a:solidFill>
                <a:srgbClr val="000000"/>
              </a:solidFill>
              <a:effectLst/>
              <a:uFillTx/>
              <a:latin typeface="Arial"/>
              <a:cs typeface="Arial"/>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dirty="0" smtClean="0">
              <a:ln>
                <a:noFill/>
              </a:ln>
              <a:solidFill>
                <a:srgbClr val="000000"/>
              </a:solidFill>
              <a:effectLst/>
              <a:uFillTx/>
              <a:latin typeface="Arial"/>
              <a:cs typeface="Arial"/>
              <a:sym typeface="Calibri"/>
            </a:endParaRPr>
          </a:p>
          <a:p>
            <a:pPr marL="0" marR="0" indent="0" algn="l" defTabSz="457200" rtl="0" fontAlgn="auto" latinLnBrk="0" hangingPunct="0">
              <a:lnSpc>
                <a:spcPct val="100000"/>
              </a:lnSpc>
              <a:spcBef>
                <a:spcPts val="0"/>
              </a:spcBef>
              <a:spcAft>
                <a:spcPts val="0"/>
              </a:spcAft>
              <a:buClrTx/>
              <a:buSzTx/>
              <a:buFontTx/>
              <a:buNone/>
              <a:tabLst/>
            </a:pPr>
            <a:r>
              <a:rPr lang="en-US" sz="2800" baseline="0" dirty="0" smtClean="0">
                <a:latin typeface="Arial"/>
                <a:cs typeface="Arial"/>
              </a:rPr>
              <a:t>Structures</a:t>
            </a:r>
          </a:p>
          <a:p>
            <a:pPr marL="0" marR="0" indent="0" algn="l" defTabSz="457200" rtl="0" fontAlgn="auto" latinLnBrk="0" hangingPunct="0">
              <a:lnSpc>
                <a:spcPct val="100000"/>
              </a:lnSpc>
              <a:spcBef>
                <a:spcPts val="0"/>
              </a:spcBef>
              <a:spcAft>
                <a:spcPts val="0"/>
              </a:spcAft>
              <a:buClrTx/>
              <a:buSzTx/>
              <a:buFontTx/>
              <a:buNone/>
              <a:tabLst/>
            </a:pPr>
            <a:endParaRPr lang="en-US" sz="2800" baseline="0" dirty="0" smtClean="0">
              <a:latin typeface="Arial"/>
              <a:cs typeface="Arial"/>
            </a:endParaRPr>
          </a:p>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rgbClr val="000000"/>
                </a:solidFill>
                <a:effectLst/>
                <a:uFillTx/>
                <a:latin typeface="Arial"/>
                <a:cs typeface="Arial"/>
                <a:sym typeface="Calibri"/>
              </a:rPr>
              <a:t>Attitudes</a:t>
            </a:r>
            <a:endParaRPr kumimoji="0" lang="en-US" sz="2800" b="0" i="0" u="none" strike="noStrike" cap="none" spc="0" normalizeH="0" baseline="0" dirty="0">
              <a:ln>
                <a:noFill/>
              </a:ln>
              <a:solidFill>
                <a:srgbClr val="000000"/>
              </a:solidFill>
              <a:effectLst/>
              <a:uFillTx/>
              <a:latin typeface="Arial"/>
              <a:cs typeface="Arial"/>
              <a:sym typeface="Calibri"/>
            </a:endParaRPr>
          </a:p>
        </p:txBody>
      </p:sp>
    </p:spTree>
    <p:extLst>
      <p:ext uri="{BB962C8B-B14F-4D97-AF65-F5344CB8AC3E}">
        <p14:creationId xmlns:p14="http://schemas.microsoft.com/office/powerpoint/2010/main" val="20447683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idx="4294967295"/>
          </p:nvPr>
        </p:nvSpPr>
        <p:spPr>
          <a:xfrm>
            <a:off x="179387" y="333372"/>
            <a:ext cx="7772401" cy="793753"/>
          </a:xfrm>
          <a:prstGeom prst="rect">
            <a:avLst/>
          </a:prstGeom>
        </p:spPr>
        <p:txBody>
          <a:bodyPr>
            <a:normAutofit/>
          </a:bodyPr>
          <a:lstStyle>
            <a:lvl1pPr>
              <a:defRPr sz="4000">
                <a:latin typeface="+mn-lt"/>
                <a:ea typeface="+mn-ea"/>
                <a:cs typeface="+mn-cs"/>
                <a:sym typeface="Calibri"/>
              </a:defRPr>
            </a:lvl1pPr>
          </a:lstStyle>
          <a:p>
            <a:pPr algn="ctr"/>
            <a:r>
              <a:rPr dirty="0" smtClean="0"/>
              <a:t>Typ</a:t>
            </a:r>
            <a:r>
              <a:rPr lang="en-CA" dirty="0" smtClean="0"/>
              <a:t>ology of RCTs: Attitude</a:t>
            </a:r>
            <a:endParaRPr dirty="0"/>
          </a:p>
        </p:txBody>
      </p:sp>
      <p:sp>
        <p:nvSpPr>
          <p:cNvPr id="162" name="Shape 162"/>
          <p:cNvSpPr>
            <a:spLocks noGrp="1"/>
          </p:cNvSpPr>
          <p:nvPr>
            <p:ph type="body" idx="4294967295"/>
          </p:nvPr>
        </p:nvSpPr>
        <p:spPr>
          <a:xfrm>
            <a:off x="179387" y="1476375"/>
            <a:ext cx="6881813" cy="4611688"/>
          </a:xfrm>
          <a:prstGeom prst="rect">
            <a:avLst/>
          </a:prstGeom>
        </p:spPr>
        <p:txBody>
          <a:bodyPr>
            <a:normAutofit/>
          </a:bodyPr>
          <a:lstStyle/>
          <a:p>
            <a:pPr marL="0" indent="0">
              <a:spcBef>
                <a:spcPts val="0"/>
              </a:spcBef>
              <a:buNone/>
            </a:pPr>
            <a:endParaRPr lang="en-US" sz="1800" u="sng" dirty="0" smtClean="0">
              <a:solidFill>
                <a:schemeClr val="tx1"/>
              </a:solidFill>
            </a:endParaRPr>
          </a:p>
          <a:p>
            <a:pPr marL="0" indent="0">
              <a:spcBef>
                <a:spcPts val="0"/>
              </a:spcBef>
              <a:buNone/>
            </a:pPr>
            <a:endParaRPr lang="en-US" sz="1800" u="sng" dirty="0">
              <a:solidFill>
                <a:schemeClr val="tx1"/>
              </a:solidFill>
            </a:endParaRPr>
          </a:p>
          <a:p>
            <a:pPr marL="0" indent="0">
              <a:spcBef>
                <a:spcPts val="0"/>
              </a:spcBef>
              <a:buNone/>
            </a:pPr>
            <a:r>
              <a:rPr lang="en-US" sz="2400" i="1" u="sng" dirty="0" smtClean="0">
                <a:solidFill>
                  <a:schemeClr val="tx1"/>
                </a:solidFill>
              </a:rPr>
              <a:t>Explore mechanism </a:t>
            </a:r>
            <a:r>
              <a:rPr lang="en-US" sz="2400" i="1" u="sng" dirty="0">
                <a:solidFill>
                  <a:schemeClr val="tx1"/>
                </a:solidFill>
              </a:rPr>
              <a:t>of </a:t>
            </a:r>
            <a:r>
              <a:rPr lang="en-US" sz="2400" i="1" u="sng" dirty="0" smtClean="0">
                <a:solidFill>
                  <a:schemeClr val="tx1"/>
                </a:solidFill>
              </a:rPr>
              <a:t>action ideal conditions</a:t>
            </a:r>
            <a:endParaRPr lang="en-US" sz="2400" i="1" u="sng" dirty="0">
              <a:solidFill>
                <a:schemeClr val="tx1"/>
              </a:solidFill>
            </a:endParaRPr>
          </a:p>
          <a:p>
            <a:pPr marL="0" indent="0">
              <a:spcBef>
                <a:spcPts val="0"/>
              </a:spcBef>
              <a:buNone/>
            </a:pPr>
            <a:r>
              <a:rPr lang="en-US" sz="2400" dirty="0">
                <a:solidFill>
                  <a:schemeClr val="tx1"/>
                </a:solidFill>
              </a:rPr>
              <a:t>Efficacy </a:t>
            </a:r>
            <a:r>
              <a:rPr lang="en-US" sz="2400" dirty="0" smtClean="0">
                <a:solidFill>
                  <a:schemeClr val="tx1"/>
                </a:solidFill>
              </a:rPr>
              <a:t>trial</a:t>
            </a:r>
            <a:endParaRPr lang="en-US" sz="2400" dirty="0">
              <a:solidFill>
                <a:schemeClr val="tx1"/>
              </a:solidFill>
            </a:endParaRPr>
          </a:p>
          <a:p>
            <a:pPr marL="0" indent="0">
              <a:spcBef>
                <a:spcPts val="0"/>
              </a:spcBef>
              <a:buNone/>
            </a:pPr>
            <a:r>
              <a:rPr lang="en-US" sz="2400" dirty="0">
                <a:solidFill>
                  <a:schemeClr val="tx1"/>
                </a:solidFill>
              </a:rPr>
              <a:t>Mechanistic </a:t>
            </a:r>
            <a:r>
              <a:rPr lang="en-US" sz="2400" dirty="0" smtClean="0">
                <a:solidFill>
                  <a:schemeClr val="tx1"/>
                </a:solidFill>
              </a:rPr>
              <a:t>trial </a:t>
            </a:r>
            <a:endParaRPr lang="en-US" sz="2400" dirty="0">
              <a:solidFill>
                <a:schemeClr val="tx1"/>
              </a:solidFill>
            </a:endParaRPr>
          </a:p>
          <a:p>
            <a:pPr marL="0" indent="0">
              <a:spcBef>
                <a:spcPts val="0"/>
              </a:spcBef>
              <a:buNone/>
            </a:pPr>
            <a:r>
              <a:rPr lang="en-US" sz="2400" b="1" dirty="0">
                <a:solidFill>
                  <a:schemeClr val="tx1"/>
                </a:solidFill>
              </a:rPr>
              <a:t>Explanatory </a:t>
            </a:r>
            <a:r>
              <a:rPr lang="en-US" sz="2400" b="1" dirty="0" smtClean="0">
                <a:solidFill>
                  <a:schemeClr val="tx1"/>
                </a:solidFill>
              </a:rPr>
              <a:t>trial</a:t>
            </a:r>
          </a:p>
          <a:p>
            <a:pPr marL="0" indent="0">
              <a:spcBef>
                <a:spcPts val="0"/>
              </a:spcBef>
              <a:buNone/>
            </a:pPr>
            <a:endParaRPr lang="en-US" sz="2400" dirty="0">
              <a:solidFill>
                <a:schemeClr val="tx1"/>
              </a:solidFill>
            </a:endParaRPr>
          </a:p>
          <a:p>
            <a:pPr marL="0" indent="0">
              <a:spcBef>
                <a:spcPts val="0"/>
              </a:spcBef>
              <a:buNone/>
            </a:pPr>
            <a:r>
              <a:rPr lang="en-US" sz="2400" i="1" u="sng" dirty="0" smtClean="0">
                <a:solidFill>
                  <a:schemeClr val="tx1"/>
                </a:solidFill>
              </a:rPr>
              <a:t>Directly inform real world decisions</a:t>
            </a:r>
            <a:endParaRPr lang="en-US" sz="2400" dirty="0" smtClean="0">
              <a:solidFill>
                <a:schemeClr val="tx1"/>
              </a:solidFill>
            </a:endParaRPr>
          </a:p>
          <a:p>
            <a:pPr marL="0" indent="0">
              <a:spcBef>
                <a:spcPts val="0"/>
              </a:spcBef>
              <a:buNone/>
            </a:pPr>
            <a:r>
              <a:rPr lang="en-US" sz="2400" dirty="0" smtClean="0">
                <a:solidFill>
                  <a:schemeClr val="tx1"/>
                </a:solidFill>
              </a:rPr>
              <a:t>Effectiveness trial</a:t>
            </a:r>
            <a:endParaRPr lang="en-US" sz="2400" u="sng" dirty="0">
              <a:solidFill>
                <a:schemeClr val="tx1"/>
              </a:solidFill>
            </a:endParaRPr>
          </a:p>
          <a:p>
            <a:pPr marL="0" indent="0">
              <a:spcBef>
                <a:spcPts val="0"/>
              </a:spcBef>
              <a:buNone/>
            </a:pPr>
            <a:r>
              <a:rPr lang="en-US" sz="2400" dirty="0" smtClean="0">
                <a:solidFill>
                  <a:schemeClr val="tx1"/>
                </a:solidFill>
              </a:rPr>
              <a:t>Practical trial</a:t>
            </a:r>
          </a:p>
          <a:p>
            <a:pPr marL="0" indent="0">
              <a:spcBef>
                <a:spcPts val="0"/>
              </a:spcBef>
              <a:buNone/>
            </a:pPr>
            <a:r>
              <a:rPr lang="en-US" sz="2400" b="1" dirty="0" smtClean="0">
                <a:solidFill>
                  <a:schemeClr val="tx1"/>
                </a:solidFill>
              </a:rPr>
              <a:t>Pragmatic trial</a:t>
            </a:r>
            <a:endParaRPr sz="2400" b="1" dirty="0"/>
          </a:p>
        </p:txBody>
      </p:sp>
      <p:sp>
        <p:nvSpPr>
          <p:cNvPr id="163" name="Shape 163"/>
          <p:cNvSpPr>
            <a:spLocks noGrp="1"/>
          </p:cNvSpPr>
          <p:nvPr>
            <p:ph type="sldNum" sz="quarter" idx="4294967295"/>
          </p:nvPr>
        </p:nvSpPr>
        <p:spPr>
          <a:xfrm>
            <a:off x="8505420" y="6404293"/>
            <a:ext cx="181381" cy="269239"/>
          </a:xfrm>
          <a:prstGeom prst="rect">
            <a:avLst/>
          </a:prstGeom>
          <a:extLst>
            <a:ext uri="{C572A759-6A51-4108-AA02-DFA0A04FC94B}">
              <ma14:wrappingTextBoxFlag xmlns:ma14="http://schemas.microsoft.com/office/mac/drawingml/2011/main" val="1"/>
            </a:ext>
          </a:extLst>
        </p:spPr>
        <p:txBody>
          <a:bodyPr/>
          <a:lstStyle>
            <a:lvl1pPr>
              <a:defRPr>
                <a:solidFill>
                  <a:srgbClr val="898989"/>
                </a:solidFill>
              </a:defRPr>
            </a:lvl1pPr>
          </a:lstStyle>
          <a:p>
            <a:fld id="{86CB4B4D-7CA3-9044-876B-883B54F8677D}" type="slidenum">
              <a:t>16</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2">
                                            <p:txEl>
                                              <p:pRg st="3" end="3"/>
                                            </p:txEl>
                                          </p:spTgt>
                                        </p:tgtEl>
                                        <p:attrNameLst>
                                          <p:attrName>style.visibility</p:attrName>
                                        </p:attrNameLst>
                                      </p:cBhvr>
                                      <p:to>
                                        <p:strVal val="visible"/>
                                      </p:to>
                                    </p:set>
                                    <p:animEffect transition="in" filter="dissolve">
                                      <p:cBhvr>
                                        <p:cTn id="7" dur="500"/>
                                        <p:tgtEl>
                                          <p:spTgt spid="16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2">
                                            <p:txEl>
                                              <p:pRg st="4" end="4"/>
                                            </p:txEl>
                                          </p:spTgt>
                                        </p:tgtEl>
                                        <p:attrNameLst>
                                          <p:attrName>style.visibility</p:attrName>
                                        </p:attrNameLst>
                                      </p:cBhvr>
                                      <p:to>
                                        <p:strVal val="visible"/>
                                      </p:to>
                                    </p:set>
                                    <p:animEffect transition="in" filter="dissolve">
                                      <p:cBhvr>
                                        <p:cTn id="12" dur="500"/>
                                        <p:tgtEl>
                                          <p:spTgt spid="16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2">
                                            <p:txEl>
                                              <p:pRg st="5" end="5"/>
                                            </p:txEl>
                                          </p:spTgt>
                                        </p:tgtEl>
                                        <p:attrNameLst>
                                          <p:attrName>style.visibility</p:attrName>
                                        </p:attrNameLst>
                                      </p:cBhvr>
                                      <p:to>
                                        <p:strVal val="visible"/>
                                      </p:to>
                                    </p:set>
                                    <p:animEffect transition="in" filter="dissolve">
                                      <p:cBhvr>
                                        <p:cTn id="17" dur="500"/>
                                        <p:tgtEl>
                                          <p:spTgt spid="16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2">
                                            <p:txEl>
                                              <p:pRg st="8" end="8"/>
                                            </p:txEl>
                                          </p:spTgt>
                                        </p:tgtEl>
                                        <p:attrNameLst>
                                          <p:attrName>style.visibility</p:attrName>
                                        </p:attrNameLst>
                                      </p:cBhvr>
                                      <p:to>
                                        <p:strVal val="visible"/>
                                      </p:to>
                                    </p:set>
                                    <p:animEffect transition="in" filter="dissolve">
                                      <p:cBhvr>
                                        <p:cTn id="22" dur="500"/>
                                        <p:tgtEl>
                                          <p:spTgt spid="16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2">
                                            <p:txEl>
                                              <p:pRg st="9" end="9"/>
                                            </p:txEl>
                                          </p:spTgt>
                                        </p:tgtEl>
                                        <p:attrNameLst>
                                          <p:attrName>style.visibility</p:attrName>
                                        </p:attrNameLst>
                                      </p:cBhvr>
                                      <p:to>
                                        <p:strVal val="visible"/>
                                      </p:to>
                                    </p:set>
                                    <p:animEffect transition="in" filter="dissolve">
                                      <p:cBhvr>
                                        <p:cTn id="27" dur="500"/>
                                        <p:tgtEl>
                                          <p:spTgt spid="16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2">
                                            <p:txEl>
                                              <p:pRg st="10" end="10"/>
                                            </p:txEl>
                                          </p:spTgt>
                                        </p:tgtEl>
                                        <p:attrNameLst>
                                          <p:attrName>style.visibility</p:attrName>
                                        </p:attrNameLst>
                                      </p:cBhvr>
                                      <p:to>
                                        <p:strVal val="visible"/>
                                      </p:to>
                                    </p:set>
                                    <p:animEffect transition="in" filter="dissolve">
                                      <p:cBhvr>
                                        <p:cTn id="32" dur="500"/>
                                        <p:tgtEl>
                                          <p:spTgt spid="16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62">
                                            <p:txEl>
                                              <p:pRg st="2" end="2"/>
                                            </p:txEl>
                                          </p:spTgt>
                                        </p:tgtEl>
                                        <p:attrNameLst>
                                          <p:attrName>style.visibility</p:attrName>
                                        </p:attrNameLst>
                                      </p:cBhvr>
                                      <p:to>
                                        <p:strVal val="visible"/>
                                      </p:to>
                                    </p:set>
                                    <p:anim calcmode="lin" valueType="num">
                                      <p:cBhvr additive="base">
                                        <p:cTn id="37" dur="2200" fill="hold"/>
                                        <p:tgtEl>
                                          <p:spTgt spid="162">
                                            <p:txEl>
                                              <p:pRg st="2" end="2"/>
                                            </p:txEl>
                                          </p:spTgt>
                                        </p:tgtEl>
                                        <p:attrNameLst>
                                          <p:attrName>ppt_x</p:attrName>
                                        </p:attrNameLst>
                                      </p:cBhvr>
                                      <p:tavLst>
                                        <p:tav tm="0">
                                          <p:val>
                                            <p:strVal val="1+#ppt_w/2"/>
                                          </p:val>
                                        </p:tav>
                                        <p:tav tm="100000">
                                          <p:val>
                                            <p:strVal val="#ppt_x"/>
                                          </p:val>
                                        </p:tav>
                                      </p:tavLst>
                                    </p:anim>
                                    <p:anim calcmode="lin" valueType="num">
                                      <p:cBhvr additive="base">
                                        <p:cTn id="38" dur="2200" fill="hold"/>
                                        <p:tgtEl>
                                          <p:spTgt spid="1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2">
                                            <p:txEl>
                                              <p:pRg st="7" end="7"/>
                                            </p:txEl>
                                          </p:spTgt>
                                        </p:tgtEl>
                                        <p:attrNameLst>
                                          <p:attrName>style.visibility</p:attrName>
                                        </p:attrNameLst>
                                      </p:cBhvr>
                                      <p:to>
                                        <p:strVal val="visible"/>
                                      </p:to>
                                    </p:set>
                                    <p:anim calcmode="lin" valueType="num">
                                      <p:cBhvr additive="base">
                                        <p:cTn id="43" dur="2200" fill="hold"/>
                                        <p:tgtEl>
                                          <p:spTgt spid="162">
                                            <p:txEl>
                                              <p:pRg st="7" end="7"/>
                                            </p:txEl>
                                          </p:spTgt>
                                        </p:tgtEl>
                                        <p:attrNameLst>
                                          <p:attrName>ppt_x</p:attrName>
                                        </p:attrNameLst>
                                      </p:cBhvr>
                                      <p:tavLst>
                                        <p:tav tm="0">
                                          <p:val>
                                            <p:strVal val="1+#ppt_w/2"/>
                                          </p:val>
                                        </p:tav>
                                        <p:tav tm="100000">
                                          <p:val>
                                            <p:strVal val="#ppt_x"/>
                                          </p:val>
                                        </p:tav>
                                      </p:tavLst>
                                    </p:anim>
                                    <p:anim calcmode="lin" valueType="num">
                                      <p:cBhvr additive="base">
                                        <p:cTn id="44" dur="2200" fill="hold"/>
                                        <p:tgtEl>
                                          <p:spTgt spid="16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idx="4294967295"/>
          </p:nvPr>
        </p:nvSpPr>
        <p:spPr>
          <a:xfrm>
            <a:off x="179387" y="45075"/>
            <a:ext cx="8507414" cy="1007752"/>
          </a:xfrm>
          <a:prstGeom prst="rect">
            <a:avLst/>
          </a:prstGeom>
        </p:spPr>
        <p:txBody>
          <a:bodyPr>
            <a:normAutofit/>
          </a:bodyPr>
          <a:lstStyle>
            <a:lvl1pPr>
              <a:defRPr sz="4000">
                <a:latin typeface="+mn-lt"/>
                <a:ea typeface="+mn-ea"/>
                <a:cs typeface="+mn-cs"/>
                <a:sym typeface="Calibri"/>
              </a:defRPr>
            </a:lvl1pPr>
          </a:lstStyle>
          <a:p>
            <a:pPr algn="ctr">
              <a:spcBef>
                <a:spcPts val="0"/>
              </a:spcBef>
            </a:pPr>
            <a:r>
              <a:rPr dirty="0" smtClean="0"/>
              <a:t>Typ</a:t>
            </a:r>
            <a:r>
              <a:rPr lang="en-CA" dirty="0" smtClean="0"/>
              <a:t>ology of RCT designs: </a:t>
            </a:r>
            <a:r>
              <a:rPr lang="en-CA" dirty="0" smtClean="0"/>
              <a:t>Attributes</a:t>
            </a:r>
            <a:endParaRPr dirty="0"/>
          </a:p>
        </p:txBody>
      </p:sp>
      <p:sp>
        <p:nvSpPr>
          <p:cNvPr id="162" name="Shape 162"/>
          <p:cNvSpPr>
            <a:spLocks noGrp="1"/>
          </p:cNvSpPr>
          <p:nvPr>
            <p:ph type="body" idx="4294967295"/>
          </p:nvPr>
        </p:nvSpPr>
        <p:spPr>
          <a:xfrm>
            <a:off x="179387" y="920687"/>
            <a:ext cx="8631238" cy="5445125"/>
          </a:xfrm>
          <a:prstGeom prst="rect">
            <a:avLst/>
          </a:prstGeom>
        </p:spPr>
        <p:txBody>
          <a:bodyPr>
            <a:noAutofit/>
          </a:bodyPr>
          <a:lstStyle/>
          <a:p>
            <a:pPr marL="0" indent="0">
              <a:spcBef>
                <a:spcPts val="0"/>
              </a:spcBef>
              <a:buNone/>
            </a:pPr>
            <a:r>
              <a:rPr lang="en-US" sz="1800" i="1" u="sng" dirty="0" smtClean="0">
                <a:solidFill>
                  <a:schemeClr val="tx1"/>
                </a:solidFill>
              </a:rPr>
              <a:t>Improve Efficiency</a:t>
            </a:r>
            <a:endParaRPr lang="en-US" sz="1800" i="1" u="sng" dirty="0">
              <a:solidFill>
                <a:schemeClr val="tx1"/>
              </a:solidFill>
            </a:endParaRPr>
          </a:p>
          <a:p>
            <a:pPr marL="39600" indent="0">
              <a:lnSpc>
                <a:spcPct val="120000"/>
              </a:lnSpc>
              <a:spcBef>
                <a:spcPts val="0"/>
              </a:spcBef>
              <a:buNone/>
            </a:pPr>
            <a:r>
              <a:rPr lang="en-US" sz="1800" dirty="0">
                <a:solidFill>
                  <a:schemeClr val="tx1"/>
                </a:solidFill>
              </a:rPr>
              <a:t>F</a:t>
            </a:r>
            <a:r>
              <a:rPr lang="en-US" sz="1800" dirty="0" smtClean="0">
                <a:solidFill>
                  <a:schemeClr val="tx1"/>
                </a:solidFill>
              </a:rPr>
              <a:t>actorial trials: </a:t>
            </a:r>
            <a:r>
              <a:rPr lang="en-US" sz="1800" dirty="0">
                <a:solidFill>
                  <a:schemeClr val="tx1"/>
                </a:solidFill>
              </a:rPr>
              <a:t>T</a:t>
            </a:r>
            <a:r>
              <a:rPr lang="en-US" sz="1800" dirty="0" smtClean="0">
                <a:solidFill>
                  <a:schemeClr val="tx1"/>
                </a:solidFill>
              </a:rPr>
              <a:t>est </a:t>
            </a:r>
            <a:r>
              <a:rPr lang="en-US" sz="1800" dirty="0">
                <a:solidFill>
                  <a:schemeClr val="tx1"/>
                </a:solidFill>
              </a:rPr>
              <a:t>multiple combinable </a:t>
            </a:r>
            <a:r>
              <a:rPr lang="en-US" sz="1800" dirty="0" smtClean="0">
                <a:solidFill>
                  <a:schemeClr val="tx1"/>
                </a:solidFill>
              </a:rPr>
              <a:t>independent </a:t>
            </a:r>
            <a:r>
              <a:rPr lang="en-US" sz="1800" dirty="0">
                <a:solidFill>
                  <a:schemeClr val="tx1"/>
                </a:solidFill>
              </a:rPr>
              <a:t>treatments at once</a:t>
            </a:r>
          </a:p>
          <a:p>
            <a:pPr marL="39600" indent="0">
              <a:lnSpc>
                <a:spcPct val="120000"/>
              </a:lnSpc>
              <a:spcBef>
                <a:spcPts val="0"/>
              </a:spcBef>
              <a:buNone/>
            </a:pPr>
            <a:r>
              <a:rPr lang="en-US" sz="1800" dirty="0" smtClean="0">
                <a:solidFill>
                  <a:schemeClr val="tx1"/>
                </a:solidFill>
              </a:rPr>
              <a:t>Sequential trials: Evaluate treatment with as few participants as possible </a:t>
            </a:r>
          </a:p>
          <a:p>
            <a:pPr marL="39600" indent="0">
              <a:lnSpc>
                <a:spcPct val="120000"/>
              </a:lnSpc>
              <a:spcBef>
                <a:spcPts val="0"/>
              </a:spcBef>
              <a:buNone/>
            </a:pPr>
            <a:r>
              <a:rPr lang="en-US" sz="1800" dirty="0" smtClean="0">
                <a:solidFill>
                  <a:schemeClr val="tx1"/>
                </a:solidFill>
              </a:rPr>
              <a:t>Crossover trials:  </a:t>
            </a:r>
            <a:r>
              <a:rPr lang="en-US" sz="1800" dirty="0" err="1" smtClean="0">
                <a:solidFill>
                  <a:schemeClr val="tx1"/>
                </a:solidFill>
              </a:rPr>
              <a:t>Maximise</a:t>
            </a:r>
            <a:r>
              <a:rPr lang="en-US" sz="1800" dirty="0" smtClean="0">
                <a:solidFill>
                  <a:schemeClr val="tx1"/>
                </a:solidFill>
              </a:rPr>
              <a:t> effective sample size in trials</a:t>
            </a:r>
          </a:p>
          <a:p>
            <a:pPr marL="39600" indent="0">
              <a:lnSpc>
                <a:spcPct val="120000"/>
              </a:lnSpc>
              <a:spcBef>
                <a:spcPts val="0"/>
              </a:spcBef>
              <a:buNone/>
            </a:pPr>
            <a:r>
              <a:rPr lang="en-US" sz="1800" dirty="0" smtClean="0">
                <a:solidFill>
                  <a:schemeClr val="tx1"/>
                </a:solidFill>
              </a:rPr>
              <a:t>Large simple trials: Simplify trial entry, increase trial size, detect moderate benefit</a:t>
            </a:r>
          </a:p>
          <a:p>
            <a:pPr marL="39600" indent="0">
              <a:lnSpc>
                <a:spcPct val="120000"/>
              </a:lnSpc>
              <a:spcBef>
                <a:spcPts val="0"/>
              </a:spcBef>
              <a:buNone/>
            </a:pPr>
            <a:r>
              <a:rPr lang="en-US" sz="1800" dirty="0" smtClean="0">
                <a:solidFill>
                  <a:schemeClr val="tx1"/>
                </a:solidFill>
              </a:rPr>
              <a:t>Platform </a:t>
            </a:r>
            <a:r>
              <a:rPr lang="en-US" sz="1800" dirty="0">
                <a:solidFill>
                  <a:schemeClr val="tx1"/>
                </a:solidFill>
              </a:rPr>
              <a:t>and adaptive trials: </a:t>
            </a:r>
            <a:r>
              <a:rPr lang="en-US" sz="1800" dirty="0" err="1">
                <a:solidFill>
                  <a:schemeClr val="tx1"/>
                </a:solidFill>
              </a:rPr>
              <a:t>M</a:t>
            </a:r>
            <a:r>
              <a:rPr lang="en-US" sz="1800" dirty="0" err="1" smtClean="0">
                <a:solidFill>
                  <a:schemeClr val="tx1"/>
                </a:solidFill>
              </a:rPr>
              <a:t>aximise</a:t>
            </a:r>
            <a:r>
              <a:rPr lang="en-US" sz="1800" dirty="0" smtClean="0">
                <a:solidFill>
                  <a:schemeClr val="tx1"/>
                </a:solidFill>
              </a:rPr>
              <a:t> </a:t>
            </a:r>
            <a:r>
              <a:rPr lang="en-US" sz="1800" dirty="0">
                <a:solidFill>
                  <a:schemeClr val="tx1"/>
                </a:solidFill>
              </a:rPr>
              <a:t>use of </a:t>
            </a:r>
            <a:r>
              <a:rPr lang="en-US" sz="1800" dirty="0" smtClean="0">
                <a:solidFill>
                  <a:schemeClr val="tx1"/>
                </a:solidFill>
              </a:rPr>
              <a:t>patients, test multiple treatments</a:t>
            </a:r>
            <a:endParaRPr lang="en-US" sz="1800" i="1" dirty="0">
              <a:solidFill>
                <a:schemeClr val="tx1"/>
              </a:solidFill>
            </a:endParaRPr>
          </a:p>
          <a:p>
            <a:pPr marL="0" indent="0">
              <a:spcBef>
                <a:spcPts val="600"/>
              </a:spcBef>
              <a:buNone/>
            </a:pPr>
            <a:r>
              <a:rPr lang="en-US" sz="1800" i="1" u="sng" dirty="0" err="1" smtClean="0">
                <a:solidFill>
                  <a:schemeClr val="tx1"/>
                </a:solidFill>
              </a:rPr>
              <a:t>Individualise</a:t>
            </a:r>
            <a:r>
              <a:rPr lang="en-US" sz="1800" i="1" u="sng" dirty="0" smtClean="0">
                <a:solidFill>
                  <a:schemeClr val="tx1"/>
                </a:solidFill>
              </a:rPr>
              <a:t> </a:t>
            </a:r>
            <a:r>
              <a:rPr lang="en-US" sz="1800" i="1" u="sng" dirty="0">
                <a:solidFill>
                  <a:schemeClr val="tx1"/>
                </a:solidFill>
              </a:rPr>
              <a:t>treatment </a:t>
            </a:r>
            <a:r>
              <a:rPr lang="en-US" sz="1800" i="1" u="sng" dirty="0" smtClean="0">
                <a:solidFill>
                  <a:schemeClr val="tx1"/>
                </a:solidFill>
              </a:rPr>
              <a:t>effect estimate</a:t>
            </a:r>
            <a:endParaRPr lang="en-US" sz="1800" i="1" u="sng" dirty="0">
              <a:solidFill>
                <a:schemeClr val="tx1"/>
              </a:solidFill>
            </a:endParaRPr>
          </a:p>
          <a:p>
            <a:pPr marL="39600" indent="0">
              <a:lnSpc>
                <a:spcPct val="120000"/>
              </a:lnSpc>
              <a:spcBef>
                <a:spcPts val="0"/>
              </a:spcBef>
              <a:buNone/>
            </a:pPr>
            <a:r>
              <a:rPr lang="en-US" sz="1800" dirty="0">
                <a:solidFill>
                  <a:schemeClr val="tx1"/>
                </a:solidFill>
              </a:rPr>
              <a:t>n of </a:t>
            </a:r>
            <a:r>
              <a:rPr lang="en-US" sz="1800" dirty="0" smtClean="0">
                <a:solidFill>
                  <a:schemeClr val="tx1"/>
                </a:solidFill>
              </a:rPr>
              <a:t>1 trials: </a:t>
            </a:r>
            <a:r>
              <a:rPr lang="en-US" sz="1800" dirty="0">
                <a:solidFill>
                  <a:schemeClr val="tx1"/>
                </a:solidFill>
              </a:rPr>
              <a:t>O</a:t>
            </a:r>
            <a:r>
              <a:rPr lang="en-US" sz="1800" dirty="0" smtClean="0">
                <a:solidFill>
                  <a:schemeClr val="tx1"/>
                </a:solidFill>
              </a:rPr>
              <a:t>btain </a:t>
            </a:r>
            <a:r>
              <a:rPr lang="en-US" sz="1800" dirty="0">
                <a:solidFill>
                  <a:schemeClr val="tx1"/>
                </a:solidFill>
              </a:rPr>
              <a:t>randomized evidence in and for a single patient </a:t>
            </a:r>
            <a:endParaRPr lang="en-US" sz="1800" dirty="0" smtClean="0">
              <a:solidFill>
                <a:schemeClr val="tx1"/>
              </a:solidFill>
            </a:endParaRPr>
          </a:p>
          <a:p>
            <a:pPr marL="0" indent="0">
              <a:spcBef>
                <a:spcPts val="600"/>
              </a:spcBef>
              <a:buNone/>
            </a:pPr>
            <a:r>
              <a:rPr lang="en-US" sz="1800" i="1" u="sng" dirty="0" smtClean="0">
                <a:solidFill>
                  <a:schemeClr val="tx1"/>
                </a:solidFill>
              </a:rPr>
              <a:t>Test an alternative statistical hypothesis</a:t>
            </a:r>
          </a:p>
          <a:p>
            <a:pPr marL="39600" indent="0">
              <a:lnSpc>
                <a:spcPct val="120000"/>
              </a:lnSpc>
              <a:spcBef>
                <a:spcPts val="0"/>
              </a:spcBef>
              <a:buNone/>
            </a:pPr>
            <a:r>
              <a:rPr lang="en-US" sz="1800" dirty="0" smtClean="0">
                <a:solidFill>
                  <a:schemeClr val="tx1"/>
                </a:solidFill>
              </a:rPr>
              <a:t>Equivalence</a:t>
            </a:r>
            <a:r>
              <a:rPr lang="en-US" sz="1800" dirty="0">
                <a:solidFill>
                  <a:schemeClr val="tx1"/>
                </a:solidFill>
              </a:rPr>
              <a:t>/non </a:t>
            </a:r>
            <a:r>
              <a:rPr lang="en-US" sz="1800" dirty="0" smtClean="0">
                <a:solidFill>
                  <a:schemeClr val="tx1"/>
                </a:solidFill>
              </a:rPr>
              <a:t>inferiority </a:t>
            </a:r>
            <a:r>
              <a:rPr lang="en-US" sz="1800" dirty="0">
                <a:solidFill>
                  <a:schemeClr val="tx1"/>
                </a:solidFill>
              </a:rPr>
              <a:t>trials</a:t>
            </a:r>
            <a:r>
              <a:rPr lang="en-US" sz="1800" dirty="0" smtClean="0">
                <a:solidFill>
                  <a:schemeClr val="tx1"/>
                </a:solidFill>
              </a:rPr>
              <a:t>: </a:t>
            </a:r>
            <a:r>
              <a:rPr lang="en-US" sz="1800" dirty="0">
                <a:solidFill>
                  <a:schemeClr val="tx1"/>
                </a:solidFill>
              </a:rPr>
              <a:t>C</a:t>
            </a:r>
            <a:r>
              <a:rPr lang="en-US" sz="1800" dirty="0" smtClean="0">
                <a:solidFill>
                  <a:schemeClr val="tx1"/>
                </a:solidFill>
              </a:rPr>
              <a:t>onfirm </a:t>
            </a:r>
            <a:r>
              <a:rPr lang="en-US" sz="1800" dirty="0">
                <a:solidFill>
                  <a:schemeClr val="tx1"/>
                </a:solidFill>
              </a:rPr>
              <a:t>similarity of intervention </a:t>
            </a:r>
            <a:r>
              <a:rPr lang="en-US" sz="1800" dirty="0" smtClean="0">
                <a:solidFill>
                  <a:schemeClr val="tx1"/>
                </a:solidFill>
              </a:rPr>
              <a:t>effects</a:t>
            </a:r>
            <a:endParaRPr lang="en-US" sz="1800" i="1" dirty="0">
              <a:solidFill>
                <a:schemeClr val="tx1"/>
              </a:solidFill>
            </a:endParaRPr>
          </a:p>
          <a:p>
            <a:pPr marL="0" indent="0">
              <a:lnSpc>
                <a:spcPct val="120000"/>
              </a:lnSpc>
              <a:spcBef>
                <a:spcPts val="600"/>
              </a:spcBef>
              <a:buNone/>
            </a:pPr>
            <a:r>
              <a:rPr lang="en-US" sz="1800" i="1" u="sng" dirty="0" smtClean="0">
                <a:solidFill>
                  <a:schemeClr val="tx1"/>
                </a:solidFill>
              </a:rPr>
              <a:t>Evaluate Interventions </a:t>
            </a:r>
            <a:r>
              <a:rPr lang="en-US" sz="1800" i="1" u="sng" dirty="0">
                <a:solidFill>
                  <a:schemeClr val="tx1"/>
                </a:solidFill>
              </a:rPr>
              <a:t>aimed at </a:t>
            </a:r>
            <a:r>
              <a:rPr lang="en-US" sz="1800" i="1" u="sng" dirty="0" smtClean="0">
                <a:solidFill>
                  <a:schemeClr val="tx1"/>
                </a:solidFill>
              </a:rPr>
              <a:t>groups</a:t>
            </a:r>
            <a:endParaRPr lang="en-US" sz="1800" i="1" u="sng" dirty="0">
              <a:solidFill>
                <a:schemeClr val="tx1"/>
              </a:solidFill>
            </a:endParaRPr>
          </a:p>
          <a:p>
            <a:pPr marL="39600" indent="0">
              <a:lnSpc>
                <a:spcPct val="120000"/>
              </a:lnSpc>
              <a:spcBef>
                <a:spcPts val="0"/>
              </a:spcBef>
              <a:buNone/>
            </a:pPr>
            <a:r>
              <a:rPr lang="en-US" sz="1800" dirty="0">
                <a:solidFill>
                  <a:schemeClr val="tx1"/>
                </a:solidFill>
              </a:rPr>
              <a:t>Cluster randomized </a:t>
            </a:r>
            <a:r>
              <a:rPr lang="en-US" sz="1800" dirty="0" smtClean="0">
                <a:solidFill>
                  <a:schemeClr val="tx1"/>
                </a:solidFill>
              </a:rPr>
              <a:t>trials: Evaluate interventions applied to groups</a:t>
            </a:r>
            <a:endParaRPr lang="en-US" sz="1800" dirty="0">
              <a:solidFill>
                <a:schemeClr val="tx1"/>
              </a:solidFill>
            </a:endParaRPr>
          </a:p>
          <a:p>
            <a:pPr marL="0" indent="0">
              <a:spcBef>
                <a:spcPts val="600"/>
              </a:spcBef>
              <a:buNone/>
            </a:pPr>
            <a:r>
              <a:rPr lang="en-US" sz="1800" i="1" u="sng" dirty="0" smtClean="0">
                <a:solidFill>
                  <a:schemeClr val="tx1"/>
                </a:solidFill>
              </a:rPr>
              <a:t>Integrate RCT  </a:t>
            </a:r>
            <a:r>
              <a:rPr lang="en-US" sz="1800" i="1" u="sng" dirty="0">
                <a:solidFill>
                  <a:schemeClr val="tx1"/>
                </a:solidFill>
              </a:rPr>
              <a:t>within flow of </a:t>
            </a:r>
            <a:r>
              <a:rPr lang="en-US" sz="1800" i="1" u="sng" dirty="0" smtClean="0">
                <a:solidFill>
                  <a:schemeClr val="tx1"/>
                </a:solidFill>
              </a:rPr>
              <a:t>care</a:t>
            </a:r>
            <a:endParaRPr lang="en-US" sz="1800" i="1" u="sng" dirty="0">
              <a:solidFill>
                <a:schemeClr val="tx1"/>
              </a:solidFill>
            </a:endParaRPr>
          </a:p>
          <a:p>
            <a:pPr marL="39600" indent="0">
              <a:lnSpc>
                <a:spcPct val="120000"/>
              </a:lnSpc>
              <a:spcBef>
                <a:spcPts val="0"/>
              </a:spcBef>
              <a:buNone/>
            </a:pPr>
            <a:r>
              <a:rPr lang="en-US" sz="1800" dirty="0">
                <a:solidFill>
                  <a:schemeClr val="tx1"/>
                </a:solidFill>
              </a:rPr>
              <a:t>S</a:t>
            </a:r>
            <a:r>
              <a:rPr lang="en-US" sz="1800" dirty="0" smtClean="0">
                <a:solidFill>
                  <a:schemeClr val="tx1"/>
                </a:solidFill>
              </a:rPr>
              <a:t>tepped </a:t>
            </a:r>
            <a:r>
              <a:rPr lang="en-US" sz="1800" dirty="0">
                <a:solidFill>
                  <a:schemeClr val="tx1"/>
                </a:solidFill>
              </a:rPr>
              <a:t>wedge trials: </a:t>
            </a:r>
            <a:r>
              <a:rPr lang="en-US" sz="1800" dirty="0" smtClean="0">
                <a:solidFill>
                  <a:schemeClr val="tx1"/>
                </a:solidFill>
              </a:rPr>
              <a:t> Evaluate innovations during scale up in </a:t>
            </a:r>
            <a:r>
              <a:rPr lang="en-US" sz="1800" dirty="0">
                <a:solidFill>
                  <a:schemeClr val="tx1"/>
                </a:solidFill>
              </a:rPr>
              <a:t>a health </a:t>
            </a:r>
            <a:r>
              <a:rPr lang="en-US" sz="1800" dirty="0" smtClean="0">
                <a:solidFill>
                  <a:schemeClr val="tx1"/>
                </a:solidFill>
              </a:rPr>
              <a:t>system</a:t>
            </a:r>
          </a:p>
          <a:p>
            <a:pPr marL="39600" indent="0">
              <a:lnSpc>
                <a:spcPct val="120000"/>
              </a:lnSpc>
              <a:spcBef>
                <a:spcPts val="0"/>
              </a:spcBef>
              <a:buNone/>
            </a:pPr>
            <a:r>
              <a:rPr lang="en-US" sz="1800" dirty="0">
                <a:solidFill>
                  <a:schemeClr val="tx1"/>
                </a:solidFill>
              </a:rPr>
              <a:t>R</a:t>
            </a:r>
            <a:r>
              <a:rPr lang="en-US" sz="1800" dirty="0" smtClean="0">
                <a:solidFill>
                  <a:schemeClr val="tx1"/>
                </a:solidFill>
              </a:rPr>
              <a:t>egistry </a:t>
            </a:r>
            <a:r>
              <a:rPr lang="en-US" sz="1800" dirty="0">
                <a:solidFill>
                  <a:schemeClr val="tx1"/>
                </a:solidFill>
              </a:rPr>
              <a:t>trials</a:t>
            </a:r>
            <a:r>
              <a:rPr lang="en-US" sz="1800" dirty="0" smtClean="0">
                <a:solidFill>
                  <a:schemeClr val="tx1"/>
                </a:solidFill>
              </a:rPr>
              <a:t>/TWICs: Evaluate modifications in care of an established patient pool</a:t>
            </a:r>
            <a:endParaRPr lang="en-US" sz="1800" dirty="0">
              <a:solidFill>
                <a:schemeClr val="tx1"/>
              </a:solidFill>
            </a:endParaRPr>
          </a:p>
          <a:p>
            <a:pPr marL="39600" indent="0">
              <a:lnSpc>
                <a:spcPct val="120000"/>
              </a:lnSpc>
              <a:spcBef>
                <a:spcPts val="0"/>
              </a:spcBef>
              <a:buNone/>
            </a:pPr>
            <a:endParaRPr sz="1600" dirty="0">
              <a:solidFill>
                <a:schemeClr val="tx1"/>
              </a:solidFill>
            </a:endParaRPr>
          </a:p>
        </p:txBody>
      </p:sp>
      <p:sp>
        <p:nvSpPr>
          <p:cNvPr id="163" name="Shape 163"/>
          <p:cNvSpPr>
            <a:spLocks noGrp="1"/>
          </p:cNvSpPr>
          <p:nvPr>
            <p:ph type="sldNum" sz="quarter" idx="4294967295"/>
          </p:nvPr>
        </p:nvSpPr>
        <p:spPr>
          <a:xfrm>
            <a:off x="8505420" y="6404293"/>
            <a:ext cx="181381" cy="269239"/>
          </a:xfrm>
          <a:prstGeom prst="rect">
            <a:avLst/>
          </a:prstGeom>
          <a:extLst>
            <a:ext uri="{C572A759-6A51-4108-AA02-DFA0A04FC94B}">
              <ma14:wrappingTextBoxFlag xmlns:ma14="http://schemas.microsoft.com/office/mac/drawingml/2011/main" val="1"/>
            </a:ext>
          </a:extLst>
        </p:spPr>
        <p:txBody>
          <a:bodyPr/>
          <a:lstStyle>
            <a:lvl1pPr>
              <a:defRPr>
                <a:solidFill>
                  <a:srgbClr val="898989"/>
                </a:solidFill>
              </a:defRPr>
            </a:lvl1pPr>
          </a:lstStyle>
          <a:p>
            <a:fld id="{86CB4B4D-7CA3-9044-876B-883B54F8677D}" type="slidenum">
              <a:t>17</a:t>
            </a:fld>
            <a:endParaRPr/>
          </a:p>
        </p:txBody>
      </p:sp>
    </p:spTree>
    <p:extLst>
      <p:ext uri="{BB962C8B-B14F-4D97-AF65-F5344CB8AC3E}">
        <p14:creationId xmlns:p14="http://schemas.microsoft.com/office/powerpoint/2010/main" val="273431843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2">
                                            <p:txEl>
                                              <p:pRg st="7" end="7"/>
                                            </p:txEl>
                                          </p:spTgt>
                                        </p:tgtEl>
                                        <p:attrNameLst>
                                          <p:attrName>style.visibility</p:attrName>
                                        </p:attrNameLst>
                                      </p:cBhvr>
                                      <p:to>
                                        <p:strVal val="visible"/>
                                      </p:to>
                                    </p:set>
                                    <p:animEffect transition="in" filter="dissolve">
                                      <p:cBhvr>
                                        <p:cTn id="7" dur="2000"/>
                                        <p:tgtEl>
                                          <p:spTgt spid="162">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2">
                                            <p:txEl>
                                              <p:pRg st="3" end="3"/>
                                            </p:txEl>
                                          </p:spTgt>
                                        </p:tgtEl>
                                        <p:attrNameLst>
                                          <p:attrName>style.visibility</p:attrName>
                                        </p:attrNameLst>
                                      </p:cBhvr>
                                      <p:to>
                                        <p:strVal val="visible"/>
                                      </p:to>
                                    </p:set>
                                    <p:animEffect transition="in" filter="dissolve">
                                      <p:cBhvr>
                                        <p:cTn id="12" dur="2000"/>
                                        <p:tgtEl>
                                          <p:spTgt spid="16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2">
                                            <p:txEl>
                                              <p:pRg st="1" end="1"/>
                                            </p:txEl>
                                          </p:spTgt>
                                        </p:tgtEl>
                                        <p:attrNameLst>
                                          <p:attrName>style.visibility</p:attrName>
                                        </p:attrNameLst>
                                      </p:cBhvr>
                                      <p:to>
                                        <p:strVal val="visible"/>
                                      </p:to>
                                    </p:set>
                                    <p:animEffect transition="in" filter="dissolve">
                                      <p:cBhvr>
                                        <p:cTn id="17" dur="2000"/>
                                        <p:tgtEl>
                                          <p:spTgt spid="1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2">
                                            <p:txEl>
                                              <p:pRg st="5" end="5"/>
                                            </p:txEl>
                                          </p:spTgt>
                                        </p:tgtEl>
                                        <p:attrNameLst>
                                          <p:attrName>style.visibility</p:attrName>
                                        </p:attrNameLst>
                                      </p:cBhvr>
                                      <p:to>
                                        <p:strVal val="visible"/>
                                      </p:to>
                                    </p:set>
                                    <p:animEffect transition="in" filter="dissolve">
                                      <p:cBhvr>
                                        <p:cTn id="22" dur="2000"/>
                                        <p:tgtEl>
                                          <p:spTgt spid="16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2">
                                            <p:txEl>
                                              <p:pRg st="11" end="11"/>
                                            </p:txEl>
                                          </p:spTgt>
                                        </p:tgtEl>
                                        <p:attrNameLst>
                                          <p:attrName>style.visibility</p:attrName>
                                        </p:attrNameLst>
                                      </p:cBhvr>
                                      <p:to>
                                        <p:strVal val="visible"/>
                                      </p:to>
                                    </p:set>
                                    <p:animEffect transition="in" filter="dissolve">
                                      <p:cBhvr>
                                        <p:cTn id="27" dur="2000"/>
                                        <p:tgtEl>
                                          <p:spTgt spid="162">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2">
                                            <p:txEl>
                                              <p:pRg st="13" end="13"/>
                                            </p:txEl>
                                          </p:spTgt>
                                        </p:tgtEl>
                                        <p:attrNameLst>
                                          <p:attrName>style.visibility</p:attrName>
                                        </p:attrNameLst>
                                      </p:cBhvr>
                                      <p:to>
                                        <p:strVal val="visible"/>
                                      </p:to>
                                    </p:set>
                                    <p:animEffect transition="in" filter="dissolve">
                                      <p:cBhvr>
                                        <p:cTn id="32" dur="2000"/>
                                        <p:tgtEl>
                                          <p:spTgt spid="162">
                                            <p:txEl>
                                              <p:pRg st="13" end="1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2">
                                            <p:txEl>
                                              <p:pRg st="2" end="2"/>
                                            </p:txEl>
                                          </p:spTgt>
                                        </p:tgtEl>
                                        <p:attrNameLst>
                                          <p:attrName>style.visibility</p:attrName>
                                        </p:attrNameLst>
                                      </p:cBhvr>
                                      <p:to>
                                        <p:strVal val="visible"/>
                                      </p:to>
                                    </p:set>
                                    <p:animEffect transition="in" filter="dissolve">
                                      <p:cBhvr>
                                        <p:cTn id="37" dur="2000"/>
                                        <p:tgtEl>
                                          <p:spTgt spid="16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62">
                                            <p:txEl>
                                              <p:pRg st="9" end="9"/>
                                            </p:txEl>
                                          </p:spTgt>
                                        </p:tgtEl>
                                        <p:attrNameLst>
                                          <p:attrName>style.visibility</p:attrName>
                                        </p:attrNameLst>
                                      </p:cBhvr>
                                      <p:to>
                                        <p:strVal val="visible"/>
                                      </p:to>
                                    </p:set>
                                    <p:animEffect transition="in" filter="dissolve">
                                      <p:cBhvr>
                                        <p:cTn id="42" dur="2000"/>
                                        <p:tgtEl>
                                          <p:spTgt spid="16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62">
                                            <p:txEl>
                                              <p:pRg st="4" end="4"/>
                                            </p:txEl>
                                          </p:spTgt>
                                        </p:tgtEl>
                                        <p:attrNameLst>
                                          <p:attrName>style.visibility</p:attrName>
                                        </p:attrNameLst>
                                      </p:cBhvr>
                                      <p:to>
                                        <p:strVal val="visible"/>
                                      </p:to>
                                    </p:set>
                                    <p:animEffect transition="in" filter="dissolve">
                                      <p:cBhvr>
                                        <p:cTn id="47" dur="2000"/>
                                        <p:tgtEl>
                                          <p:spTgt spid="16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5000"/>
                                  </p:stCondLst>
                                  <p:childTnLst>
                                    <p:set>
                                      <p:cBhvr>
                                        <p:cTn id="51" dur="1" fill="hold">
                                          <p:stCondLst>
                                            <p:cond delay="0"/>
                                          </p:stCondLst>
                                        </p:cTn>
                                        <p:tgtEl>
                                          <p:spTgt spid="162">
                                            <p:txEl>
                                              <p:pRg st="0" end="0"/>
                                            </p:txEl>
                                          </p:spTgt>
                                        </p:tgtEl>
                                        <p:attrNameLst>
                                          <p:attrName>style.visibility</p:attrName>
                                        </p:attrNameLst>
                                      </p:cBhvr>
                                      <p:to>
                                        <p:strVal val="visible"/>
                                      </p:to>
                                    </p:set>
                                    <p:anim calcmode="lin" valueType="num">
                                      <p:cBhvr additive="base">
                                        <p:cTn id="52" dur="2000" fill="hold"/>
                                        <p:tgtEl>
                                          <p:spTgt spid="162">
                                            <p:txEl>
                                              <p:pRg st="0" end="0"/>
                                            </p:txEl>
                                          </p:spTgt>
                                        </p:tgtEl>
                                        <p:attrNameLst>
                                          <p:attrName>ppt_x</p:attrName>
                                        </p:attrNameLst>
                                      </p:cBhvr>
                                      <p:tavLst>
                                        <p:tav tm="0">
                                          <p:val>
                                            <p:strVal val="1+#ppt_w/2"/>
                                          </p:val>
                                        </p:tav>
                                        <p:tav tm="100000">
                                          <p:val>
                                            <p:strVal val="#ppt_x"/>
                                          </p:val>
                                        </p:tav>
                                      </p:tavLst>
                                    </p:anim>
                                    <p:anim calcmode="lin" valueType="num">
                                      <p:cBhvr additive="base">
                                        <p:cTn id="53" dur="2000" fill="hold"/>
                                        <p:tgtEl>
                                          <p:spTgt spid="1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5000"/>
                                  </p:stCondLst>
                                  <p:childTnLst>
                                    <p:set>
                                      <p:cBhvr>
                                        <p:cTn id="57" dur="1" fill="hold">
                                          <p:stCondLst>
                                            <p:cond delay="0"/>
                                          </p:stCondLst>
                                        </p:cTn>
                                        <p:tgtEl>
                                          <p:spTgt spid="162">
                                            <p:txEl>
                                              <p:pRg st="6" end="6"/>
                                            </p:txEl>
                                          </p:spTgt>
                                        </p:tgtEl>
                                        <p:attrNameLst>
                                          <p:attrName>style.visibility</p:attrName>
                                        </p:attrNameLst>
                                      </p:cBhvr>
                                      <p:to>
                                        <p:strVal val="visible"/>
                                      </p:to>
                                    </p:set>
                                    <p:anim calcmode="lin" valueType="num">
                                      <p:cBhvr additive="base">
                                        <p:cTn id="58" dur="2000" fill="hold"/>
                                        <p:tgtEl>
                                          <p:spTgt spid="162">
                                            <p:txEl>
                                              <p:pRg st="6" end="6"/>
                                            </p:txEl>
                                          </p:spTgt>
                                        </p:tgtEl>
                                        <p:attrNameLst>
                                          <p:attrName>ppt_x</p:attrName>
                                        </p:attrNameLst>
                                      </p:cBhvr>
                                      <p:tavLst>
                                        <p:tav tm="0">
                                          <p:val>
                                            <p:strVal val="1+#ppt_w/2"/>
                                          </p:val>
                                        </p:tav>
                                        <p:tav tm="100000">
                                          <p:val>
                                            <p:strVal val="#ppt_x"/>
                                          </p:val>
                                        </p:tav>
                                      </p:tavLst>
                                    </p:anim>
                                    <p:anim calcmode="lin" valueType="num">
                                      <p:cBhvr additive="base">
                                        <p:cTn id="59" dur="2000" fill="hold"/>
                                        <p:tgtEl>
                                          <p:spTgt spid="16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5000"/>
                                  </p:stCondLst>
                                  <p:childTnLst>
                                    <p:set>
                                      <p:cBhvr>
                                        <p:cTn id="63" dur="1" fill="hold">
                                          <p:stCondLst>
                                            <p:cond delay="0"/>
                                          </p:stCondLst>
                                        </p:cTn>
                                        <p:tgtEl>
                                          <p:spTgt spid="162">
                                            <p:txEl>
                                              <p:pRg st="8" end="8"/>
                                            </p:txEl>
                                          </p:spTgt>
                                        </p:tgtEl>
                                        <p:attrNameLst>
                                          <p:attrName>style.visibility</p:attrName>
                                        </p:attrNameLst>
                                      </p:cBhvr>
                                      <p:to>
                                        <p:strVal val="visible"/>
                                      </p:to>
                                    </p:set>
                                    <p:anim calcmode="lin" valueType="num">
                                      <p:cBhvr additive="base">
                                        <p:cTn id="64" dur="2000" fill="hold"/>
                                        <p:tgtEl>
                                          <p:spTgt spid="162">
                                            <p:txEl>
                                              <p:pRg st="8" end="8"/>
                                            </p:txEl>
                                          </p:spTgt>
                                        </p:tgtEl>
                                        <p:attrNameLst>
                                          <p:attrName>ppt_x</p:attrName>
                                        </p:attrNameLst>
                                      </p:cBhvr>
                                      <p:tavLst>
                                        <p:tav tm="0">
                                          <p:val>
                                            <p:strVal val="1+#ppt_w/2"/>
                                          </p:val>
                                        </p:tav>
                                        <p:tav tm="100000">
                                          <p:val>
                                            <p:strVal val="#ppt_x"/>
                                          </p:val>
                                        </p:tav>
                                      </p:tavLst>
                                    </p:anim>
                                    <p:anim calcmode="lin" valueType="num">
                                      <p:cBhvr additive="base">
                                        <p:cTn id="65" dur="2000" fill="hold"/>
                                        <p:tgtEl>
                                          <p:spTgt spid="16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5000"/>
                                  </p:stCondLst>
                                  <p:childTnLst>
                                    <p:set>
                                      <p:cBhvr>
                                        <p:cTn id="69" dur="1" fill="hold">
                                          <p:stCondLst>
                                            <p:cond delay="0"/>
                                          </p:stCondLst>
                                        </p:cTn>
                                        <p:tgtEl>
                                          <p:spTgt spid="162">
                                            <p:txEl>
                                              <p:pRg st="10" end="10"/>
                                            </p:txEl>
                                          </p:spTgt>
                                        </p:tgtEl>
                                        <p:attrNameLst>
                                          <p:attrName>style.visibility</p:attrName>
                                        </p:attrNameLst>
                                      </p:cBhvr>
                                      <p:to>
                                        <p:strVal val="visible"/>
                                      </p:to>
                                    </p:set>
                                    <p:anim calcmode="lin" valueType="num">
                                      <p:cBhvr additive="base">
                                        <p:cTn id="70" dur="2000" fill="hold"/>
                                        <p:tgtEl>
                                          <p:spTgt spid="162">
                                            <p:txEl>
                                              <p:pRg st="10" end="10"/>
                                            </p:txEl>
                                          </p:spTgt>
                                        </p:tgtEl>
                                        <p:attrNameLst>
                                          <p:attrName>ppt_x</p:attrName>
                                        </p:attrNameLst>
                                      </p:cBhvr>
                                      <p:tavLst>
                                        <p:tav tm="0">
                                          <p:val>
                                            <p:strVal val="1+#ppt_w/2"/>
                                          </p:val>
                                        </p:tav>
                                        <p:tav tm="100000">
                                          <p:val>
                                            <p:strVal val="#ppt_x"/>
                                          </p:val>
                                        </p:tav>
                                      </p:tavLst>
                                    </p:anim>
                                    <p:anim calcmode="lin" valueType="num">
                                      <p:cBhvr additive="base">
                                        <p:cTn id="71" dur="2000" fill="hold"/>
                                        <p:tgtEl>
                                          <p:spTgt spid="16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5000"/>
                                  </p:stCondLst>
                                  <p:childTnLst>
                                    <p:set>
                                      <p:cBhvr>
                                        <p:cTn id="75" dur="1" fill="hold">
                                          <p:stCondLst>
                                            <p:cond delay="0"/>
                                          </p:stCondLst>
                                        </p:cTn>
                                        <p:tgtEl>
                                          <p:spTgt spid="162">
                                            <p:txEl>
                                              <p:pRg st="12" end="12"/>
                                            </p:txEl>
                                          </p:spTgt>
                                        </p:tgtEl>
                                        <p:attrNameLst>
                                          <p:attrName>style.visibility</p:attrName>
                                        </p:attrNameLst>
                                      </p:cBhvr>
                                      <p:to>
                                        <p:strVal val="visible"/>
                                      </p:to>
                                    </p:set>
                                    <p:anim calcmode="lin" valueType="num">
                                      <p:cBhvr additive="base">
                                        <p:cTn id="76" dur="2000" fill="hold"/>
                                        <p:tgtEl>
                                          <p:spTgt spid="162">
                                            <p:txEl>
                                              <p:pRg st="12" end="12"/>
                                            </p:txEl>
                                          </p:spTgt>
                                        </p:tgtEl>
                                        <p:attrNameLst>
                                          <p:attrName>ppt_x</p:attrName>
                                        </p:attrNameLst>
                                      </p:cBhvr>
                                      <p:tavLst>
                                        <p:tav tm="0">
                                          <p:val>
                                            <p:strVal val="1+#ppt_w/2"/>
                                          </p:val>
                                        </p:tav>
                                        <p:tav tm="100000">
                                          <p:val>
                                            <p:strVal val="#ppt_x"/>
                                          </p:val>
                                        </p:tav>
                                      </p:tavLst>
                                    </p:anim>
                                    <p:anim calcmode="lin" valueType="num">
                                      <p:cBhvr additive="base">
                                        <p:cTn id="77" dur="2000" fill="hold"/>
                                        <p:tgtEl>
                                          <p:spTgt spid="162">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3" fill="hold" nodeType="clickEffect">
                                  <p:stCondLst>
                                    <p:cond delay="5000"/>
                                  </p:stCondLst>
                                  <p:childTnLst>
                                    <p:set>
                                      <p:cBhvr>
                                        <p:cTn id="81" dur="1" fill="hold">
                                          <p:stCondLst>
                                            <p:cond delay="0"/>
                                          </p:stCondLst>
                                        </p:cTn>
                                        <p:tgtEl>
                                          <p:spTgt spid="162">
                                            <p:txEl>
                                              <p:pRg st="14" end="14"/>
                                            </p:txEl>
                                          </p:spTgt>
                                        </p:tgtEl>
                                        <p:attrNameLst>
                                          <p:attrName>style.visibility</p:attrName>
                                        </p:attrNameLst>
                                      </p:cBhvr>
                                      <p:to>
                                        <p:strVal val="visible"/>
                                      </p:to>
                                    </p:set>
                                    <p:anim calcmode="lin" valueType="num">
                                      <p:cBhvr additive="base">
                                        <p:cTn id="82" dur="2000" fill="hold"/>
                                        <p:tgtEl>
                                          <p:spTgt spid="162">
                                            <p:txEl>
                                              <p:pRg st="14" end="14"/>
                                            </p:txEl>
                                          </p:spTgt>
                                        </p:tgtEl>
                                        <p:attrNameLst>
                                          <p:attrName>ppt_x</p:attrName>
                                        </p:attrNameLst>
                                      </p:cBhvr>
                                      <p:tavLst>
                                        <p:tav tm="0">
                                          <p:val>
                                            <p:strVal val="1+#ppt_w/2"/>
                                          </p:val>
                                        </p:tav>
                                        <p:tav tm="100000">
                                          <p:val>
                                            <p:strVal val="#ppt_x"/>
                                          </p:val>
                                        </p:tav>
                                      </p:tavLst>
                                    </p:anim>
                                    <p:anim calcmode="lin" valueType="num">
                                      <p:cBhvr additive="base">
                                        <p:cTn id="83" dur="2000" fill="hold"/>
                                        <p:tgtEl>
                                          <p:spTgt spid="162">
                                            <p:txEl>
                                              <p:pRg st="14" end="1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idx="4294967295"/>
          </p:nvPr>
        </p:nvSpPr>
        <p:spPr>
          <a:xfrm>
            <a:off x="179387" y="0"/>
            <a:ext cx="7772401" cy="762001"/>
          </a:xfrm>
          <a:prstGeom prst="rect">
            <a:avLst/>
          </a:prstGeom>
        </p:spPr>
        <p:txBody>
          <a:bodyPr>
            <a:normAutofit/>
          </a:bodyPr>
          <a:lstStyle>
            <a:lvl1pPr>
              <a:defRPr sz="4000">
                <a:latin typeface="+mn-lt"/>
                <a:ea typeface="+mn-ea"/>
                <a:cs typeface="+mn-cs"/>
                <a:sym typeface="Calibri"/>
              </a:defRPr>
            </a:lvl1pPr>
          </a:lstStyle>
          <a:p>
            <a:pPr algn="ctr">
              <a:spcBef>
                <a:spcPts val="0"/>
              </a:spcBef>
            </a:pPr>
            <a:r>
              <a:rPr dirty="0" smtClean="0"/>
              <a:t>Typ</a:t>
            </a:r>
            <a:r>
              <a:rPr lang="en-CA" dirty="0" smtClean="0"/>
              <a:t>ology of RCTs: Structure</a:t>
            </a:r>
            <a:endParaRPr dirty="0"/>
          </a:p>
        </p:txBody>
      </p:sp>
      <p:sp>
        <p:nvSpPr>
          <p:cNvPr id="162" name="Shape 162"/>
          <p:cNvSpPr>
            <a:spLocks noGrp="1"/>
          </p:cNvSpPr>
          <p:nvPr>
            <p:ph type="body" idx="4294967295"/>
          </p:nvPr>
        </p:nvSpPr>
        <p:spPr>
          <a:xfrm>
            <a:off x="179387" y="762001"/>
            <a:ext cx="8631238" cy="5642292"/>
          </a:xfrm>
          <a:prstGeom prst="rect">
            <a:avLst/>
          </a:prstGeom>
        </p:spPr>
        <p:txBody>
          <a:bodyPr>
            <a:noAutofit/>
          </a:bodyPr>
          <a:lstStyle/>
          <a:p>
            <a:pPr marL="0" indent="0">
              <a:spcBef>
                <a:spcPts val="0"/>
              </a:spcBef>
              <a:buNone/>
            </a:pPr>
            <a:r>
              <a:rPr lang="en-US" sz="1800" i="1" u="sng" dirty="0" smtClean="0">
                <a:solidFill>
                  <a:schemeClr val="tx1"/>
                </a:solidFill>
              </a:rPr>
              <a:t>Multiple Treatment/s </a:t>
            </a:r>
          </a:p>
          <a:p>
            <a:pPr marL="39600" indent="0">
              <a:lnSpc>
                <a:spcPct val="120000"/>
              </a:lnSpc>
              <a:spcBef>
                <a:spcPts val="0"/>
              </a:spcBef>
              <a:buNone/>
            </a:pPr>
            <a:r>
              <a:rPr lang="en-US" sz="1800" dirty="0" smtClean="0">
                <a:solidFill>
                  <a:schemeClr val="tx1"/>
                </a:solidFill>
              </a:rPr>
              <a:t>Factorial trials: Test multiple combinable independent treatments at once</a:t>
            </a:r>
          </a:p>
          <a:p>
            <a:pPr marL="39600" indent="0">
              <a:lnSpc>
                <a:spcPct val="120000"/>
              </a:lnSpc>
              <a:spcBef>
                <a:spcPts val="0"/>
              </a:spcBef>
              <a:buNone/>
            </a:pPr>
            <a:r>
              <a:rPr lang="en-US" sz="1800" dirty="0" smtClean="0">
                <a:solidFill>
                  <a:schemeClr val="tx1"/>
                </a:solidFill>
              </a:rPr>
              <a:t>Platform and adaptive trials: </a:t>
            </a:r>
            <a:r>
              <a:rPr lang="en-US" sz="1800" dirty="0" err="1" smtClean="0">
                <a:solidFill>
                  <a:schemeClr val="tx1"/>
                </a:solidFill>
              </a:rPr>
              <a:t>Maximise</a:t>
            </a:r>
            <a:r>
              <a:rPr lang="en-US" sz="1800" dirty="0" smtClean="0">
                <a:solidFill>
                  <a:schemeClr val="tx1"/>
                </a:solidFill>
              </a:rPr>
              <a:t> use of patients, test multiple treatments</a:t>
            </a:r>
          </a:p>
          <a:p>
            <a:pPr marL="39600" indent="0">
              <a:lnSpc>
                <a:spcPct val="120000"/>
              </a:lnSpc>
              <a:spcBef>
                <a:spcPts val="0"/>
              </a:spcBef>
              <a:buNone/>
            </a:pPr>
            <a:r>
              <a:rPr lang="en-US" sz="1800" dirty="0" smtClean="0">
                <a:solidFill>
                  <a:schemeClr val="tx1"/>
                </a:solidFill>
              </a:rPr>
              <a:t>Registry trials/TWICs: Evaluate modifications in care of an established patient pool</a:t>
            </a:r>
            <a:endParaRPr lang="en-US" sz="1800" i="1" dirty="0" smtClean="0">
              <a:solidFill>
                <a:schemeClr val="tx1"/>
              </a:solidFill>
            </a:endParaRPr>
          </a:p>
          <a:p>
            <a:pPr marL="0" indent="0">
              <a:lnSpc>
                <a:spcPct val="120000"/>
              </a:lnSpc>
              <a:spcBef>
                <a:spcPts val="600"/>
              </a:spcBef>
              <a:buNone/>
            </a:pPr>
            <a:r>
              <a:rPr lang="en-US" sz="1800" i="1" u="sng" dirty="0" smtClean="0">
                <a:solidFill>
                  <a:schemeClr val="tx1"/>
                </a:solidFill>
              </a:rPr>
              <a:t>Comparator</a:t>
            </a:r>
          </a:p>
          <a:p>
            <a:pPr marL="39600" indent="0">
              <a:lnSpc>
                <a:spcPct val="120000"/>
              </a:lnSpc>
              <a:spcBef>
                <a:spcPts val="0"/>
              </a:spcBef>
              <a:buNone/>
            </a:pPr>
            <a:r>
              <a:rPr lang="en-US" sz="1800" dirty="0" smtClean="0">
                <a:solidFill>
                  <a:schemeClr val="tx1"/>
                </a:solidFill>
              </a:rPr>
              <a:t>Equivalence/non inferiority trials: Confirm similarity of intervention effects</a:t>
            </a:r>
            <a:endParaRPr lang="en-US" sz="1800" i="1" dirty="0" smtClean="0">
              <a:solidFill>
                <a:schemeClr val="tx1"/>
              </a:solidFill>
            </a:endParaRPr>
          </a:p>
          <a:p>
            <a:pPr marL="0" indent="0">
              <a:lnSpc>
                <a:spcPct val="120000"/>
              </a:lnSpc>
              <a:spcBef>
                <a:spcPts val="0"/>
              </a:spcBef>
              <a:buNone/>
            </a:pPr>
            <a:r>
              <a:rPr lang="en-US" sz="1800" dirty="0" smtClean="0">
                <a:solidFill>
                  <a:schemeClr val="tx1"/>
                </a:solidFill>
              </a:rPr>
              <a:t>Crossover trials:  </a:t>
            </a:r>
            <a:r>
              <a:rPr lang="en-US" sz="1800" dirty="0" err="1" smtClean="0">
                <a:solidFill>
                  <a:schemeClr val="tx1"/>
                </a:solidFill>
              </a:rPr>
              <a:t>Maximise</a:t>
            </a:r>
            <a:r>
              <a:rPr lang="en-US" sz="1800" dirty="0" smtClean="0">
                <a:solidFill>
                  <a:schemeClr val="tx1"/>
                </a:solidFill>
              </a:rPr>
              <a:t> effective sample size in trials</a:t>
            </a:r>
          </a:p>
          <a:p>
            <a:pPr marL="0" indent="0">
              <a:lnSpc>
                <a:spcPct val="120000"/>
              </a:lnSpc>
              <a:spcBef>
                <a:spcPts val="0"/>
              </a:spcBef>
              <a:buNone/>
            </a:pPr>
            <a:r>
              <a:rPr lang="en-US" sz="1800" dirty="0" smtClean="0">
                <a:solidFill>
                  <a:schemeClr val="tx1"/>
                </a:solidFill>
              </a:rPr>
              <a:t>Stepped wedge trials:  Evaluate innovations during scale up in a health system </a:t>
            </a:r>
            <a:r>
              <a:rPr lang="en-US" sz="1800" dirty="0">
                <a:solidFill>
                  <a:schemeClr val="tx1"/>
                </a:solidFill>
              </a:rPr>
              <a:t>Registry trials/TWICs: Evaluate modifications in care of an established patient pool</a:t>
            </a:r>
            <a:endParaRPr lang="en-US" sz="1800" i="1" u="sng" dirty="0" smtClean="0">
              <a:solidFill>
                <a:schemeClr val="tx1"/>
              </a:solidFill>
            </a:endParaRPr>
          </a:p>
          <a:p>
            <a:pPr marL="0" indent="0">
              <a:lnSpc>
                <a:spcPct val="120000"/>
              </a:lnSpc>
              <a:spcBef>
                <a:spcPts val="600"/>
              </a:spcBef>
              <a:buNone/>
            </a:pPr>
            <a:r>
              <a:rPr lang="en-US" sz="1800" i="1" u="sng" dirty="0" smtClean="0">
                <a:solidFill>
                  <a:schemeClr val="tx1"/>
                </a:solidFill>
              </a:rPr>
              <a:t>Unit of allocation</a:t>
            </a:r>
          </a:p>
          <a:p>
            <a:pPr marL="39600" indent="0">
              <a:lnSpc>
                <a:spcPct val="120000"/>
              </a:lnSpc>
              <a:spcBef>
                <a:spcPts val="0"/>
              </a:spcBef>
              <a:buNone/>
            </a:pPr>
            <a:r>
              <a:rPr lang="en-US" sz="1800" dirty="0" smtClean="0">
                <a:solidFill>
                  <a:schemeClr val="tx1"/>
                </a:solidFill>
              </a:rPr>
              <a:t>n of 1 trials: Obtain randomized evidence in and for a single patient</a:t>
            </a:r>
          </a:p>
          <a:p>
            <a:pPr marL="39600" indent="0">
              <a:lnSpc>
                <a:spcPct val="120000"/>
              </a:lnSpc>
              <a:spcBef>
                <a:spcPts val="0"/>
              </a:spcBef>
              <a:buNone/>
            </a:pPr>
            <a:r>
              <a:rPr lang="en-US" sz="1800" dirty="0" smtClean="0">
                <a:solidFill>
                  <a:schemeClr val="tx1"/>
                </a:solidFill>
              </a:rPr>
              <a:t>Cluster randomized trials: Evaluate interventions applied to groups</a:t>
            </a:r>
          </a:p>
          <a:p>
            <a:pPr marL="0" indent="0">
              <a:spcBef>
                <a:spcPts val="600"/>
              </a:spcBef>
              <a:buNone/>
            </a:pPr>
            <a:r>
              <a:rPr lang="en-US" sz="1800" i="1" u="sng" dirty="0" smtClean="0">
                <a:solidFill>
                  <a:schemeClr val="tx1"/>
                </a:solidFill>
              </a:rPr>
              <a:t>Sample size</a:t>
            </a:r>
          </a:p>
          <a:p>
            <a:pPr marL="39600" indent="0">
              <a:lnSpc>
                <a:spcPct val="120000"/>
              </a:lnSpc>
              <a:spcBef>
                <a:spcPts val="0"/>
              </a:spcBef>
              <a:buNone/>
            </a:pPr>
            <a:r>
              <a:rPr lang="en-US" sz="1800" dirty="0" smtClean="0">
                <a:solidFill>
                  <a:schemeClr val="tx1"/>
                </a:solidFill>
              </a:rPr>
              <a:t>Sequential trials: Evaluate treatment with as few participants as possible </a:t>
            </a:r>
          </a:p>
          <a:p>
            <a:pPr marL="39600" indent="0">
              <a:lnSpc>
                <a:spcPct val="120000"/>
              </a:lnSpc>
              <a:spcBef>
                <a:spcPts val="0"/>
              </a:spcBef>
              <a:buNone/>
            </a:pPr>
            <a:r>
              <a:rPr lang="en-US" sz="1800" dirty="0" smtClean="0">
                <a:solidFill>
                  <a:schemeClr val="tx1"/>
                </a:solidFill>
              </a:rPr>
              <a:t>Large simple trials: Simplify trial entry, increase trial size, detect moderate benefit</a:t>
            </a:r>
          </a:p>
          <a:p>
            <a:pPr marL="39600" indent="0">
              <a:lnSpc>
                <a:spcPct val="120000"/>
              </a:lnSpc>
              <a:spcBef>
                <a:spcPts val="0"/>
              </a:spcBef>
              <a:buNone/>
            </a:pPr>
            <a:r>
              <a:rPr lang="en-US" sz="1800" dirty="0" smtClean="0">
                <a:solidFill>
                  <a:schemeClr val="tx1"/>
                </a:solidFill>
              </a:rPr>
              <a:t>Registry trials/TWICs: Evaluate modifications in care of an established patient pool</a:t>
            </a:r>
          </a:p>
          <a:p>
            <a:pPr marL="39600" indent="0">
              <a:lnSpc>
                <a:spcPct val="120000"/>
              </a:lnSpc>
              <a:spcBef>
                <a:spcPts val="0"/>
              </a:spcBef>
              <a:buNone/>
            </a:pPr>
            <a:endParaRPr sz="1600" dirty="0">
              <a:solidFill>
                <a:schemeClr val="tx1"/>
              </a:solidFill>
            </a:endParaRPr>
          </a:p>
        </p:txBody>
      </p:sp>
      <p:sp>
        <p:nvSpPr>
          <p:cNvPr id="163" name="Shape 163"/>
          <p:cNvSpPr>
            <a:spLocks noGrp="1"/>
          </p:cNvSpPr>
          <p:nvPr>
            <p:ph type="sldNum" sz="quarter" idx="4294967295"/>
          </p:nvPr>
        </p:nvSpPr>
        <p:spPr>
          <a:xfrm>
            <a:off x="8505420" y="6404293"/>
            <a:ext cx="181381" cy="269239"/>
          </a:xfrm>
          <a:prstGeom prst="rect">
            <a:avLst/>
          </a:prstGeom>
          <a:extLst>
            <a:ext uri="{C572A759-6A51-4108-AA02-DFA0A04FC94B}">
              <ma14:wrappingTextBoxFlag xmlns:ma14="http://schemas.microsoft.com/office/mac/drawingml/2011/main" val="1"/>
            </a:ext>
          </a:extLst>
        </p:spPr>
        <p:txBody>
          <a:bodyPr/>
          <a:lstStyle>
            <a:lvl1pPr>
              <a:defRPr>
                <a:solidFill>
                  <a:srgbClr val="898989"/>
                </a:solidFill>
              </a:defRPr>
            </a:lvl1pPr>
          </a:lstStyle>
          <a:p>
            <a:fld id="{86CB4B4D-7CA3-9044-876B-883B54F8677D}" type="slidenum">
              <a:t>18</a:t>
            </a:fld>
            <a:endParaRPr/>
          </a:p>
        </p:txBody>
      </p:sp>
    </p:spTree>
    <p:extLst>
      <p:ext uri="{BB962C8B-B14F-4D97-AF65-F5344CB8AC3E}">
        <p14:creationId xmlns:p14="http://schemas.microsoft.com/office/powerpoint/2010/main" val="30495141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Effect transition="in" filter="dissolve">
                                      <p:cBhvr>
                                        <p:cTn id="7" dur="500"/>
                                        <p:tgtEl>
                                          <p:spTgt spid="1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2">
                                            <p:txEl>
                                              <p:pRg st="4" end="4"/>
                                            </p:txEl>
                                          </p:spTgt>
                                        </p:tgtEl>
                                        <p:attrNameLst>
                                          <p:attrName>style.visibility</p:attrName>
                                        </p:attrNameLst>
                                      </p:cBhvr>
                                      <p:to>
                                        <p:strVal val="visible"/>
                                      </p:to>
                                    </p:set>
                                    <p:animEffect transition="in" filter="dissolve">
                                      <p:cBhvr>
                                        <p:cTn id="12" dur="500"/>
                                        <p:tgtEl>
                                          <p:spTgt spid="16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2">
                                            <p:txEl>
                                              <p:pRg st="8" end="8"/>
                                            </p:txEl>
                                          </p:spTgt>
                                        </p:tgtEl>
                                        <p:attrNameLst>
                                          <p:attrName>style.visibility</p:attrName>
                                        </p:attrNameLst>
                                      </p:cBhvr>
                                      <p:to>
                                        <p:strVal val="visible"/>
                                      </p:to>
                                    </p:set>
                                    <p:animEffect transition="in" filter="dissolve">
                                      <p:cBhvr>
                                        <p:cTn id="17" dur="500"/>
                                        <p:tgtEl>
                                          <p:spTgt spid="16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2">
                                            <p:txEl>
                                              <p:pRg st="11" end="11"/>
                                            </p:txEl>
                                          </p:spTgt>
                                        </p:tgtEl>
                                        <p:attrNameLst>
                                          <p:attrName>style.visibility</p:attrName>
                                        </p:attrNameLst>
                                      </p:cBhvr>
                                      <p:to>
                                        <p:strVal val="visible"/>
                                      </p:to>
                                    </p:set>
                                    <p:animEffect transition="in" filter="dissolve">
                                      <p:cBhvr>
                                        <p:cTn id="22" dur="500"/>
                                        <p:tgtEl>
                                          <p:spTgt spid="162">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62">
                                            <p:txEl>
                                              <p:pRg st="1" end="1"/>
                                            </p:txEl>
                                          </p:spTgt>
                                        </p:tgtEl>
                                        <p:attrNameLst>
                                          <p:attrName>style.visibility</p:attrName>
                                        </p:attrNameLst>
                                      </p:cBhvr>
                                      <p:to>
                                        <p:strVal val="visible"/>
                                      </p:to>
                                    </p:set>
                                    <p:anim calcmode="lin" valueType="num">
                                      <p:cBhvr additive="base">
                                        <p:cTn id="27" dur="500" fill="hold"/>
                                        <p:tgtEl>
                                          <p:spTgt spid="162">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2">
                                            <p:txEl>
                                              <p:pRg st="1" end="1"/>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62">
                                            <p:txEl>
                                              <p:pRg st="2" end="2"/>
                                            </p:txEl>
                                          </p:spTgt>
                                        </p:tgtEl>
                                        <p:attrNameLst>
                                          <p:attrName>style.visibility</p:attrName>
                                        </p:attrNameLst>
                                      </p:cBhvr>
                                      <p:to>
                                        <p:strVal val="visible"/>
                                      </p:to>
                                    </p:set>
                                    <p:anim calcmode="lin" valueType="num">
                                      <p:cBhvr additive="base">
                                        <p:cTn id="31" dur="500" fill="hold"/>
                                        <p:tgtEl>
                                          <p:spTgt spid="162">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2">
                                            <p:txEl>
                                              <p:pRg st="2" end="2"/>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62">
                                            <p:txEl>
                                              <p:pRg st="3" end="3"/>
                                            </p:txEl>
                                          </p:spTgt>
                                        </p:tgtEl>
                                        <p:attrNameLst>
                                          <p:attrName>style.visibility</p:attrName>
                                        </p:attrNameLst>
                                      </p:cBhvr>
                                      <p:to>
                                        <p:strVal val="visible"/>
                                      </p:to>
                                    </p:set>
                                    <p:anim calcmode="lin" valueType="num">
                                      <p:cBhvr additive="base">
                                        <p:cTn id="35" dur="500" fill="hold"/>
                                        <p:tgtEl>
                                          <p:spTgt spid="162">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62">
                                            <p:txEl>
                                              <p:pRg st="5" end="5"/>
                                            </p:txEl>
                                          </p:spTgt>
                                        </p:tgtEl>
                                        <p:attrNameLst>
                                          <p:attrName>style.visibility</p:attrName>
                                        </p:attrNameLst>
                                      </p:cBhvr>
                                      <p:to>
                                        <p:strVal val="visible"/>
                                      </p:to>
                                    </p:set>
                                    <p:anim calcmode="lin" valueType="num">
                                      <p:cBhvr additive="base">
                                        <p:cTn id="41" dur="500" fill="hold"/>
                                        <p:tgtEl>
                                          <p:spTgt spid="162">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62">
                                            <p:txEl>
                                              <p:pRg st="5" end="5"/>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62">
                                            <p:txEl>
                                              <p:pRg st="6" end="6"/>
                                            </p:txEl>
                                          </p:spTgt>
                                        </p:tgtEl>
                                        <p:attrNameLst>
                                          <p:attrName>style.visibility</p:attrName>
                                        </p:attrNameLst>
                                      </p:cBhvr>
                                      <p:to>
                                        <p:strVal val="visible"/>
                                      </p:to>
                                    </p:set>
                                    <p:anim calcmode="lin" valueType="num">
                                      <p:cBhvr additive="base">
                                        <p:cTn id="45" dur="500" fill="hold"/>
                                        <p:tgtEl>
                                          <p:spTgt spid="162">
                                            <p:txEl>
                                              <p:pRg st="6" end="6"/>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62">
                                            <p:txEl>
                                              <p:pRg st="6" end="6"/>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162">
                                            <p:txEl>
                                              <p:pRg st="7" end="7"/>
                                            </p:txEl>
                                          </p:spTgt>
                                        </p:tgtEl>
                                        <p:attrNameLst>
                                          <p:attrName>style.visibility</p:attrName>
                                        </p:attrNameLst>
                                      </p:cBhvr>
                                      <p:to>
                                        <p:strVal val="visible"/>
                                      </p:to>
                                    </p:set>
                                    <p:anim calcmode="lin" valueType="num">
                                      <p:cBhvr additive="base">
                                        <p:cTn id="49" dur="500" fill="hold"/>
                                        <p:tgtEl>
                                          <p:spTgt spid="162">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6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2">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162">
                                            <p:txEl>
                                              <p:pRg st="9" end="9"/>
                                            </p:txEl>
                                          </p:spTgt>
                                        </p:tgtEl>
                                        <p:attrNameLst>
                                          <p:attrName>style.visibility</p:attrName>
                                        </p:attrNameLst>
                                      </p:cBhvr>
                                      <p:to>
                                        <p:strVal val="visible"/>
                                      </p:to>
                                    </p:set>
                                    <p:anim calcmode="lin" valueType="num">
                                      <p:cBhvr additive="base">
                                        <p:cTn id="59" dur="500" fill="hold"/>
                                        <p:tgtEl>
                                          <p:spTgt spid="162">
                                            <p:txEl>
                                              <p:pRg st="9" end="9"/>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2">
                                            <p:txEl>
                                              <p:pRg st="9" end="9"/>
                                            </p:txEl>
                                          </p:spTgt>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162">
                                            <p:txEl>
                                              <p:pRg st="10" end="10"/>
                                            </p:txEl>
                                          </p:spTgt>
                                        </p:tgtEl>
                                        <p:attrNameLst>
                                          <p:attrName>style.visibility</p:attrName>
                                        </p:attrNameLst>
                                      </p:cBhvr>
                                      <p:to>
                                        <p:strVal val="visible"/>
                                      </p:to>
                                    </p:set>
                                    <p:anim calcmode="lin" valueType="num">
                                      <p:cBhvr additive="base">
                                        <p:cTn id="63" dur="500" fill="hold"/>
                                        <p:tgtEl>
                                          <p:spTgt spid="162">
                                            <p:txEl>
                                              <p:pRg st="10" end="1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6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162">
                                            <p:txEl>
                                              <p:pRg st="12" end="12"/>
                                            </p:txEl>
                                          </p:spTgt>
                                        </p:tgtEl>
                                        <p:attrNameLst>
                                          <p:attrName>style.visibility</p:attrName>
                                        </p:attrNameLst>
                                      </p:cBhvr>
                                      <p:to>
                                        <p:strVal val="visible"/>
                                      </p:to>
                                    </p:set>
                                    <p:anim calcmode="lin" valueType="num">
                                      <p:cBhvr additive="base">
                                        <p:cTn id="69" dur="500" fill="hold"/>
                                        <p:tgtEl>
                                          <p:spTgt spid="162">
                                            <p:txEl>
                                              <p:pRg st="12" end="1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62">
                                            <p:txEl>
                                              <p:pRg st="12" end="12"/>
                                            </p:txEl>
                                          </p:spTgt>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162">
                                            <p:txEl>
                                              <p:pRg st="13" end="13"/>
                                            </p:txEl>
                                          </p:spTgt>
                                        </p:tgtEl>
                                        <p:attrNameLst>
                                          <p:attrName>style.visibility</p:attrName>
                                        </p:attrNameLst>
                                      </p:cBhvr>
                                      <p:to>
                                        <p:strVal val="visible"/>
                                      </p:to>
                                    </p:set>
                                    <p:anim calcmode="lin" valueType="num">
                                      <p:cBhvr additive="base">
                                        <p:cTn id="73" dur="500" fill="hold"/>
                                        <p:tgtEl>
                                          <p:spTgt spid="162">
                                            <p:txEl>
                                              <p:pRg st="13" end="1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62">
                                            <p:txEl>
                                              <p:pRg st="13" end="13"/>
                                            </p:txEl>
                                          </p:spTgt>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162">
                                            <p:txEl>
                                              <p:pRg st="14" end="14"/>
                                            </p:txEl>
                                          </p:spTgt>
                                        </p:tgtEl>
                                        <p:attrNameLst>
                                          <p:attrName>style.visibility</p:attrName>
                                        </p:attrNameLst>
                                      </p:cBhvr>
                                      <p:to>
                                        <p:strVal val="visible"/>
                                      </p:to>
                                    </p:set>
                                    <p:anim calcmode="lin" valueType="num">
                                      <p:cBhvr additive="base">
                                        <p:cTn id="77" dur="500" fill="hold"/>
                                        <p:tgtEl>
                                          <p:spTgt spid="162">
                                            <p:txEl>
                                              <p:pRg st="14" end="14"/>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62">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idx="4294967295"/>
          </p:nvPr>
        </p:nvSpPr>
        <p:spPr>
          <a:xfrm>
            <a:off x="457199" y="274637"/>
            <a:ext cx="8229601" cy="1916113"/>
          </a:xfrm>
          <a:prstGeom prst="rect">
            <a:avLst/>
          </a:prstGeom>
        </p:spPr>
        <p:txBody>
          <a:bodyPr>
            <a:normAutofit/>
          </a:bodyPr>
          <a:lstStyle>
            <a:lvl1pPr>
              <a:defRPr sz="4000">
                <a:latin typeface="+mn-lt"/>
                <a:ea typeface="+mn-ea"/>
                <a:cs typeface="+mn-cs"/>
                <a:sym typeface="Calibri"/>
              </a:defRPr>
            </a:lvl1pPr>
          </a:lstStyle>
          <a:p>
            <a:r>
              <a:rPr lang="en-CA" dirty="0" smtClean="0"/>
              <a:t>Relationship between TWICs trials and Pragmatic/Explanatory framework</a:t>
            </a:r>
            <a:endParaRPr dirty="0"/>
          </a:p>
        </p:txBody>
      </p:sp>
      <p:sp>
        <p:nvSpPr>
          <p:cNvPr id="157" name="Shape 157"/>
          <p:cNvSpPr>
            <a:spLocks noGrp="1"/>
          </p:cNvSpPr>
          <p:nvPr>
            <p:ph type="sldNum" sz="quarter" idx="4294967295"/>
          </p:nvPr>
        </p:nvSpPr>
        <p:spPr>
          <a:xfrm>
            <a:off x="8505420" y="6404293"/>
            <a:ext cx="181381" cy="269239"/>
          </a:xfrm>
          <a:prstGeom prst="rect">
            <a:avLst/>
          </a:prstGeom>
          <a:extLst>
            <a:ext uri="{C572A759-6A51-4108-AA02-DFA0A04FC94B}">
              <ma14:wrappingTextBoxFlag xmlns:ma14="http://schemas.microsoft.com/office/mac/drawingml/2011/main" val="1"/>
            </a:ext>
          </a:extLst>
        </p:spPr>
        <p:txBody>
          <a:bodyPr/>
          <a:lstStyle>
            <a:lvl1pPr>
              <a:defRPr>
                <a:solidFill>
                  <a:srgbClr val="898989"/>
                </a:solidFill>
              </a:defRPr>
            </a:lvl1pPr>
          </a:lstStyle>
          <a:p>
            <a:fld id="{86CB4B4D-7CA3-9044-876B-883B54F8677D}" type="slidenum">
              <a:t>19</a:t>
            </a:fld>
            <a:endParaRPr/>
          </a:p>
        </p:txBody>
      </p:sp>
      <p:sp>
        <p:nvSpPr>
          <p:cNvPr id="2" name="TextBox 1"/>
          <p:cNvSpPr txBox="1"/>
          <p:nvPr/>
        </p:nvSpPr>
        <p:spPr>
          <a:xfrm>
            <a:off x="904875" y="2032000"/>
            <a:ext cx="6873875" cy="31085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Arial"/>
                <a:cs typeface="Arial"/>
                <a:sym typeface="Calibri"/>
              </a:rPr>
              <a:t>Three ways of </a:t>
            </a:r>
            <a:r>
              <a:rPr kumimoji="0" lang="en-US" sz="2800" b="0" i="0" u="none" strike="noStrike" cap="none" spc="0" normalizeH="0" baseline="0" dirty="0" err="1" smtClean="0">
                <a:ln>
                  <a:noFill/>
                </a:ln>
                <a:solidFill>
                  <a:srgbClr val="000000"/>
                </a:solidFill>
                <a:effectLst/>
                <a:uFillTx/>
                <a:latin typeface="Arial"/>
                <a:cs typeface="Arial"/>
                <a:sym typeface="Calibri"/>
              </a:rPr>
              <a:t>categorising</a:t>
            </a:r>
            <a:r>
              <a:rPr kumimoji="0" lang="en-US" sz="2800" b="0" i="0" u="none" strike="noStrike" cap="none" spc="0" normalizeH="0" dirty="0" smtClean="0">
                <a:ln>
                  <a:noFill/>
                </a:ln>
                <a:solidFill>
                  <a:srgbClr val="000000"/>
                </a:solidFill>
                <a:effectLst/>
                <a:uFillTx/>
                <a:latin typeface="Arial"/>
                <a:cs typeface="Arial"/>
                <a:sym typeface="Calibri"/>
              </a:rPr>
              <a:t> RCTs:</a:t>
            </a:r>
          </a:p>
          <a:p>
            <a:pPr marL="0" marR="0" indent="0" algn="l" defTabSz="457200" rtl="0" fontAlgn="auto" latinLnBrk="0" hangingPunct="0">
              <a:lnSpc>
                <a:spcPct val="100000"/>
              </a:lnSpc>
              <a:spcBef>
                <a:spcPts val="0"/>
              </a:spcBef>
              <a:spcAft>
                <a:spcPts val="0"/>
              </a:spcAft>
              <a:buClrTx/>
              <a:buSzTx/>
              <a:buFontTx/>
              <a:buNone/>
              <a:tabLst/>
            </a:pPr>
            <a:endParaRPr lang="en-US" sz="2800" baseline="0" dirty="0">
              <a:latin typeface="Arial"/>
              <a:cs typeface="Arial"/>
            </a:endParaRPr>
          </a:p>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rgbClr val="000000"/>
                </a:solidFill>
                <a:effectLst/>
                <a:uFillTx/>
                <a:latin typeface="Arial"/>
                <a:cs typeface="Arial"/>
                <a:sym typeface="Calibri"/>
              </a:rPr>
              <a:t>Attributes – any attitude</a:t>
            </a:r>
            <a:endParaRPr kumimoji="0" lang="en-US" sz="2800" b="0" i="0" u="none" strike="noStrike" cap="none" spc="0" normalizeH="0" dirty="0" smtClean="0">
              <a:ln>
                <a:noFill/>
              </a:ln>
              <a:solidFill>
                <a:srgbClr val="000000"/>
              </a:solidFill>
              <a:effectLst/>
              <a:uFillTx/>
              <a:latin typeface="Arial"/>
              <a:cs typeface="Arial"/>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dirty="0" smtClean="0">
              <a:ln>
                <a:noFill/>
              </a:ln>
              <a:solidFill>
                <a:srgbClr val="000000"/>
              </a:solidFill>
              <a:effectLst/>
              <a:uFillTx/>
              <a:latin typeface="Arial"/>
              <a:cs typeface="Arial"/>
              <a:sym typeface="Calibri"/>
            </a:endParaRPr>
          </a:p>
          <a:p>
            <a:pPr marL="0" marR="0" indent="0" algn="l" defTabSz="457200" rtl="0" fontAlgn="auto" latinLnBrk="0" hangingPunct="0">
              <a:lnSpc>
                <a:spcPct val="100000"/>
              </a:lnSpc>
              <a:spcBef>
                <a:spcPts val="0"/>
              </a:spcBef>
              <a:spcAft>
                <a:spcPts val="0"/>
              </a:spcAft>
              <a:buClrTx/>
              <a:buSzTx/>
              <a:buFontTx/>
              <a:buNone/>
              <a:tabLst/>
            </a:pPr>
            <a:r>
              <a:rPr lang="en-US" sz="2800" baseline="0" dirty="0" smtClean="0">
                <a:latin typeface="Arial"/>
                <a:cs typeface="Arial"/>
              </a:rPr>
              <a:t>Structures- any attitude</a:t>
            </a:r>
            <a:endParaRPr lang="en-US" sz="2800" baseline="0" dirty="0" smtClean="0">
              <a:latin typeface="Arial"/>
              <a:cs typeface="Arial"/>
            </a:endParaRPr>
          </a:p>
          <a:p>
            <a:pPr marL="0" marR="0" indent="0" algn="l" defTabSz="457200" rtl="0" fontAlgn="auto" latinLnBrk="0" hangingPunct="0">
              <a:lnSpc>
                <a:spcPct val="100000"/>
              </a:lnSpc>
              <a:spcBef>
                <a:spcPts val="0"/>
              </a:spcBef>
              <a:spcAft>
                <a:spcPts val="0"/>
              </a:spcAft>
              <a:buClrTx/>
              <a:buSzTx/>
              <a:buFontTx/>
              <a:buNone/>
              <a:tabLst/>
            </a:pPr>
            <a:endParaRPr lang="en-US" sz="2800" baseline="0" dirty="0" smtClean="0">
              <a:latin typeface="Arial"/>
              <a:cs typeface="Arial"/>
            </a:endParaRPr>
          </a:p>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rgbClr val="000000"/>
                </a:solidFill>
                <a:effectLst/>
                <a:uFillTx/>
                <a:latin typeface="Arial"/>
                <a:cs typeface="Arial"/>
                <a:sym typeface="Calibri"/>
              </a:rPr>
              <a:t>Attitude- any structure or attribute.</a:t>
            </a:r>
            <a:endParaRPr kumimoji="0" lang="en-US" sz="2800" b="0" i="0" u="none" strike="noStrike" cap="none" spc="0" normalizeH="0" baseline="0" dirty="0">
              <a:ln>
                <a:noFill/>
              </a:ln>
              <a:solidFill>
                <a:srgbClr val="000000"/>
              </a:solidFill>
              <a:effectLst/>
              <a:uFillTx/>
              <a:latin typeface="Arial"/>
              <a:cs typeface="Arial"/>
              <a:sym typeface="Calibri"/>
            </a:endParaRPr>
          </a:p>
        </p:txBody>
      </p:sp>
    </p:spTree>
    <p:extLst>
      <p:ext uri="{BB962C8B-B14F-4D97-AF65-F5344CB8AC3E}">
        <p14:creationId xmlns:p14="http://schemas.microsoft.com/office/powerpoint/2010/main" val="12043799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ctrTitle"/>
          </p:nvPr>
        </p:nvSpPr>
        <p:spPr>
          <a:xfrm>
            <a:off x="428624" y="485522"/>
            <a:ext cx="8237540" cy="5302873"/>
          </a:xfrm>
          <a:prstGeom prst="rect">
            <a:avLst/>
          </a:prstGeom>
        </p:spPr>
        <p:txBody>
          <a:bodyPr>
            <a:normAutofit fontScale="90000"/>
          </a:bodyPr>
          <a:lstStyle/>
          <a:p>
            <a:pPr algn="ctr">
              <a:spcBef>
                <a:spcPts val="0"/>
              </a:spcBef>
              <a:defRPr sz="4800"/>
            </a:pPr>
            <a:r>
              <a:rPr lang="en-US" sz="4800" dirty="0" smtClean="0"/>
              <a:t>How </a:t>
            </a:r>
            <a:r>
              <a:rPr lang="en-US" sz="4800" dirty="0"/>
              <a:t>do </a:t>
            </a:r>
            <a:r>
              <a:rPr lang="en-US" sz="4800" dirty="0" smtClean="0"/>
              <a:t>TWICs </a:t>
            </a:r>
            <a:r>
              <a:rPr lang="en-US" sz="4800" dirty="0"/>
              <a:t>trials fit into Pragmatic/Explanatory </a:t>
            </a:r>
            <a:r>
              <a:rPr lang="en-US" sz="4800" dirty="0" smtClean="0"/>
              <a:t>framework</a:t>
            </a:r>
            <a:r>
              <a:rPr lang="en-US" sz="4800" dirty="0"/>
              <a:t>? </a:t>
            </a:r>
            <a:r>
              <a:rPr lang="en-US" sz="4800" dirty="0" smtClean="0"/>
              <a:t/>
            </a:r>
            <a:br>
              <a:rPr lang="en-US" sz="4800" dirty="0" smtClean="0"/>
            </a:br>
            <a:r>
              <a:rPr lang="en-US" sz="4800" dirty="0" smtClean="0"/>
              <a:t/>
            </a:r>
            <a:br>
              <a:rPr lang="en-US" sz="4800" dirty="0" smtClean="0"/>
            </a:br>
            <a:r>
              <a:rPr lang="en-US" sz="4400" dirty="0" smtClean="0"/>
              <a:t>Merrick </a:t>
            </a:r>
            <a:r>
              <a:rPr lang="en-US" sz="4400" dirty="0" err="1" smtClean="0"/>
              <a:t>Zwarenstein</a:t>
            </a:r>
            <a:r>
              <a:rPr lang="en-US" sz="4400" dirty="0"/>
              <a:t/>
            </a:r>
            <a:br>
              <a:rPr lang="en-US" sz="4400" dirty="0"/>
            </a:br>
            <a:r>
              <a:rPr lang="en-US" sz="4400" dirty="0" smtClean="0"/>
              <a:t/>
            </a:r>
            <a:br>
              <a:rPr lang="en-US" sz="4400" dirty="0" smtClean="0"/>
            </a:br>
            <a:r>
              <a:rPr lang="en-CA" sz="3600" dirty="0" smtClean="0"/>
              <a:t>Ethics of TWICS workshop</a:t>
            </a:r>
            <a:endParaRPr sz="3200" dirty="0" smtClean="0"/>
          </a:p>
          <a:p>
            <a:pPr algn="ctr">
              <a:spcBef>
                <a:spcPts val="0"/>
              </a:spcBef>
              <a:defRPr sz="3200"/>
            </a:pPr>
            <a:r>
              <a:rPr lang="en-CA" dirty="0" smtClean="0"/>
              <a:t>London UK November</a:t>
            </a:r>
            <a:r>
              <a:rPr dirty="0" smtClean="0"/>
              <a:t>, 2016</a:t>
            </a:r>
            <a:r>
              <a:rPr sz="4800" dirty="0" smtClean="0"/>
              <a:t> </a:t>
            </a:r>
            <a:endParaRPr sz="4800" dirty="0"/>
          </a:p>
        </p:txBody>
      </p:sp>
      <p:sp>
        <p:nvSpPr>
          <p:cNvPr id="133" name="Shape 133"/>
          <p:cNvSpPr>
            <a:spLocks noGrp="1"/>
          </p:cNvSpPr>
          <p:nvPr>
            <p:ph type="sldNum" sz="quarter" idx="4294967295"/>
          </p:nvPr>
        </p:nvSpPr>
        <p:spPr>
          <a:xfrm>
            <a:off x="8505420" y="6404293"/>
            <a:ext cx="181381" cy="2692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image12.png"/>
          <p:cNvPicPr>
            <a:picLocks noChangeAspect="1"/>
          </p:cNvPicPr>
          <p:nvPr/>
        </p:nvPicPr>
        <p:blipFill>
          <a:blip r:embed="rId3">
            <a:extLst/>
          </a:blip>
          <a:stretch>
            <a:fillRect/>
          </a:stretch>
        </p:blipFill>
        <p:spPr>
          <a:xfrm>
            <a:off x="-23813" y="0"/>
            <a:ext cx="8145465" cy="6858000"/>
          </a:xfrm>
          <a:prstGeom prst="rect">
            <a:avLst/>
          </a:prstGeom>
          <a:ln w="12700">
            <a:miter lim="400000"/>
          </a:ln>
        </p:spPr>
      </p:pic>
      <p:sp>
        <p:nvSpPr>
          <p:cNvPr id="258" name="Shape 258"/>
          <p:cNvSpPr/>
          <p:nvPr/>
        </p:nvSpPr>
        <p:spPr>
          <a:xfrm rot="5400000">
            <a:off x="5708967" y="2403794"/>
            <a:ext cx="5864227" cy="1056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b="1">
                <a:latin typeface="Charcoal CY"/>
                <a:ea typeface="Charcoal CY"/>
                <a:cs typeface="Charcoal CY"/>
                <a:sym typeface="Charcoal CY"/>
              </a:defRPr>
            </a:lvl1pPr>
          </a:lstStyle>
          <a:p>
            <a:r>
              <a:t>The PRECIS-2 tool: designing trials that are fit for purpose </a:t>
            </a:r>
          </a:p>
        </p:txBody>
      </p:sp>
      <p:sp>
        <p:nvSpPr>
          <p:cNvPr id="259" name="Shape 259"/>
          <p:cNvSpPr/>
          <p:nvPr/>
        </p:nvSpPr>
        <p:spPr>
          <a:xfrm>
            <a:off x="6919913" y="6235698"/>
            <a:ext cx="2249489" cy="634364"/>
          </a:xfrm>
          <a:prstGeom prst="rect">
            <a:avLst/>
          </a:prstGeom>
          <a:gradFill>
            <a:gsLst>
              <a:gs pos="0">
                <a:srgbClr val="BABABA"/>
              </a:gs>
              <a:gs pos="35000">
                <a:srgbClr val="CFCFCF"/>
              </a:gs>
              <a:gs pos="100000">
                <a:srgbClr val="EDEDED"/>
              </a:gs>
            </a:gsLst>
            <a:lin ang="16200000"/>
          </a:gradFill>
          <a:ln>
            <a:solidFill>
              <a:srgbClr val="000000"/>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defRPr sz="1000">
                <a:latin typeface="Avenir Next Condensed Medium"/>
                <a:ea typeface="Avenir Next Condensed Medium"/>
                <a:cs typeface="Avenir Next Condensed Medium"/>
                <a:sym typeface="Avenir Next Condensed Medium"/>
              </a:defRPr>
            </a:pPr>
            <a:r>
              <a:t>Loudon K, Treweek S, Sullivan F, Donnan P, Thorpe KE, Zwarenstein M. </a:t>
            </a:r>
          </a:p>
          <a:p>
            <a:pPr>
              <a:defRPr sz="1000" i="1">
                <a:latin typeface="Avenir Next Condensed Medium"/>
                <a:ea typeface="Avenir Next Condensed Medium"/>
                <a:cs typeface="Avenir Next Condensed Medium"/>
                <a:sym typeface="Avenir Next Condensed Medium"/>
              </a:defRPr>
            </a:pPr>
            <a:r>
              <a:t>BMJ</a:t>
            </a:r>
            <a:r>
              <a:rPr i="0"/>
              <a:t> 2015;350:h 2147 doi: 10.1136</a:t>
            </a:r>
          </a:p>
        </p:txBody>
      </p:sp>
      <p:sp>
        <p:nvSpPr>
          <p:cNvPr id="260" name="Shape 260"/>
          <p:cNvSpPr>
            <a:spLocks noGrp="1"/>
          </p:cNvSpPr>
          <p:nvPr>
            <p:ph type="sldNum" sz="quarter" idx="4294967295"/>
          </p:nvPr>
        </p:nvSpPr>
        <p:spPr>
          <a:xfrm>
            <a:off x="8428179" y="6404293"/>
            <a:ext cx="258622" cy="2692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Tree>
    <p:extLst>
      <p:ext uri="{BB962C8B-B14F-4D97-AF65-F5344CB8AC3E}">
        <p14:creationId xmlns:p14="http://schemas.microsoft.com/office/powerpoint/2010/main" val="2392342856"/>
      </p:ext>
    </p:extLst>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idx="4294967295"/>
          </p:nvPr>
        </p:nvSpPr>
        <p:spPr>
          <a:xfrm>
            <a:off x="457199" y="274637"/>
            <a:ext cx="8229601" cy="1916113"/>
          </a:xfrm>
          <a:prstGeom prst="rect">
            <a:avLst/>
          </a:prstGeom>
        </p:spPr>
        <p:txBody>
          <a:bodyPr>
            <a:normAutofit/>
          </a:bodyPr>
          <a:lstStyle>
            <a:lvl1pPr>
              <a:defRPr sz="4000">
                <a:latin typeface="+mn-lt"/>
                <a:ea typeface="+mn-ea"/>
                <a:cs typeface="+mn-cs"/>
                <a:sym typeface="Calibri"/>
              </a:defRPr>
            </a:lvl1pPr>
          </a:lstStyle>
          <a:p>
            <a:r>
              <a:rPr lang="en-CA" dirty="0" smtClean="0"/>
              <a:t>Relationship between TWICs trials and Pragmatic/Explanatory framework</a:t>
            </a:r>
            <a:endParaRPr dirty="0"/>
          </a:p>
        </p:txBody>
      </p:sp>
      <p:sp>
        <p:nvSpPr>
          <p:cNvPr id="157" name="Shape 157"/>
          <p:cNvSpPr>
            <a:spLocks noGrp="1"/>
          </p:cNvSpPr>
          <p:nvPr>
            <p:ph type="sldNum" sz="quarter" idx="4294967295"/>
          </p:nvPr>
        </p:nvSpPr>
        <p:spPr>
          <a:xfrm>
            <a:off x="8505420" y="6404293"/>
            <a:ext cx="181381" cy="269239"/>
          </a:xfrm>
          <a:prstGeom prst="rect">
            <a:avLst/>
          </a:prstGeom>
          <a:extLst>
            <a:ext uri="{C572A759-6A51-4108-AA02-DFA0A04FC94B}">
              <ma14:wrappingTextBoxFlag xmlns:ma14="http://schemas.microsoft.com/office/mac/drawingml/2011/main" val="1"/>
            </a:ext>
          </a:extLst>
        </p:spPr>
        <p:txBody>
          <a:bodyPr/>
          <a:lstStyle>
            <a:lvl1pPr>
              <a:defRPr>
                <a:solidFill>
                  <a:srgbClr val="898989"/>
                </a:solidFill>
              </a:defRPr>
            </a:lvl1pPr>
          </a:lstStyle>
          <a:p>
            <a:fld id="{86CB4B4D-7CA3-9044-876B-883B54F8677D}" type="slidenum">
              <a:t>21</a:t>
            </a:fld>
            <a:endParaRPr/>
          </a:p>
        </p:txBody>
      </p:sp>
      <p:sp>
        <p:nvSpPr>
          <p:cNvPr id="2" name="TextBox 1"/>
          <p:cNvSpPr txBox="1"/>
          <p:nvPr/>
        </p:nvSpPr>
        <p:spPr>
          <a:xfrm>
            <a:off x="904875" y="2032000"/>
            <a:ext cx="6873875" cy="31085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Arial"/>
                <a:cs typeface="Arial"/>
                <a:sym typeface="Calibri"/>
              </a:rPr>
              <a:t>Three ways of </a:t>
            </a:r>
            <a:r>
              <a:rPr kumimoji="0" lang="en-US" sz="2800" b="0" i="0" u="none" strike="noStrike" cap="none" spc="0" normalizeH="0" baseline="0" dirty="0" err="1" smtClean="0">
                <a:ln>
                  <a:noFill/>
                </a:ln>
                <a:solidFill>
                  <a:srgbClr val="000000"/>
                </a:solidFill>
                <a:effectLst/>
                <a:uFillTx/>
                <a:latin typeface="Arial"/>
                <a:cs typeface="Arial"/>
                <a:sym typeface="Calibri"/>
              </a:rPr>
              <a:t>categorising</a:t>
            </a:r>
            <a:r>
              <a:rPr kumimoji="0" lang="en-US" sz="2800" b="0" i="0" u="none" strike="noStrike" cap="none" spc="0" normalizeH="0" dirty="0" smtClean="0">
                <a:ln>
                  <a:noFill/>
                </a:ln>
                <a:solidFill>
                  <a:srgbClr val="000000"/>
                </a:solidFill>
                <a:effectLst/>
                <a:uFillTx/>
                <a:latin typeface="Arial"/>
                <a:cs typeface="Arial"/>
                <a:sym typeface="Calibri"/>
              </a:rPr>
              <a:t> RCTs:</a:t>
            </a:r>
          </a:p>
          <a:p>
            <a:pPr marL="0" marR="0" indent="0" algn="l" defTabSz="457200" rtl="0" fontAlgn="auto" latinLnBrk="0" hangingPunct="0">
              <a:lnSpc>
                <a:spcPct val="100000"/>
              </a:lnSpc>
              <a:spcBef>
                <a:spcPts val="0"/>
              </a:spcBef>
              <a:spcAft>
                <a:spcPts val="0"/>
              </a:spcAft>
              <a:buClrTx/>
              <a:buSzTx/>
              <a:buFontTx/>
              <a:buNone/>
              <a:tabLst/>
            </a:pPr>
            <a:endParaRPr lang="en-US" sz="2800" baseline="0" dirty="0">
              <a:latin typeface="Arial"/>
              <a:cs typeface="Arial"/>
            </a:endParaRPr>
          </a:p>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rgbClr val="000000"/>
                </a:solidFill>
                <a:effectLst/>
                <a:uFillTx/>
                <a:latin typeface="Arial"/>
                <a:cs typeface="Arial"/>
                <a:sym typeface="Calibri"/>
              </a:rPr>
              <a:t>Attributes – any attitude</a:t>
            </a:r>
            <a:endParaRPr kumimoji="0" lang="en-US" sz="2800" b="0" i="0" u="none" strike="noStrike" cap="none" spc="0" normalizeH="0" dirty="0" smtClean="0">
              <a:ln>
                <a:noFill/>
              </a:ln>
              <a:solidFill>
                <a:srgbClr val="000000"/>
              </a:solidFill>
              <a:effectLst/>
              <a:uFillTx/>
              <a:latin typeface="Arial"/>
              <a:cs typeface="Arial"/>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dirty="0" smtClean="0">
              <a:ln>
                <a:noFill/>
              </a:ln>
              <a:solidFill>
                <a:srgbClr val="000000"/>
              </a:solidFill>
              <a:effectLst/>
              <a:uFillTx/>
              <a:latin typeface="Arial"/>
              <a:cs typeface="Arial"/>
              <a:sym typeface="Calibri"/>
            </a:endParaRPr>
          </a:p>
          <a:p>
            <a:pPr marL="0" marR="0" indent="0" algn="l" defTabSz="457200" rtl="0" fontAlgn="auto" latinLnBrk="0" hangingPunct="0">
              <a:lnSpc>
                <a:spcPct val="100000"/>
              </a:lnSpc>
              <a:spcBef>
                <a:spcPts val="0"/>
              </a:spcBef>
              <a:spcAft>
                <a:spcPts val="0"/>
              </a:spcAft>
              <a:buClrTx/>
              <a:buSzTx/>
              <a:buFontTx/>
              <a:buNone/>
              <a:tabLst/>
            </a:pPr>
            <a:r>
              <a:rPr lang="en-US" sz="2800" baseline="0" dirty="0" smtClean="0">
                <a:latin typeface="Arial"/>
                <a:cs typeface="Arial"/>
              </a:rPr>
              <a:t>Structures- any attitude</a:t>
            </a:r>
            <a:endParaRPr lang="en-US" sz="2800" baseline="0" dirty="0" smtClean="0">
              <a:latin typeface="Arial"/>
              <a:cs typeface="Arial"/>
            </a:endParaRPr>
          </a:p>
          <a:p>
            <a:pPr marL="0" marR="0" indent="0" algn="l" defTabSz="457200" rtl="0" fontAlgn="auto" latinLnBrk="0" hangingPunct="0">
              <a:lnSpc>
                <a:spcPct val="100000"/>
              </a:lnSpc>
              <a:spcBef>
                <a:spcPts val="0"/>
              </a:spcBef>
              <a:spcAft>
                <a:spcPts val="0"/>
              </a:spcAft>
              <a:buClrTx/>
              <a:buSzTx/>
              <a:buFontTx/>
              <a:buNone/>
              <a:tabLst/>
            </a:pPr>
            <a:endParaRPr lang="en-US" sz="2800" baseline="0" dirty="0" smtClean="0">
              <a:latin typeface="Arial"/>
              <a:cs typeface="Arial"/>
            </a:endParaRPr>
          </a:p>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rgbClr val="000000"/>
                </a:solidFill>
                <a:effectLst/>
                <a:uFillTx/>
                <a:latin typeface="Arial"/>
                <a:cs typeface="Arial"/>
                <a:sym typeface="Calibri"/>
              </a:rPr>
              <a:t>Attitude- any structure or attribute.</a:t>
            </a:r>
            <a:endParaRPr kumimoji="0" lang="en-US" sz="2800" b="0" i="0" u="none" strike="noStrike" cap="none" spc="0" normalizeH="0" baseline="0" dirty="0">
              <a:ln>
                <a:noFill/>
              </a:ln>
              <a:solidFill>
                <a:srgbClr val="000000"/>
              </a:solidFill>
              <a:effectLst/>
              <a:uFillTx/>
              <a:latin typeface="Arial"/>
              <a:cs typeface="Arial"/>
              <a:sym typeface="Calibri"/>
            </a:endParaRPr>
          </a:p>
        </p:txBody>
      </p:sp>
    </p:spTree>
    <p:extLst>
      <p:ext uri="{BB962C8B-B14F-4D97-AF65-F5344CB8AC3E}">
        <p14:creationId xmlns:p14="http://schemas.microsoft.com/office/powerpoint/2010/main" val="18293389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 name="image2.jpeg"/>
          <p:cNvPicPr>
            <a:picLocks noChangeAspect="1"/>
          </p:cNvPicPr>
          <p:nvPr/>
        </p:nvPicPr>
        <p:blipFill>
          <a:blip r:embed="rId2">
            <a:extLst/>
          </a:blip>
          <a:stretch>
            <a:fillRect/>
          </a:stretch>
        </p:blipFill>
        <p:spPr>
          <a:xfrm>
            <a:off x="0" y="11113"/>
            <a:ext cx="9144000" cy="6858001"/>
          </a:xfrm>
          <a:prstGeom prst="rect">
            <a:avLst/>
          </a:prstGeom>
          <a:ln w="12700">
            <a:miter lim="400000"/>
          </a:ln>
        </p:spPr>
      </p:pic>
      <p:sp>
        <p:nvSpPr>
          <p:cNvPr id="411" name="Shape 411"/>
          <p:cNvSpPr>
            <a:spLocks noGrp="1"/>
          </p:cNvSpPr>
          <p:nvPr>
            <p:ph type="sldNum" sz="quarter" idx="4294967295"/>
          </p:nvPr>
        </p:nvSpPr>
        <p:spPr>
          <a:xfrm>
            <a:off x="8428179" y="6404293"/>
            <a:ext cx="258622" cy="2692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idx="4294967295"/>
          </p:nvPr>
        </p:nvSpPr>
        <p:spPr>
          <a:xfrm>
            <a:off x="457199" y="274637"/>
            <a:ext cx="8229601" cy="1916113"/>
          </a:xfrm>
          <a:prstGeom prst="rect">
            <a:avLst/>
          </a:prstGeom>
        </p:spPr>
        <p:txBody>
          <a:bodyPr>
            <a:normAutofit/>
          </a:bodyPr>
          <a:lstStyle>
            <a:lvl1pPr>
              <a:defRPr sz="4000">
                <a:latin typeface="+mn-lt"/>
                <a:ea typeface="+mn-ea"/>
                <a:cs typeface="+mn-cs"/>
                <a:sym typeface="Calibri"/>
              </a:defRPr>
            </a:lvl1pPr>
          </a:lstStyle>
          <a:p>
            <a:pPr algn="ctr"/>
            <a:r>
              <a:rPr dirty="0" smtClean="0"/>
              <a:t>W</a:t>
            </a:r>
            <a:r>
              <a:rPr lang="en-CA" dirty="0" smtClean="0"/>
              <a:t>e are only talking about RANDOMISED </a:t>
            </a:r>
            <a:r>
              <a:rPr dirty="0" smtClean="0"/>
              <a:t> </a:t>
            </a:r>
            <a:r>
              <a:rPr lang="en-CA" dirty="0" smtClean="0"/>
              <a:t>t</a:t>
            </a:r>
            <a:r>
              <a:rPr dirty="0" smtClean="0"/>
              <a:t>rial</a:t>
            </a:r>
            <a:r>
              <a:rPr lang="en-CA" dirty="0" smtClean="0"/>
              <a:t>s</a:t>
            </a:r>
            <a:endParaRPr dirty="0"/>
          </a:p>
        </p:txBody>
      </p:sp>
      <p:pic>
        <p:nvPicPr>
          <p:cNvPr id="156" name="image3.png"/>
          <p:cNvPicPr>
            <a:picLocks noChangeAspect="1"/>
          </p:cNvPicPr>
          <p:nvPr/>
        </p:nvPicPr>
        <p:blipFill>
          <a:blip r:embed="rId3">
            <a:extLst/>
          </a:blip>
          <a:srcRect r="1749"/>
          <a:stretch>
            <a:fillRect/>
          </a:stretch>
        </p:blipFill>
        <p:spPr>
          <a:xfrm>
            <a:off x="307974" y="1695450"/>
            <a:ext cx="8378827" cy="4430713"/>
          </a:xfrm>
          <a:prstGeom prst="rect">
            <a:avLst/>
          </a:prstGeom>
          <a:ln w="12700">
            <a:miter lim="400000"/>
          </a:ln>
        </p:spPr>
      </p:pic>
      <p:sp>
        <p:nvSpPr>
          <p:cNvPr id="157" name="Shape 157"/>
          <p:cNvSpPr>
            <a:spLocks noGrp="1"/>
          </p:cNvSpPr>
          <p:nvPr>
            <p:ph type="sldNum" sz="quarter" idx="4294967295"/>
          </p:nvPr>
        </p:nvSpPr>
        <p:spPr>
          <a:xfrm>
            <a:off x="8505420" y="6404293"/>
            <a:ext cx="181381" cy="269239"/>
          </a:xfrm>
          <a:prstGeom prst="rect">
            <a:avLst/>
          </a:prstGeom>
          <a:extLst>
            <a:ext uri="{C572A759-6A51-4108-AA02-DFA0A04FC94B}">
              <ma14:wrappingTextBoxFlag xmlns:ma14="http://schemas.microsoft.com/office/mac/drawingml/2011/main" val="1"/>
            </a:ext>
          </a:extLst>
        </p:spPr>
        <p:txBody>
          <a:bodyPr/>
          <a:lstStyle>
            <a:lvl1pPr>
              <a:defRPr>
                <a:solidFill>
                  <a:srgbClr val="898989"/>
                </a:solidFill>
              </a:defRPr>
            </a:lvl1pPr>
          </a:lstStyle>
          <a:p>
            <a:fld id="{86CB4B4D-7CA3-9044-876B-883B54F8677D}" type="slidenum">
              <a:t>3</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idx="4294967295"/>
          </p:nvPr>
        </p:nvSpPr>
        <p:spPr>
          <a:xfrm>
            <a:off x="457199" y="274637"/>
            <a:ext cx="8229601" cy="1916113"/>
          </a:xfrm>
          <a:prstGeom prst="rect">
            <a:avLst/>
          </a:prstGeom>
        </p:spPr>
        <p:txBody>
          <a:bodyPr>
            <a:normAutofit/>
          </a:bodyPr>
          <a:lstStyle>
            <a:lvl1pPr>
              <a:defRPr sz="4000">
                <a:latin typeface="+mn-lt"/>
                <a:ea typeface="+mn-ea"/>
                <a:cs typeface="+mn-cs"/>
                <a:sym typeface="Calibri"/>
              </a:defRPr>
            </a:lvl1pPr>
          </a:lstStyle>
          <a:p>
            <a:r>
              <a:rPr lang="en-CA" dirty="0" smtClean="0"/>
              <a:t>Relationship between TWICs trials and Pragmatic/Explanatory framework</a:t>
            </a:r>
            <a:endParaRPr dirty="0"/>
          </a:p>
        </p:txBody>
      </p:sp>
      <p:sp>
        <p:nvSpPr>
          <p:cNvPr id="157" name="Shape 157"/>
          <p:cNvSpPr>
            <a:spLocks noGrp="1"/>
          </p:cNvSpPr>
          <p:nvPr>
            <p:ph type="sldNum" sz="quarter" idx="4294967295"/>
          </p:nvPr>
        </p:nvSpPr>
        <p:spPr>
          <a:xfrm>
            <a:off x="8505420" y="6404293"/>
            <a:ext cx="181381" cy="269239"/>
          </a:xfrm>
          <a:prstGeom prst="rect">
            <a:avLst/>
          </a:prstGeom>
          <a:extLst>
            <a:ext uri="{C572A759-6A51-4108-AA02-DFA0A04FC94B}">
              <ma14:wrappingTextBoxFlag xmlns:ma14="http://schemas.microsoft.com/office/mac/drawingml/2011/main" val="1"/>
            </a:ext>
          </a:extLst>
        </p:spPr>
        <p:txBody>
          <a:bodyPr/>
          <a:lstStyle>
            <a:lvl1pPr>
              <a:defRPr>
                <a:solidFill>
                  <a:srgbClr val="898989"/>
                </a:solidFill>
              </a:defRPr>
            </a:lvl1pPr>
          </a:lstStyle>
          <a:p>
            <a:fld id="{86CB4B4D-7CA3-9044-876B-883B54F8677D}" type="slidenum">
              <a:t>4</a:t>
            </a:fld>
            <a:endParaRPr/>
          </a:p>
        </p:txBody>
      </p:sp>
      <p:sp>
        <p:nvSpPr>
          <p:cNvPr id="2" name="TextBox 1"/>
          <p:cNvSpPr txBox="1"/>
          <p:nvPr/>
        </p:nvSpPr>
        <p:spPr>
          <a:xfrm>
            <a:off x="904875" y="2032000"/>
            <a:ext cx="6873875" cy="31085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Arial"/>
                <a:cs typeface="Arial"/>
                <a:sym typeface="Calibri"/>
              </a:rPr>
              <a:t>Three ways of </a:t>
            </a:r>
            <a:r>
              <a:rPr kumimoji="0" lang="en-US" sz="2800" b="0" i="0" u="none" strike="noStrike" cap="none" spc="0" normalizeH="0" baseline="0" dirty="0" err="1" smtClean="0">
                <a:ln>
                  <a:noFill/>
                </a:ln>
                <a:solidFill>
                  <a:srgbClr val="000000"/>
                </a:solidFill>
                <a:effectLst/>
                <a:uFillTx/>
                <a:latin typeface="Arial"/>
                <a:cs typeface="Arial"/>
                <a:sym typeface="Calibri"/>
              </a:rPr>
              <a:t>categorising</a:t>
            </a:r>
            <a:r>
              <a:rPr kumimoji="0" lang="en-US" sz="2800" b="0" i="0" u="none" strike="noStrike" cap="none" spc="0" normalizeH="0" dirty="0" smtClean="0">
                <a:ln>
                  <a:noFill/>
                </a:ln>
                <a:solidFill>
                  <a:srgbClr val="000000"/>
                </a:solidFill>
                <a:effectLst/>
                <a:uFillTx/>
                <a:latin typeface="Arial"/>
                <a:cs typeface="Arial"/>
                <a:sym typeface="Calibri"/>
              </a:rPr>
              <a:t> RCTs:</a:t>
            </a:r>
          </a:p>
          <a:p>
            <a:pPr marL="0" marR="0" indent="0" algn="l" defTabSz="457200" rtl="0" fontAlgn="auto" latinLnBrk="0" hangingPunct="0">
              <a:lnSpc>
                <a:spcPct val="100000"/>
              </a:lnSpc>
              <a:spcBef>
                <a:spcPts val="0"/>
              </a:spcBef>
              <a:spcAft>
                <a:spcPts val="0"/>
              </a:spcAft>
              <a:buClrTx/>
              <a:buSzTx/>
              <a:buFontTx/>
              <a:buNone/>
              <a:tabLst/>
            </a:pPr>
            <a:endParaRPr lang="en-US" sz="2800" baseline="0" dirty="0">
              <a:latin typeface="Arial"/>
              <a:cs typeface="Arial"/>
            </a:endParaRPr>
          </a:p>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rgbClr val="000000"/>
                </a:solidFill>
                <a:effectLst/>
                <a:uFillTx/>
                <a:latin typeface="Arial"/>
                <a:cs typeface="Arial"/>
                <a:sym typeface="Calibri"/>
              </a:rPr>
              <a:t>Attributes</a:t>
            </a:r>
            <a:endParaRPr kumimoji="0" lang="en-US" sz="2800" b="0" i="0" u="none" strike="noStrike" cap="none" spc="0" normalizeH="0" dirty="0" smtClean="0">
              <a:ln>
                <a:noFill/>
              </a:ln>
              <a:solidFill>
                <a:srgbClr val="000000"/>
              </a:solidFill>
              <a:effectLst/>
              <a:uFillTx/>
              <a:latin typeface="Arial"/>
              <a:cs typeface="Arial"/>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2800" b="0" i="0" u="none" strike="noStrike" cap="none" spc="0" normalizeH="0" dirty="0" smtClean="0">
              <a:ln>
                <a:noFill/>
              </a:ln>
              <a:solidFill>
                <a:srgbClr val="000000"/>
              </a:solidFill>
              <a:effectLst/>
              <a:uFillTx/>
              <a:latin typeface="Arial"/>
              <a:cs typeface="Arial"/>
              <a:sym typeface="Calibri"/>
            </a:endParaRPr>
          </a:p>
          <a:p>
            <a:pPr marL="0" marR="0" indent="0" algn="l" defTabSz="457200" rtl="0" fontAlgn="auto" latinLnBrk="0" hangingPunct="0">
              <a:lnSpc>
                <a:spcPct val="100000"/>
              </a:lnSpc>
              <a:spcBef>
                <a:spcPts val="0"/>
              </a:spcBef>
              <a:spcAft>
                <a:spcPts val="0"/>
              </a:spcAft>
              <a:buClrTx/>
              <a:buSzTx/>
              <a:buFontTx/>
              <a:buNone/>
              <a:tabLst/>
            </a:pPr>
            <a:r>
              <a:rPr lang="en-US" sz="2800" baseline="0" dirty="0" smtClean="0">
                <a:latin typeface="Arial"/>
                <a:cs typeface="Arial"/>
              </a:rPr>
              <a:t>Structures</a:t>
            </a:r>
          </a:p>
          <a:p>
            <a:pPr marL="0" marR="0" indent="0" algn="l" defTabSz="457200" rtl="0" fontAlgn="auto" latinLnBrk="0" hangingPunct="0">
              <a:lnSpc>
                <a:spcPct val="100000"/>
              </a:lnSpc>
              <a:spcBef>
                <a:spcPts val="0"/>
              </a:spcBef>
              <a:spcAft>
                <a:spcPts val="0"/>
              </a:spcAft>
              <a:buClrTx/>
              <a:buSzTx/>
              <a:buFontTx/>
              <a:buNone/>
              <a:tabLst/>
            </a:pPr>
            <a:endParaRPr lang="en-US" sz="2800" baseline="0" dirty="0" smtClean="0">
              <a:latin typeface="Arial"/>
              <a:cs typeface="Arial"/>
            </a:endParaRPr>
          </a:p>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rgbClr val="000000"/>
                </a:solidFill>
                <a:effectLst/>
                <a:uFillTx/>
                <a:latin typeface="Arial"/>
                <a:cs typeface="Arial"/>
                <a:sym typeface="Calibri"/>
              </a:rPr>
              <a:t>Attitudes</a:t>
            </a:r>
            <a:endParaRPr kumimoji="0" lang="en-US" sz="2800" b="0" i="0" u="none" strike="noStrike" cap="none" spc="0" normalizeH="0" baseline="0" dirty="0">
              <a:ln>
                <a:noFill/>
              </a:ln>
              <a:solidFill>
                <a:srgbClr val="000000"/>
              </a:solidFill>
              <a:effectLst/>
              <a:uFillTx/>
              <a:latin typeface="Arial"/>
              <a:cs typeface="Arial"/>
              <a:sym typeface="Calibri"/>
            </a:endParaRPr>
          </a:p>
        </p:txBody>
      </p:sp>
    </p:spTree>
    <p:extLst>
      <p:ext uri="{BB962C8B-B14F-4D97-AF65-F5344CB8AC3E}">
        <p14:creationId xmlns:p14="http://schemas.microsoft.com/office/powerpoint/2010/main" val="10404486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age4.png"/>
          <p:cNvPicPr>
            <a:picLocks noChangeAspect="1"/>
          </p:cNvPicPr>
          <p:nvPr/>
        </p:nvPicPr>
        <p:blipFill>
          <a:blip r:embed="rId3">
            <a:extLst/>
          </a:blip>
          <a:stretch>
            <a:fillRect/>
          </a:stretch>
        </p:blipFill>
        <p:spPr>
          <a:xfrm>
            <a:off x="0" y="6203950"/>
            <a:ext cx="9144000" cy="654050"/>
          </a:xfrm>
          <a:prstGeom prst="rect">
            <a:avLst/>
          </a:prstGeom>
          <a:ln w="12700">
            <a:miter lim="400000"/>
          </a:ln>
        </p:spPr>
      </p:pic>
      <p:pic>
        <p:nvPicPr>
          <p:cNvPr id="174" name="image5.png"/>
          <p:cNvPicPr>
            <a:picLocks noChangeAspect="1"/>
          </p:cNvPicPr>
          <p:nvPr/>
        </p:nvPicPr>
        <p:blipFill>
          <a:blip r:embed="rId4">
            <a:extLst/>
          </a:blip>
          <a:stretch>
            <a:fillRect/>
          </a:stretch>
        </p:blipFill>
        <p:spPr>
          <a:xfrm>
            <a:off x="0" y="227013"/>
            <a:ext cx="9144000" cy="2416176"/>
          </a:xfrm>
          <a:prstGeom prst="rect">
            <a:avLst/>
          </a:prstGeom>
          <a:ln w="12700">
            <a:miter lim="400000"/>
          </a:ln>
        </p:spPr>
      </p:pic>
      <p:sp>
        <p:nvSpPr>
          <p:cNvPr id="175" name="Shape 175"/>
          <p:cNvSpPr/>
          <p:nvPr/>
        </p:nvSpPr>
        <p:spPr>
          <a:xfrm>
            <a:off x="1031987" y="2956718"/>
            <a:ext cx="7045298" cy="2910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effectLst>
                  <a:outerShdw blurRad="50800" dir="2700000" rotWithShape="0">
                    <a:srgbClr val="000000">
                      <a:alpha val="4000"/>
                    </a:srgbClr>
                  </a:outerShdw>
                </a:effectLst>
                <a:latin typeface="Baskerville Old Face"/>
                <a:ea typeface="Baskerville Old Face"/>
                <a:cs typeface="Baskerville Old Face"/>
                <a:sym typeface="Baskerville Old Face"/>
              </a:defRPr>
            </a:pPr>
            <a:r>
              <a:t>It is the thesis of this paper that most trials are inadequately formulated.  Their inadequacy is basic, in that</a:t>
            </a:r>
            <a:r>
              <a:rPr u="sng"/>
              <a:t> trials may be aimed at the solution of one or other radically different kinds of problems.</a:t>
            </a:r>
            <a:r>
              <a:t> </a:t>
            </a:r>
          </a:p>
          <a:p>
            <a:pPr>
              <a:defRPr sz="2600">
                <a:effectLst>
                  <a:outerShdw blurRad="50800" dir="2700000" rotWithShape="0">
                    <a:srgbClr val="000000">
                      <a:alpha val="4000"/>
                    </a:srgbClr>
                  </a:outerShdw>
                </a:effectLst>
                <a:latin typeface="Baskerville Old Face"/>
                <a:ea typeface="Baskerville Old Face"/>
                <a:cs typeface="Baskerville Old Face"/>
                <a:sym typeface="Baskerville Old Face"/>
              </a:defRPr>
            </a:pPr>
            <a:r>
              <a:t>	</a:t>
            </a:r>
          </a:p>
        </p:txBody>
      </p:sp>
      <p:sp>
        <p:nvSpPr>
          <p:cNvPr id="176" name="Shape 176"/>
          <p:cNvSpPr>
            <a:spLocks noGrp="1"/>
          </p:cNvSpPr>
          <p:nvPr>
            <p:ph type="sldNum" sz="quarter" idx="4294967295"/>
          </p:nvPr>
        </p:nvSpPr>
        <p:spPr>
          <a:xfrm>
            <a:off x="8428178" y="6404293"/>
            <a:ext cx="258623" cy="26923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idx="4294967295"/>
          </p:nvPr>
        </p:nvSpPr>
        <p:spPr>
          <a:xfrm>
            <a:off x="357187" y="304800"/>
            <a:ext cx="8572501" cy="1266825"/>
          </a:xfrm>
          <a:prstGeom prst="rect">
            <a:avLst/>
          </a:prstGeom>
        </p:spPr>
        <p:txBody>
          <a:bodyPr>
            <a:normAutofit fontScale="90000"/>
          </a:bodyPr>
          <a:lstStyle>
            <a:lvl1pPr defTabSz="420623">
              <a:spcBef>
                <a:spcPts val="0"/>
              </a:spcBef>
              <a:defRPr sz="4100"/>
            </a:lvl1pPr>
          </a:lstStyle>
          <a:p>
            <a:r>
              <a:rPr lang="en-US" sz="4400" dirty="0"/>
              <a:t>A Spectrum Of RCT’s: </a:t>
            </a:r>
            <a:r>
              <a:rPr dirty="0" smtClean="0"/>
              <a:t>Pragmatic </a:t>
            </a:r>
            <a:r>
              <a:rPr dirty="0"/>
              <a:t>Versus Explanatory Attitudes to RCTs</a:t>
            </a:r>
          </a:p>
        </p:txBody>
      </p:sp>
      <p:sp>
        <p:nvSpPr>
          <p:cNvPr id="193" name="Shape 193"/>
          <p:cNvSpPr>
            <a:spLocks noGrp="1"/>
          </p:cNvSpPr>
          <p:nvPr>
            <p:ph type="body" sz="half" idx="4294967295"/>
          </p:nvPr>
        </p:nvSpPr>
        <p:spPr>
          <a:xfrm>
            <a:off x="357186" y="1928811"/>
            <a:ext cx="4143378" cy="4000502"/>
          </a:xfrm>
          <a:prstGeom prst="rect">
            <a:avLst/>
          </a:prstGeom>
        </p:spPr>
        <p:txBody>
          <a:bodyPr/>
          <a:lstStyle/>
          <a:p>
            <a:pPr marL="0" indent="0">
              <a:lnSpc>
                <a:spcPct val="90000"/>
              </a:lnSpc>
              <a:spcBef>
                <a:spcPts val="0"/>
              </a:spcBef>
              <a:buSzTx/>
              <a:buNone/>
              <a:defRPr sz="2000" b="1">
                <a:latin typeface="+mn-lt"/>
                <a:ea typeface="+mn-ea"/>
                <a:cs typeface="+mn-cs"/>
                <a:sym typeface="Calibri"/>
              </a:defRPr>
            </a:pPr>
            <a:r>
              <a:rPr dirty="0">
                <a:solidFill>
                  <a:srgbClr val="000000"/>
                </a:solidFill>
              </a:rPr>
              <a:t>Pragmatic:  Aimed at a </a:t>
            </a:r>
            <a:r>
              <a:rPr dirty="0" smtClean="0">
                <a:solidFill>
                  <a:srgbClr val="000000"/>
                </a:solidFill>
              </a:rPr>
              <a:t>decision</a:t>
            </a:r>
            <a:endParaRPr dirty="0">
              <a:solidFill>
                <a:srgbClr val="000000"/>
              </a:solidFill>
            </a:endParaRPr>
          </a:p>
          <a:p>
            <a:pPr marL="0" indent="0">
              <a:lnSpc>
                <a:spcPct val="90000"/>
              </a:lnSpc>
              <a:spcBef>
                <a:spcPts val="0"/>
              </a:spcBef>
              <a:buSzTx/>
              <a:buNone/>
              <a:defRPr sz="2000" b="1">
                <a:latin typeface="+mn-lt"/>
                <a:ea typeface="+mn-ea"/>
                <a:cs typeface="+mn-cs"/>
                <a:sym typeface="Calibri"/>
              </a:defRPr>
            </a:pPr>
            <a:endParaRPr dirty="0">
              <a:solidFill>
                <a:srgbClr val="000000"/>
              </a:solidFill>
            </a:endParaRPr>
          </a:p>
          <a:p>
            <a:pPr marL="0" indent="0">
              <a:lnSpc>
                <a:spcPct val="90000"/>
              </a:lnSpc>
              <a:spcBef>
                <a:spcPts val="0"/>
              </a:spcBef>
              <a:buSzTx/>
              <a:buNone/>
              <a:defRPr sz="2000" b="1">
                <a:latin typeface="+mn-lt"/>
                <a:ea typeface="+mn-ea"/>
                <a:cs typeface="+mn-cs"/>
                <a:sym typeface="Calibri"/>
              </a:defRPr>
            </a:pPr>
            <a:endParaRPr dirty="0">
              <a:solidFill>
                <a:srgbClr val="000000"/>
              </a:solidFill>
            </a:endParaRPr>
          </a:p>
          <a:p>
            <a:pPr marL="0" indent="0">
              <a:lnSpc>
                <a:spcPct val="90000"/>
              </a:lnSpc>
              <a:spcBef>
                <a:spcPts val="0"/>
              </a:spcBef>
              <a:buSzTx/>
              <a:buNone/>
              <a:defRPr sz="2000" b="1">
                <a:latin typeface="+mn-lt"/>
                <a:ea typeface="+mn-ea"/>
                <a:cs typeface="+mn-cs"/>
                <a:sym typeface="Calibri"/>
              </a:defRPr>
            </a:pPr>
            <a:r>
              <a:rPr dirty="0">
                <a:solidFill>
                  <a:srgbClr val="000000"/>
                </a:solidFill>
              </a:rPr>
              <a:t>Which intervention should we prefer?</a:t>
            </a:r>
            <a:endParaRPr sz="2400" dirty="0">
              <a:solidFill>
                <a:srgbClr val="000000"/>
              </a:solidFill>
            </a:endParaRPr>
          </a:p>
          <a:p>
            <a:pPr marL="0" indent="0">
              <a:lnSpc>
                <a:spcPct val="90000"/>
              </a:lnSpc>
              <a:spcBef>
                <a:spcPts val="0"/>
              </a:spcBef>
              <a:buSzTx/>
              <a:buNone/>
              <a:defRPr sz="2400" b="1">
                <a:latin typeface="+mn-lt"/>
                <a:ea typeface="+mn-ea"/>
                <a:cs typeface="+mn-cs"/>
                <a:sym typeface="Calibri"/>
              </a:defRPr>
            </a:pPr>
            <a:endParaRPr sz="2400" dirty="0">
              <a:solidFill>
                <a:srgbClr val="000000"/>
              </a:solidFill>
            </a:endParaRPr>
          </a:p>
          <a:p>
            <a:pPr marL="0" indent="0">
              <a:lnSpc>
                <a:spcPct val="90000"/>
              </a:lnSpc>
              <a:spcBef>
                <a:spcPts val="0"/>
              </a:spcBef>
              <a:buSzTx/>
              <a:buNone/>
              <a:defRPr sz="2000" b="1">
                <a:latin typeface="+mn-lt"/>
                <a:ea typeface="+mn-ea"/>
                <a:cs typeface="+mn-cs"/>
                <a:sym typeface="Calibri"/>
              </a:defRPr>
            </a:pPr>
            <a:r>
              <a:rPr dirty="0" smtClean="0">
                <a:solidFill>
                  <a:srgbClr val="000000"/>
                </a:solidFill>
              </a:rPr>
              <a:t>Community</a:t>
            </a:r>
            <a:r>
              <a:rPr dirty="0">
                <a:solidFill>
                  <a:srgbClr val="000000"/>
                </a:solidFill>
              </a:rPr>
              <a:t>-oriented answer will tell us whether drugs, when offered by a wide range of clinicians, to patients who might or might not take it, and causing an acceptably low risk of adverse drug effects, do more good than harm</a:t>
            </a:r>
          </a:p>
        </p:txBody>
      </p:sp>
      <p:sp>
        <p:nvSpPr>
          <p:cNvPr id="194" name="Shape 194"/>
          <p:cNvSpPr/>
          <p:nvPr/>
        </p:nvSpPr>
        <p:spPr>
          <a:xfrm>
            <a:off x="4500562" y="1857374"/>
            <a:ext cx="4252914" cy="4358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pPr>
              <a:lnSpc>
                <a:spcPct val="90000"/>
              </a:lnSpc>
              <a:spcBef>
                <a:spcPts val="2400"/>
              </a:spcBef>
              <a:defRPr sz="2000" b="1">
                <a:solidFill>
                  <a:srgbClr val="807F83"/>
                </a:solidFill>
              </a:defRPr>
            </a:pPr>
            <a:r>
              <a:rPr dirty="0">
                <a:solidFill>
                  <a:schemeClr val="tx1"/>
                </a:solidFill>
              </a:rPr>
              <a:t>Explanatory:  Aimed at understanding causal relationships</a:t>
            </a:r>
          </a:p>
          <a:p>
            <a:pPr>
              <a:lnSpc>
                <a:spcPct val="90000"/>
              </a:lnSpc>
              <a:spcBef>
                <a:spcPts val="2400"/>
              </a:spcBef>
              <a:defRPr sz="2000" b="1">
                <a:solidFill>
                  <a:srgbClr val="807F83"/>
                </a:solidFill>
              </a:defRPr>
            </a:pPr>
            <a:r>
              <a:rPr dirty="0">
                <a:solidFill>
                  <a:schemeClr val="tx1"/>
                </a:solidFill>
              </a:rPr>
              <a:t>Does a difference in outcome relate to intervention?         </a:t>
            </a:r>
          </a:p>
          <a:p>
            <a:pPr>
              <a:lnSpc>
                <a:spcPct val="90000"/>
              </a:lnSpc>
              <a:spcBef>
                <a:spcPts val="2400"/>
              </a:spcBef>
              <a:defRPr sz="2000" b="1">
                <a:solidFill>
                  <a:srgbClr val="807F83"/>
                </a:solidFill>
              </a:defRPr>
            </a:pPr>
            <a:r>
              <a:rPr dirty="0">
                <a:solidFill>
                  <a:schemeClr val="tx1"/>
                </a:solidFill>
              </a:rPr>
              <a:t>Biologically-oriented answer will tell us whether drugs, when prescribed by experts, taken faithfully by patients, exhibiting their full pharmacodynamic effects…. do more good than harm.  </a:t>
            </a:r>
          </a:p>
          <a:p>
            <a:pPr>
              <a:lnSpc>
                <a:spcPct val="90000"/>
              </a:lnSpc>
              <a:spcBef>
                <a:spcPts val="2400"/>
              </a:spcBef>
              <a:defRPr sz="2000" b="1">
                <a:solidFill>
                  <a:srgbClr val="807F83"/>
                </a:solidFill>
              </a:defRPr>
            </a:pPr>
            <a:endParaRPr dirty="0">
              <a:solidFill>
                <a:schemeClr val="tx1"/>
              </a:solidFill>
            </a:endParaRPr>
          </a:p>
        </p:txBody>
      </p:sp>
      <p:sp>
        <p:nvSpPr>
          <p:cNvPr id="195" name="Shape 195"/>
          <p:cNvSpPr>
            <a:spLocks noGrp="1"/>
          </p:cNvSpPr>
          <p:nvPr>
            <p:ph type="sldNum" sz="quarter" idx="4294967295"/>
          </p:nvPr>
        </p:nvSpPr>
        <p:spPr>
          <a:xfrm>
            <a:off x="8428179" y="6404293"/>
            <a:ext cx="258622" cy="269239"/>
          </a:xfrm>
          <a:prstGeom prst="rect">
            <a:avLst/>
          </a:prstGeom>
          <a:extLst>
            <a:ext uri="{C572A759-6A51-4108-AA02-DFA0A04FC94B}">
              <ma14:wrappingTextBoxFlag xmlns:ma14="http://schemas.microsoft.com/office/mac/drawingml/2011/main" val="1"/>
            </a:ext>
          </a:extLst>
        </p:spPr>
        <p:txBody>
          <a:bodyPr/>
          <a:lstStyle>
            <a:lvl1pPr>
              <a:defRPr>
                <a:solidFill>
                  <a:srgbClr val="898989"/>
                </a:solidFill>
              </a:defRPr>
            </a:lvl1pPr>
          </a:lstStyle>
          <a:p>
            <a:fld id="{86CB4B4D-7CA3-9044-876B-883B54F8677D}" type="slidenum">
              <a:t>6</a:t>
            </a:fld>
            <a:endParaRP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p:nvPr/>
        </p:nvSpPr>
        <p:spPr>
          <a:xfrm>
            <a:off x="3124200" y="6404292"/>
            <a:ext cx="2895600" cy="26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200">
                <a:solidFill>
                  <a:srgbClr val="898989"/>
                </a:solidFill>
              </a:defRPr>
            </a:lvl1pPr>
          </a:lstStyle>
          <a:p>
            <a:r>
              <a:t>Practihc Basic Workshop - Overview</a:t>
            </a:r>
          </a:p>
        </p:txBody>
      </p:sp>
      <p:sp>
        <p:nvSpPr>
          <p:cNvPr id="198" name="Shape 198"/>
          <p:cNvSpPr>
            <a:spLocks noGrp="1"/>
          </p:cNvSpPr>
          <p:nvPr>
            <p:ph type="title" idx="4294967295"/>
          </p:nvPr>
        </p:nvSpPr>
        <p:spPr>
          <a:xfrm>
            <a:off x="0" y="274637"/>
            <a:ext cx="8785225" cy="850901"/>
          </a:xfrm>
          <a:prstGeom prst="rect">
            <a:avLst/>
          </a:prstGeom>
        </p:spPr>
        <p:txBody>
          <a:bodyPr/>
          <a:lstStyle>
            <a:lvl1pPr>
              <a:defRPr sz="4000">
                <a:latin typeface="+mn-lt"/>
                <a:ea typeface="+mn-ea"/>
                <a:cs typeface="+mn-cs"/>
                <a:sym typeface="Calibri"/>
              </a:defRPr>
            </a:lvl1pPr>
          </a:lstStyle>
          <a:p>
            <a:pPr algn="ctr"/>
            <a:endParaRPr dirty="0"/>
          </a:p>
        </p:txBody>
      </p:sp>
      <p:graphicFrame>
        <p:nvGraphicFramePr>
          <p:cNvPr id="199" name="Table 199"/>
          <p:cNvGraphicFramePr/>
          <p:nvPr>
            <p:extLst>
              <p:ext uri="{D42A27DB-BD31-4B8C-83A1-F6EECF244321}">
                <p14:modId xmlns:p14="http://schemas.microsoft.com/office/powerpoint/2010/main" val="993228385"/>
              </p:ext>
            </p:extLst>
          </p:nvPr>
        </p:nvGraphicFramePr>
        <p:xfrm>
          <a:off x="500062" y="1285875"/>
          <a:ext cx="8321674" cy="4500561"/>
        </p:xfrm>
        <a:graphic>
          <a:graphicData uri="http://schemas.openxmlformats.org/drawingml/2006/table">
            <a:tbl>
              <a:tblPr>
                <a:tableStyleId>{4C3C2611-4C71-4FC5-86AE-919BDF0F9419}</a:tableStyleId>
              </a:tblPr>
              <a:tblGrid>
                <a:gridCol w="2470150"/>
                <a:gridCol w="3078162"/>
                <a:gridCol w="2773362"/>
              </a:tblGrid>
              <a:tr h="919162">
                <a:tc>
                  <a:txBody>
                    <a:bodyPr/>
                    <a:lstStyle/>
                    <a:p>
                      <a:pPr algn="l" defTabSz="914400">
                        <a:defRPr sz="1800"/>
                      </a:pPr>
                      <a:endParaRPr b="1" dirty="0">
                        <a:latin typeface="Arial"/>
                        <a:ea typeface="Arial"/>
                        <a:cs typeface="Arial"/>
                        <a:sym typeface="Arial"/>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b="1">
                          <a:latin typeface="Arial"/>
                          <a:ea typeface="Arial"/>
                          <a:cs typeface="Arial"/>
                          <a:sym typeface="Arial"/>
                        </a:defRPr>
                      </a:pPr>
                      <a:r>
                        <a:t>Explanatory Trial</a:t>
                      </a:r>
                      <a:endParaRPr>
                        <a:latin typeface="Times New Roman"/>
                        <a:ea typeface="Times New Roman"/>
                        <a:cs typeface="Times New Roman"/>
                        <a:sym typeface="Times New Roman"/>
                      </a:endParaRPr>
                    </a:p>
                    <a:p>
                      <a:pPr algn="l" defTabSz="914400">
                        <a:defRPr sz="1800" b="1">
                          <a:latin typeface="Arial"/>
                          <a:ea typeface="Arial"/>
                          <a:cs typeface="Arial"/>
                          <a:sym typeface="Arial"/>
                        </a:defRPr>
                      </a:pPr>
                      <a:r>
                        <a:t>(Efficacy) </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b="1">
                          <a:latin typeface="Arial"/>
                          <a:ea typeface="Arial"/>
                          <a:cs typeface="Arial"/>
                          <a:sym typeface="Arial"/>
                        </a:rPr>
                        <a:t>Pragmatic Trial (Effectiveness, Management)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68437">
                <a:tc>
                  <a:txBody>
                    <a:bodyPr/>
                    <a:lstStyle/>
                    <a:p>
                      <a:pPr algn="l" defTabSz="914400">
                        <a:defRPr sz="1800"/>
                      </a:pPr>
                      <a:r>
                        <a:rPr>
                          <a:latin typeface="Arial"/>
                          <a:ea typeface="Arial"/>
                          <a:cs typeface="Arial"/>
                          <a:sym typeface="Arial"/>
                        </a:rPr>
                        <a:t>1. Nature of the question posed</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Can the Rx work under ideal circumstances (of risk, responsiveness, compliance, and follow-up)?</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Does the Rx work under usual circumstances?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919162">
                <a:tc>
                  <a:txBody>
                    <a:bodyPr/>
                    <a:lstStyle/>
                    <a:p>
                      <a:pPr algn="l" defTabSz="914400">
                        <a:defRPr sz="1800"/>
                      </a:pPr>
                      <a:r>
                        <a:rPr>
                          <a:latin typeface="Arial"/>
                          <a:ea typeface="Arial"/>
                          <a:cs typeface="Arial"/>
                          <a:sym typeface="Arial"/>
                        </a:rPr>
                        <a:t>2. Patient eligibility criteria </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Very strict, limited to high-risk, responsive, highly compliant patients.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All comers with the target disorder.</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193800">
                <a:tc>
                  <a:txBody>
                    <a:bodyPr/>
                    <a:lstStyle/>
                    <a:p>
                      <a:pPr algn="l" defTabSz="914400">
                        <a:defRPr sz="1800"/>
                      </a:pPr>
                      <a:r>
                        <a:rPr>
                          <a:latin typeface="Arial"/>
                          <a:ea typeface="Arial"/>
                          <a:cs typeface="Arial"/>
                          <a:sym typeface="Arial"/>
                        </a:rPr>
                        <a:t>3. Patients subsequently found to be ineligible at entry</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Excluded from the analysis whenever it is valid to do so.</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dirty="0">
                          <a:latin typeface="Arial"/>
                          <a:ea typeface="Arial"/>
                          <a:cs typeface="Arial"/>
                          <a:sym typeface="Arial"/>
                        </a:rPr>
                        <a:t>Usually included in the analysis.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
        <p:nvSpPr>
          <p:cNvPr id="200" name="Shape 200"/>
          <p:cNvSpPr/>
          <p:nvPr/>
        </p:nvSpPr>
        <p:spPr>
          <a:xfrm>
            <a:off x="781050" y="6043137"/>
            <a:ext cx="127000" cy="421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nchor="ctr">
            <a:spAutoFit/>
          </a:bodyPr>
          <a:lstStyle>
            <a:lvl1pPr>
              <a:defRPr sz="1100"/>
            </a:lvl1pPr>
          </a:lstStyle>
          <a:p>
            <a:r>
              <a:t/>
            </a:r>
            <a:br/>
            <a:endParaRPr/>
          </a:p>
        </p:txBody>
      </p:sp>
      <p:sp>
        <p:nvSpPr>
          <p:cNvPr id="201" name="Shape 201"/>
          <p:cNvSpPr/>
          <p:nvPr/>
        </p:nvSpPr>
        <p:spPr>
          <a:xfrm>
            <a:off x="7429500" y="785812"/>
            <a:ext cx="1370013" cy="31339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600">
                <a:latin typeface="Arial"/>
                <a:ea typeface="Arial"/>
                <a:cs typeface="Arial"/>
                <a:sym typeface="Arial"/>
              </a:defRPr>
            </a:lvl1pPr>
          </a:lstStyle>
          <a:p>
            <a:r>
              <a:t>Sackett 2005</a:t>
            </a:r>
          </a:p>
        </p:txBody>
      </p:sp>
      <p:sp>
        <p:nvSpPr>
          <p:cNvPr id="202" name="Shape 202"/>
          <p:cNvSpPr>
            <a:spLocks noGrp="1"/>
          </p:cNvSpPr>
          <p:nvPr>
            <p:ph type="sldNum" sz="quarter" idx="4294967295"/>
          </p:nvPr>
        </p:nvSpPr>
        <p:spPr>
          <a:xfrm>
            <a:off x="8428179" y="6404293"/>
            <a:ext cx="258622" cy="269239"/>
          </a:xfrm>
          <a:prstGeom prst="rect">
            <a:avLst/>
          </a:prstGeom>
          <a:extLst>
            <a:ext uri="{C572A759-6A51-4108-AA02-DFA0A04FC94B}">
              <ma14:wrappingTextBoxFlag xmlns:ma14="http://schemas.microsoft.com/office/mac/drawingml/2011/main" val="1"/>
            </a:ext>
          </a:extLst>
        </p:spPr>
        <p:txBody>
          <a:bodyPr/>
          <a:lstStyle>
            <a:lvl1pPr>
              <a:defRPr>
                <a:solidFill>
                  <a:srgbClr val="898989"/>
                </a:solidFill>
              </a:defRPr>
            </a:lvl1pPr>
          </a:lstStyle>
          <a:p>
            <a:fld id="{86CB4B4D-7CA3-9044-876B-883B54F8677D}" type="slidenum">
              <a:t>7</a:t>
            </a:fld>
            <a:endParaRP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3124200" y="6404292"/>
            <a:ext cx="2895600" cy="26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200">
                <a:solidFill>
                  <a:srgbClr val="898989"/>
                </a:solidFill>
              </a:defRPr>
            </a:lvl1pPr>
          </a:lstStyle>
          <a:p>
            <a:r>
              <a:t>Practihc Basic Workshop - Overview</a:t>
            </a:r>
          </a:p>
        </p:txBody>
      </p:sp>
      <p:sp>
        <p:nvSpPr>
          <p:cNvPr id="205" name="Shape 205"/>
          <p:cNvSpPr>
            <a:spLocks noGrp="1"/>
          </p:cNvSpPr>
          <p:nvPr>
            <p:ph type="title" idx="4294967295"/>
          </p:nvPr>
        </p:nvSpPr>
        <p:spPr>
          <a:xfrm>
            <a:off x="179387" y="207961"/>
            <a:ext cx="8750301" cy="706440"/>
          </a:xfrm>
          <a:prstGeom prst="rect">
            <a:avLst/>
          </a:prstGeom>
        </p:spPr>
        <p:txBody>
          <a:bodyPr/>
          <a:lstStyle>
            <a:lvl1pPr>
              <a:defRPr sz="4000">
                <a:latin typeface="+mn-lt"/>
                <a:ea typeface="+mn-ea"/>
                <a:cs typeface="+mn-cs"/>
                <a:sym typeface="Calibri"/>
              </a:defRPr>
            </a:lvl1pPr>
          </a:lstStyle>
          <a:p>
            <a:pPr algn="ctr"/>
            <a:endParaRPr dirty="0"/>
          </a:p>
        </p:txBody>
      </p:sp>
      <p:graphicFrame>
        <p:nvGraphicFramePr>
          <p:cNvPr id="206" name="Table 206"/>
          <p:cNvGraphicFramePr/>
          <p:nvPr>
            <p:extLst>
              <p:ext uri="{D42A27DB-BD31-4B8C-83A1-F6EECF244321}">
                <p14:modId xmlns:p14="http://schemas.microsoft.com/office/powerpoint/2010/main" val="80070662"/>
              </p:ext>
            </p:extLst>
          </p:nvPr>
        </p:nvGraphicFramePr>
        <p:xfrm>
          <a:off x="714375" y="1143000"/>
          <a:ext cx="7932737" cy="4652962"/>
        </p:xfrm>
        <a:graphic>
          <a:graphicData uri="http://schemas.openxmlformats.org/drawingml/2006/table">
            <a:tbl>
              <a:tblPr>
                <a:tableStyleId>{4C3C2611-4C71-4FC5-86AE-919BDF0F9419}</a:tableStyleId>
              </a:tblPr>
              <a:tblGrid>
                <a:gridCol w="2354262"/>
                <a:gridCol w="2933700"/>
                <a:gridCol w="2644775"/>
              </a:tblGrid>
              <a:tr h="914400">
                <a:tc>
                  <a:txBody>
                    <a:bodyPr/>
                    <a:lstStyle/>
                    <a:p>
                      <a:pPr algn="l" defTabSz="914400">
                        <a:defRPr sz="1800"/>
                      </a:pPr>
                      <a:endParaRPr b="1" dirty="0">
                        <a:latin typeface="Arial"/>
                        <a:ea typeface="Arial"/>
                        <a:cs typeface="Arial"/>
                        <a:sym typeface="Arial"/>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b="1">
                          <a:latin typeface="Arial"/>
                          <a:ea typeface="Arial"/>
                          <a:cs typeface="Arial"/>
                          <a:sym typeface="Arial"/>
                        </a:defRPr>
                      </a:pPr>
                      <a:r>
                        <a:t>Explanatory Trial</a:t>
                      </a:r>
                      <a:endParaRPr>
                        <a:latin typeface="Times New Roman"/>
                        <a:ea typeface="Times New Roman"/>
                        <a:cs typeface="Times New Roman"/>
                        <a:sym typeface="Times New Roman"/>
                      </a:endParaRPr>
                    </a:p>
                    <a:p>
                      <a:pPr algn="l" defTabSz="914400">
                        <a:defRPr sz="1800" b="1">
                          <a:latin typeface="Arial"/>
                          <a:ea typeface="Arial"/>
                          <a:cs typeface="Arial"/>
                          <a:sym typeface="Arial"/>
                        </a:defRPr>
                      </a:pPr>
                      <a:r>
                        <a:t>(Efficacy) </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b="1">
                          <a:latin typeface="Arial"/>
                          <a:ea typeface="Arial"/>
                          <a:cs typeface="Arial"/>
                          <a:sym typeface="Arial"/>
                        </a:rPr>
                        <a:t>Pragmatic Trial (Effectiveness, Management)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914400">
                <a:tc>
                  <a:txBody>
                    <a:bodyPr/>
                    <a:lstStyle/>
                    <a:p>
                      <a:pPr algn="l" defTabSz="914400">
                        <a:defRPr sz="1800"/>
                      </a:pPr>
                      <a:r>
                        <a:rPr>
                          <a:latin typeface="Arial"/>
                          <a:ea typeface="Arial"/>
                          <a:cs typeface="Arial"/>
                          <a:sym typeface="Arial"/>
                        </a:rPr>
                        <a:t>4. Treatment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Given by the best hands and closely monitored for dose and side-effects.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As in routine clinical care.</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720725">
                <a:tc>
                  <a:txBody>
                    <a:bodyPr/>
                    <a:lstStyle/>
                    <a:p>
                      <a:pPr algn="l" defTabSz="914400">
                        <a:defRPr sz="1800"/>
                      </a:pPr>
                      <a:r>
                        <a:rPr>
                          <a:latin typeface="Arial"/>
                          <a:ea typeface="Arial"/>
                          <a:cs typeface="Arial"/>
                          <a:sym typeface="Arial"/>
                        </a:rPr>
                        <a:t>5. Intensity of follow-up</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High, with frequent visits.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No greater frequency than in routine practice.</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189037">
                <a:tc>
                  <a:txBody>
                    <a:bodyPr/>
                    <a:lstStyle/>
                    <a:p>
                      <a:pPr algn="l" defTabSz="914400">
                        <a:defRPr sz="1800"/>
                      </a:pPr>
                      <a:r>
                        <a:rPr>
                          <a:latin typeface="Arial"/>
                          <a:ea typeface="Arial"/>
                          <a:cs typeface="Arial"/>
                          <a:sym typeface="Arial"/>
                        </a:rPr>
                        <a:t>6. Patient compliance</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Closely monitored, with compliance-maintaining/improving strategies for all patients.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May be monitored unobtrusively , but no interventions.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914400">
                <a:tc>
                  <a:txBody>
                    <a:bodyPr/>
                    <a:lstStyle/>
                    <a:p>
                      <a:pPr algn="l" defTabSz="914400">
                        <a:defRPr sz="1800"/>
                      </a:pPr>
                      <a:r>
                        <a:rPr>
                          <a:latin typeface="Arial"/>
                          <a:ea typeface="Arial"/>
                          <a:cs typeface="Arial"/>
                          <a:sym typeface="Arial"/>
                        </a:rPr>
                        <a:t>7. Clinician adherence to the study protocol</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Closely monitored, with feedback for incomplete performance.</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dirty="0">
                          <a:latin typeface="Arial"/>
                          <a:ea typeface="Arial"/>
                          <a:cs typeface="Arial"/>
                          <a:sym typeface="Arial"/>
                        </a:rPr>
                        <a:t>Little or no monitoring.</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
        <p:nvSpPr>
          <p:cNvPr id="207" name="Shape 207"/>
          <p:cNvSpPr/>
          <p:nvPr/>
        </p:nvSpPr>
        <p:spPr>
          <a:xfrm>
            <a:off x="7286625" y="785812"/>
            <a:ext cx="1370013" cy="31339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600">
                <a:latin typeface="Arial"/>
                <a:ea typeface="Arial"/>
                <a:cs typeface="Arial"/>
                <a:sym typeface="Arial"/>
              </a:defRPr>
            </a:lvl1pPr>
          </a:lstStyle>
          <a:p>
            <a:r>
              <a:t>Sackett 2005</a:t>
            </a:r>
          </a:p>
        </p:txBody>
      </p:sp>
      <p:sp>
        <p:nvSpPr>
          <p:cNvPr id="208" name="Shape 208"/>
          <p:cNvSpPr>
            <a:spLocks noGrp="1"/>
          </p:cNvSpPr>
          <p:nvPr>
            <p:ph type="sldNum" sz="quarter" idx="4294967295"/>
          </p:nvPr>
        </p:nvSpPr>
        <p:spPr>
          <a:xfrm>
            <a:off x="8428179" y="6404293"/>
            <a:ext cx="258622" cy="269239"/>
          </a:xfrm>
          <a:prstGeom prst="rect">
            <a:avLst/>
          </a:prstGeom>
          <a:extLst>
            <a:ext uri="{C572A759-6A51-4108-AA02-DFA0A04FC94B}">
              <ma14:wrappingTextBoxFlag xmlns:ma14="http://schemas.microsoft.com/office/mac/drawingml/2011/main" val="1"/>
            </a:ext>
          </a:extLst>
        </p:spPr>
        <p:txBody>
          <a:bodyPr/>
          <a:lstStyle>
            <a:lvl1pPr>
              <a:defRPr>
                <a:solidFill>
                  <a:srgbClr val="898989"/>
                </a:solidFill>
              </a:defRPr>
            </a:lvl1pPr>
          </a:lstStyle>
          <a:p>
            <a:fld id="{86CB4B4D-7CA3-9044-876B-883B54F8677D}" type="slidenum">
              <a:t>8</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p:nvPr/>
        </p:nvSpPr>
        <p:spPr>
          <a:xfrm>
            <a:off x="3124200" y="6404292"/>
            <a:ext cx="2895600" cy="26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200">
                <a:solidFill>
                  <a:srgbClr val="898989"/>
                </a:solidFill>
              </a:defRPr>
            </a:lvl1pPr>
          </a:lstStyle>
          <a:p>
            <a:r>
              <a:t>Practihc Basic Workshop - Overview</a:t>
            </a:r>
          </a:p>
        </p:txBody>
      </p:sp>
      <p:sp>
        <p:nvSpPr>
          <p:cNvPr id="211" name="Shape 211"/>
          <p:cNvSpPr>
            <a:spLocks noGrp="1"/>
          </p:cNvSpPr>
          <p:nvPr>
            <p:ph type="title" idx="4294967295"/>
          </p:nvPr>
        </p:nvSpPr>
        <p:spPr>
          <a:xfrm>
            <a:off x="214312" y="285750"/>
            <a:ext cx="8750301" cy="733425"/>
          </a:xfrm>
          <a:prstGeom prst="rect">
            <a:avLst/>
          </a:prstGeom>
        </p:spPr>
        <p:txBody>
          <a:bodyPr/>
          <a:lstStyle>
            <a:lvl1pPr>
              <a:defRPr sz="4000">
                <a:latin typeface="+mn-lt"/>
                <a:ea typeface="+mn-ea"/>
                <a:cs typeface="+mn-cs"/>
                <a:sym typeface="Calibri"/>
              </a:defRPr>
            </a:lvl1pPr>
          </a:lstStyle>
          <a:p>
            <a:pPr algn="ctr"/>
            <a:endParaRPr dirty="0"/>
          </a:p>
        </p:txBody>
      </p:sp>
      <p:graphicFrame>
        <p:nvGraphicFramePr>
          <p:cNvPr id="212" name="Table 212"/>
          <p:cNvGraphicFramePr/>
          <p:nvPr>
            <p:extLst>
              <p:ext uri="{D42A27DB-BD31-4B8C-83A1-F6EECF244321}">
                <p14:modId xmlns:p14="http://schemas.microsoft.com/office/powerpoint/2010/main" val="2889584202"/>
              </p:ext>
            </p:extLst>
          </p:nvPr>
        </p:nvGraphicFramePr>
        <p:xfrm>
          <a:off x="500062" y="1214437"/>
          <a:ext cx="8286750" cy="4737100"/>
        </p:xfrm>
        <a:graphic>
          <a:graphicData uri="http://schemas.openxmlformats.org/drawingml/2006/table">
            <a:tbl>
              <a:tblPr>
                <a:tableStyleId>{4C3C2611-4C71-4FC5-86AE-919BDF0F9419}</a:tableStyleId>
              </a:tblPr>
              <a:tblGrid>
                <a:gridCol w="2292350"/>
                <a:gridCol w="3152775"/>
                <a:gridCol w="2841625"/>
              </a:tblGrid>
              <a:tr h="914400">
                <a:tc>
                  <a:txBody>
                    <a:bodyPr/>
                    <a:lstStyle/>
                    <a:p>
                      <a:pPr algn="l" defTabSz="914400">
                        <a:defRPr sz="1800"/>
                      </a:pPr>
                      <a:endParaRPr b="1" dirty="0">
                        <a:latin typeface="Arial"/>
                        <a:ea typeface="Arial"/>
                        <a:cs typeface="Arial"/>
                        <a:sym typeface="Arial"/>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b="1">
                          <a:latin typeface="Arial"/>
                          <a:ea typeface="Arial"/>
                          <a:cs typeface="Arial"/>
                          <a:sym typeface="Arial"/>
                        </a:defRPr>
                      </a:pPr>
                      <a:r>
                        <a:t>Explanatory Trial</a:t>
                      </a:r>
                      <a:endParaRPr>
                        <a:latin typeface="Times New Roman"/>
                        <a:ea typeface="Times New Roman"/>
                        <a:cs typeface="Times New Roman"/>
                        <a:sym typeface="Times New Roman"/>
                      </a:endParaRPr>
                    </a:p>
                    <a:p>
                      <a:pPr algn="l" defTabSz="914400">
                        <a:defRPr sz="1800" b="1">
                          <a:latin typeface="Arial"/>
                          <a:ea typeface="Arial"/>
                          <a:cs typeface="Arial"/>
                          <a:sym typeface="Arial"/>
                        </a:defRPr>
                      </a:pPr>
                      <a:r>
                        <a:t>(Efficacy) </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b="1">
                          <a:latin typeface="Arial"/>
                          <a:ea typeface="Arial"/>
                          <a:cs typeface="Arial"/>
                          <a:sym typeface="Arial"/>
                        </a:rPr>
                        <a:t>Pragmatic Trial (Effectiveness, Management)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301750">
                <a:tc>
                  <a:txBody>
                    <a:bodyPr/>
                    <a:lstStyle/>
                    <a:p>
                      <a:pPr algn="l" defTabSz="914400">
                        <a:defRPr sz="1800"/>
                      </a:pPr>
                      <a:r>
                        <a:rPr>
                          <a:latin typeface="Arial"/>
                          <a:ea typeface="Arial"/>
                          <a:cs typeface="Arial"/>
                          <a:sym typeface="Arial"/>
                        </a:rPr>
                        <a:t>8. Events of interest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Restricted to just those that answer the biologic question (or constitute adverse effects of treatment).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All relevant important events, regardless of their causes.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057275">
                <a:tc>
                  <a:txBody>
                    <a:bodyPr/>
                    <a:lstStyle/>
                    <a:p>
                      <a:pPr algn="l" defTabSz="914400">
                        <a:defRPr sz="1800"/>
                      </a:pPr>
                      <a:r>
                        <a:rPr>
                          <a:latin typeface="Arial"/>
                          <a:ea typeface="Arial"/>
                          <a:cs typeface="Arial"/>
                          <a:sym typeface="Arial"/>
                        </a:rPr>
                        <a:t>9. Duration of follow-up for individual participants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Stops (“censored”) as soon as they have the event of interest.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Continues to the death or the end of the trial, whichever comes first.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63675">
                <a:tc>
                  <a:txBody>
                    <a:bodyPr/>
                    <a:lstStyle/>
                    <a:p>
                      <a:pPr algn="l" defTabSz="914400">
                        <a:defRPr sz="1800"/>
                      </a:pPr>
                      <a:r>
                        <a:rPr dirty="0">
                          <a:latin typeface="Arial"/>
                          <a:ea typeface="Arial"/>
                          <a:cs typeface="Arial"/>
                          <a:sym typeface="Arial"/>
                        </a:rPr>
                        <a:t>10. Eligibility of events for analyses for </a:t>
                      </a:r>
                      <a:r>
                        <a:rPr dirty="0" smtClean="0">
                          <a:latin typeface="Arial"/>
                          <a:ea typeface="Arial"/>
                          <a:cs typeface="Arial"/>
                          <a:sym typeface="Arial"/>
                        </a:rPr>
                        <a:t>“</a:t>
                      </a:r>
                      <a:r>
                        <a:rPr lang="en-CA" dirty="0" smtClean="0">
                          <a:latin typeface="Arial"/>
                          <a:ea typeface="Arial"/>
                          <a:cs typeface="Arial"/>
                          <a:sym typeface="Arial"/>
                        </a:rPr>
                        <a:t>benefit</a:t>
                      </a:r>
                      <a:r>
                        <a:rPr dirty="0" smtClean="0">
                          <a:latin typeface="Arial"/>
                          <a:ea typeface="Arial"/>
                          <a:cs typeface="Arial"/>
                          <a:sym typeface="Arial"/>
                        </a:rPr>
                        <a:t>”</a:t>
                      </a:r>
                      <a:endParaRPr dirty="0">
                        <a:latin typeface="Arial"/>
                        <a:ea typeface="Arial"/>
                        <a:cs typeface="Arial"/>
                        <a:sym typeface="Arial"/>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a:latin typeface="Arial"/>
                          <a:ea typeface="Arial"/>
                          <a:cs typeface="Arial"/>
                          <a:sym typeface="Arial"/>
                        </a:rPr>
                        <a:t>Restricted outcomes, excluding those occurring before the Rx “takes hold” and after Rx has been stopped, or contaminated.</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dirty="0">
                          <a:latin typeface="Arial"/>
                          <a:ea typeface="Arial"/>
                          <a:cs typeface="Arial"/>
                          <a:sym typeface="Arial"/>
                        </a:rPr>
                        <a:t>All outcomes, from the instant of allocation, through treatment, to the close of the trial.</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
        <p:nvSpPr>
          <p:cNvPr id="213" name="Shape 213"/>
          <p:cNvSpPr/>
          <p:nvPr/>
        </p:nvSpPr>
        <p:spPr>
          <a:xfrm>
            <a:off x="7429500" y="857249"/>
            <a:ext cx="1290299" cy="3133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600">
                <a:latin typeface="Arial"/>
                <a:ea typeface="Arial"/>
                <a:cs typeface="Arial"/>
                <a:sym typeface="Arial"/>
              </a:defRPr>
            </a:lvl1pPr>
          </a:lstStyle>
          <a:p>
            <a:r>
              <a:t>Sackett 2005</a:t>
            </a:r>
          </a:p>
        </p:txBody>
      </p:sp>
      <p:sp>
        <p:nvSpPr>
          <p:cNvPr id="214" name="Shape 214"/>
          <p:cNvSpPr>
            <a:spLocks noGrp="1"/>
          </p:cNvSpPr>
          <p:nvPr>
            <p:ph type="sldNum" sz="quarter" idx="4294967295"/>
          </p:nvPr>
        </p:nvSpPr>
        <p:spPr>
          <a:xfrm>
            <a:off x="8428179" y="6404293"/>
            <a:ext cx="258622" cy="269239"/>
          </a:xfrm>
          <a:prstGeom prst="rect">
            <a:avLst/>
          </a:prstGeom>
          <a:extLst>
            <a:ext uri="{C572A759-6A51-4108-AA02-DFA0A04FC94B}">
              <ma14:wrappingTextBoxFlag xmlns:ma14="http://schemas.microsoft.com/office/mac/drawingml/2011/main" val="1"/>
            </a:ext>
          </a:extLst>
        </p:spPr>
        <p:txBody>
          <a:bodyPr/>
          <a:lstStyle>
            <a:lvl1pPr>
              <a:defRPr>
                <a:solidFill>
                  <a:srgbClr val="898989"/>
                </a:solidFill>
              </a:defRPr>
            </a:lvl1pPr>
          </a:lstStyle>
          <a:p>
            <a:fld id="{86CB4B4D-7CA3-9044-876B-883B54F8677D}" type="slidenum">
              <a:t>9</a:t>
            </a:fld>
            <a:endParaRPr/>
          </a:p>
        </p:txBody>
      </p:sp>
    </p:spTree>
  </p:cSld>
  <p:clrMapOvr>
    <a:masterClrMapping/>
  </p:clrMapOvr>
  <p:transition xmlns:p14="http://schemas.microsoft.com/office/powerpoint/2010/main" spd="med"/>
</p:sld>
</file>

<file path=ppt/theme/theme1.xml><?xml version="1.0" encoding="utf-8"?>
<a:theme xmlns:a="http://schemas.openxmlformats.org/drawingml/2006/main" name="Default Theme">
  <a:themeElements>
    <a:clrScheme name="Default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Theme">
      <a:majorFont>
        <a:latin typeface="Helvetica"/>
        <a:ea typeface="Helvetica"/>
        <a:cs typeface="Helvetica"/>
      </a:majorFont>
      <a:minorFont>
        <a:latin typeface="Calibri"/>
        <a:ea typeface="Calibri"/>
        <a:cs typeface="Calibri"/>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Theme">
  <a:themeElements>
    <a:clrScheme name="Default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Theme">
      <a:majorFont>
        <a:latin typeface="Helvetica"/>
        <a:ea typeface="Helvetica"/>
        <a:cs typeface="Helvetica"/>
      </a:majorFont>
      <a:minorFont>
        <a:latin typeface="Calibri"/>
        <a:ea typeface="Calibri"/>
        <a:cs typeface="Calibri"/>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3165</TotalTime>
  <Words>3540</Words>
  <Application>Microsoft Macintosh PowerPoint</Application>
  <PresentationFormat>On-screen Show (4:3)</PresentationFormat>
  <Paragraphs>385</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Theme</vt:lpstr>
      <vt:lpstr>PowerPoint Presentation</vt:lpstr>
      <vt:lpstr>How do TWICs trials fit into Pragmatic/Explanatory framework?   Merrick Zwarenstein  Ethics of TWICS workshop London UK November, 2016 </vt:lpstr>
      <vt:lpstr>We are only talking about RANDOMISED  trials</vt:lpstr>
      <vt:lpstr>Relationship between TWICs trials and Pragmatic/Explanatory framework</vt:lpstr>
      <vt:lpstr>PowerPoint Presentation</vt:lpstr>
      <vt:lpstr>A Spectrum Of RCT’s: Pragmatic Versus Explanatory Attitudes to RCTs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Relationship between TWICs trials and Pragmatic/Explanatory framework</vt:lpstr>
      <vt:lpstr>Typology of RCTs: Attitude</vt:lpstr>
      <vt:lpstr>Typology of RCT designs: Attributes</vt:lpstr>
      <vt:lpstr>Typology of RCTs: Structure</vt:lpstr>
      <vt:lpstr>Relationship between TWICs trials and Pragmatic/Explanatory framework</vt:lpstr>
      <vt:lpstr>PowerPoint Presentation</vt:lpstr>
      <vt:lpstr>Relationship between TWICs trials and Pragmatic/Explanatory framework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mzwarens</cp:lastModifiedBy>
  <cp:revision>56</cp:revision>
  <dcterms:modified xsi:type="dcterms:W3CDTF">2016-11-07T10:52:57Z</dcterms:modified>
</cp:coreProperties>
</file>