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4" r:id="rId11"/>
    <p:sldId id="258" r:id="rId12"/>
    <p:sldId id="261" r:id="rId13"/>
    <p:sldId id="259" r:id="rId14"/>
    <p:sldId id="260" r:id="rId15"/>
    <p:sldId id="262" r:id="rId16"/>
    <p:sldId id="263" r:id="rId17"/>
    <p:sldId id="265" r:id="rId18"/>
    <p:sldId id="281" r:id="rId19"/>
    <p:sldId id="264" r:id="rId20"/>
    <p:sldId id="282" r:id="rId21"/>
    <p:sldId id="268" r:id="rId22"/>
    <p:sldId id="312" r:id="rId23"/>
    <p:sldId id="299" r:id="rId24"/>
    <p:sldId id="269" r:id="rId25"/>
    <p:sldId id="284" r:id="rId26"/>
    <p:sldId id="296" r:id="rId27"/>
    <p:sldId id="301" r:id="rId28"/>
    <p:sldId id="271" r:id="rId29"/>
    <p:sldId id="302" r:id="rId30"/>
    <p:sldId id="286" r:id="rId31"/>
    <p:sldId id="313" r:id="rId32"/>
    <p:sldId id="308" r:id="rId33"/>
    <p:sldId id="285" r:id="rId34"/>
    <p:sldId id="272" r:id="rId35"/>
    <p:sldId id="309" r:id="rId36"/>
    <p:sldId id="274" r:id="rId37"/>
    <p:sldId id="314" r:id="rId38"/>
    <p:sldId id="275" r:id="rId39"/>
    <p:sldId id="290" r:id="rId40"/>
    <p:sldId id="304" r:id="rId41"/>
    <p:sldId id="305" r:id="rId42"/>
    <p:sldId id="311" r:id="rId43"/>
    <p:sldId id="325" r:id="rId44"/>
    <p:sldId id="326" r:id="rId45"/>
    <p:sldId id="29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A9042-A447-4429-AD11-85136D3C9EF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9DD1C-C2C1-4F7B-B329-46A8B3B7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5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6C31E-249D-4867-A08B-618F1BCEC4D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4B006-4D92-41BD-8E9C-47D933E56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4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complete but includes major events needed to discuss.</a:t>
            </a:r>
            <a:r>
              <a:rPr lang="en-US" baseline="0" dirty="0" smtClean="0"/>
              <a:t> It is US centric. We can talk about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B006-4D92-41BD-8E9C-47D933E561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72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studies</a:t>
            </a:r>
            <a:r>
              <a:rPr lang="en-US" baseline="0" dirty="0" smtClean="0"/>
              <a:t> just don’t obtain consent, without a detailed explanation as to why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B006-4D92-41BD-8E9C-47D933E561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45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B006-4D92-41BD-8E9C-47D933E561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B006-4D92-41BD-8E9C-47D933E561D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B006-4D92-41BD-8E9C-47D933E561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3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complete but includes major events needed to discuss.</a:t>
            </a:r>
            <a:r>
              <a:rPr lang="en-US" baseline="0" dirty="0" smtClean="0"/>
              <a:t> It is US centric. We can talk about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B006-4D92-41BD-8E9C-47D933E561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8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complete but includes major events needed to discuss.</a:t>
            </a:r>
            <a:r>
              <a:rPr lang="en-US" baseline="0" dirty="0" smtClean="0"/>
              <a:t> It is US centric. We can talk about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B006-4D92-41BD-8E9C-47D933E561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5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complete but includes major events needed to discuss.</a:t>
            </a:r>
            <a:r>
              <a:rPr lang="en-US" baseline="0" dirty="0" smtClean="0"/>
              <a:t> It is US centric. We can talk about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B006-4D92-41BD-8E9C-47D933E561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13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complete but includes major events needed to discuss.</a:t>
            </a:r>
            <a:r>
              <a:rPr lang="en-US" baseline="0" dirty="0" smtClean="0"/>
              <a:t> It is US centric. We can talk about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B006-4D92-41BD-8E9C-47D933E561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8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complete but includes major events needed to discuss.</a:t>
            </a:r>
            <a:r>
              <a:rPr lang="en-US" baseline="0" dirty="0" smtClean="0"/>
              <a:t> It is US centric. We can talk about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B006-4D92-41BD-8E9C-47D933E561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68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complete but includes major events needed to discuss.</a:t>
            </a:r>
            <a:r>
              <a:rPr lang="en-US" baseline="0" dirty="0" smtClean="0"/>
              <a:t> It is US centric. We can talk about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B006-4D92-41BD-8E9C-47D933E561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8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complete but includes major events needed to discuss.</a:t>
            </a:r>
            <a:r>
              <a:rPr lang="en-US" baseline="0" dirty="0" smtClean="0"/>
              <a:t> It is US centric. We can talk about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B006-4D92-41BD-8E9C-47D933E561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7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complete but includes major events needed to discuss.</a:t>
            </a:r>
            <a:r>
              <a:rPr lang="en-US" baseline="0" dirty="0" smtClean="0"/>
              <a:t> It is US centric. We can talk about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B006-4D92-41BD-8E9C-47D933E561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7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2172BBD-6EE7-457D-8E41-890F4155D4AF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15FF62A-A49B-4398-8DA0-EE3FE29A4AF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4941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2BBD-6EE7-457D-8E41-890F4155D4AF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F62A-A49B-4398-8DA0-EE3FE29A4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7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2BBD-6EE7-457D-8E41-890F4155D4AF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F62A-A49B-4398-8DA0-EE3FE29A4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8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2BBD-6EE7-457D-8E41-890F4155D4AF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F62A-A49B-4398-8DA0-EE3FE29A4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5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172BBD-6EE7-457D-8E41-890F4155D4AF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FF62A-A49B-4398-8DA0-EE3FE29A4A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08611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2BBD-6EE7-457D-8E41-890F4155D4AF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F62A-A49B-4398-8DA0-EE3FE29A4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2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2BBD-6EE7-457D-8E41-890F4155D4AF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F62A-A49B-4398-8DA0-EE3FE29A4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4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2BBD-6EE7-457D-8E41-890F4155D4AF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F62A-A49B-4398-8DA0-EE3FE29A4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1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2BBD-6EE7-457D-8E41-890F4155D4AF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F62A-A49B-4398-8DA0-EE3FE29A4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0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172BBD-6EE7-457D-8E41-890F4155D4AF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FF62A-A49B-4398-8DA0-EE3FE29A4A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407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172BBD-6EE7-457D-8E41-890F4155D4AF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FF62A-A49B-4398-8DA0-EE3FE29A4A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72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A2172BBD-6EE7-457D-8E41-890F4155D4AF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515FF62A-A49B-4398-8DA0-EE3FE29A4A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200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Randomization Without Consent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Use and Terminology Discussion</a:t>
            </a:r>
          </a:p>
          <a:p>
            <a:endParaRPr lang="en-US" dirty="0" smtClean="0"/>
          </a:p>
          <a:p>
            <a:r>
              <a:rPr lang="en-US" dirty="0" smtClean="0"/>
              <a:t>James Flory MD, MSCE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Beecher Paper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834" y="2514600"/>
            <a:ext cx="481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Consolidation of research ethics standards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100" y="3124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Emergency research </a:t>
            </a:r>
          </a:p>
          <a:p>
            <a:r>
              <a:rPr lang="en-US" dirty="0" smtClean="0"/>
              <a:t>exemption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52934" y="313152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 barred by US and UK regulations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3834" y="117029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1182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double-consent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1182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Truog</a:t>
            </a:r>
            <a:r>
              <a:rPr lang="en-US" dirty="0" smtClean="0"/>
              <a:t> proposal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33400" y="1828800"/>
            <a:ext cx="861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20181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20413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201122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20136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1182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TwiCs</a:t>
            </a:r>
            <a:r>
              <a:rPr lang="en-US" dirty="0" smtClean="0"/>
              <a:t> proposal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202812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867400" y="4583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 Healthcare Systems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7400" y="504086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Emphasis on Comparative Effectiveness Research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7400" y="571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Observational Research Stalls</a:t>
            </a:r>
          </a:p>
        </p:txBody>
      </p:sp>
    </p:spTree>
    <p:extLst>
      <p:ext uri="{BB962C8B-B14F-4D97-AF65-F5344CB8AC3E}">
        <p14:creationId xmlns:p14="http://schemas.microsoft.com/office/powerpoint/2010/main" val="169998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Objections to Informed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Fails to adequately inform patients</a:t>
            </a:r>
          </a:p>
          <a:p>
            <a:r>
              <a:rPr lang="en-US" dirty="0" smtClean="0"/>
              <a:t>Causes emotional distress</a:t>
            </a:r>
          </a:p>
          <a:p>
            <a:r>
              <a:rPr lang="en-US" dirty="0" smtClean="0"/>
              <a:t>May hinder research so much that it actually harms patients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Efforts to Improve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Shorter forms</a:t>
            </a:r>
          </a:p>
          <a:p>
            <a:pPr lvl="1"/>
            <a:r>
              <a:rPr lang="en-US" i="0" dirty="0" smtClean="0"/>
              <a:t>Save time and improve comprehension by eliminating boilerplate</a:t>
            </a:r>
          </a:p>
          <a:p>
            <a:r>
              <a:rPr lang="en-US" dirty="0" smtClean="0"/>
              <a:t>Oral consent</a:t>
            </a:r>
          </a:p>
          <a:p>
            <a:pPr lvl="1"/>
            <a:r>
              <a:rPr lang="en-US" i="0" dirty="0" smtClean="0"/>
              <a:t>Make consent even easier for low risk studies</a:t>
            </a:r>
          </a:p>
          <a:p>
            <a:r>
              <a:rPr lang="en-US" dirty="0" smtClean="0"/>
              <a:t>Opt-out versus opt-in</a:t>
            </a:r>
            <a:endParaRPr lang="en-US" i="0" dirty="0" smtClean="0"/>
          </a:p>
          <a:p>
            <a:r>
              <a:rPr lang="en-US" dirty="0" smtClean="0"/>
              <a:t>Staged consent</a:t>
            </a:r>
          </a:p>
          <a:p>
            <a:pPr lvl="1"/>
            <a:r>
              <a:rPr lang="en-US" i="0" dirty="0" smtClean="0"/>
              <a:t>Multiple consent meetings with only pertinent information at each one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962900" cy="1485900"/>
          </a:xfrm>
        </p:spPr>
        <p:txBody>
          <a:bodyPr>
            <a:normAutofit/>
          </a:bodyPr>
          <a:lstStyle/>
          <a:p>
            <a:r>
              <a:rPr lang="en-US" dirty="0"/>
              <a:t>‘Randomization without consent’ (RWOC)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Trials that omit consent entirely</a:t>
            </a:r>
          </a:p>
          <a:p>
            <a:r>
              <a:rPr lang="en-US" dirty="0" smtClean="0"/>
              <a:t>Trials that omit consent for some patients (usual care)</a:t>
            </a:r>
          </a:p>
          <a:p>
            <a:r>
              <a:rPr lang="en-US" dirty="0" smtClean="0"/>
              <a:t>Trials that consent all patients but do not disclose randomization to all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 trials that disclose randomization to all patients, but in an abbreviated, verbal, or staged fashion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RWOC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Sought all fully elaborated proposals for a RWOC research design </a:t>
            </a:r>
          </a:p>
          <a:p>
            <a:r>
              <a:rPr lang="en-US" dirty="0" smtClean="0"/>
              <a:t>NOT successful in finding all instances of RWOC</a:t>
            </a:r>
          </a:p>
          <a:p>
            <a:pPr lvl="1"/>
            <a:r>
              <a:rPr lang="en-US" i="0" dirty="0" smtClean="0"/>
              <a:t>If a study was done without informed consent and this was reported in passing, but not a major emphasis of the publication, we would miss it</a:t>
            </a:r>
          </a:p>
          <a:p>
            <a:pPr lvl="1"/>
            <a:r>
              <a:rPr lang="en-US" i="0" dirty="0" smtClean="0"/>
              <a:t>E.g., trial of intercessory prayer without consent</a:t>
            </a:r>
            <a:endParaRPr lang="en-US" i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6189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1887"/>
            <a:ext cx="8610600" cy="336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8409"/>
            <a:ext cx="8295583" cy="32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49647"/>
            <a:ext cx="4724400" cy="305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41" y="0"/>
            <a:ext cx="8163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5715000" y="5638800"/>
            <a:ext cx="2971800" cy="1524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56940" y="5791200"/>
            <a:ext cx="6101059" cy="2286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340183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033" y="3581400"/>
            <a:ext cx="44243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600"/>
            <a:ext cx="4358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b="62449"/>
          <a:stretch/>
        </p:blipFill>
        <p:spPr bwMode="auto">
          <a:xfrm>
            <a:off x="571486" y="4401121"/>
            <a:ext cx="3648075" cy="87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6180034"/>
            <a:ext cx="2971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Sim J, Dawson A. Informed consent and cluster-randomized trials. Am J Public Health. 2012 Mar;102(3):480-5.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Beecher Paper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33400" y="1828800"/>
            <a:ext cx="861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20181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20413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201122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20136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202812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74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96200" cy="41910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Cluster-cluster: “On both logical and logistical grounds, individual informed consent is difficult if not impossible in a cluster-cluster randomized trial”</a:t>
            </a:r>
          </a:p>
          <a:p>
            <a:r>
              <a:rPr lang="en-US" sz="3200" dirty="0" smtClean="0"/>
              <a:t>Examples: lead abatement</a:t>
            </a:r>
          </a:p>
          <a:p>
            <a:r>
              <a:rPr lang="en-US" sz="3200" dirty="0" smtClean="0"/>
              <a:t>Cluster-individual: While </a:t>
            </a:r>
            <a:r>
              <a:rPr lang="en-US" sz="3200" dirty="0"/>
              <a:t>possible, individual consent would be “deemed incompatible with the methodological integrity of the study”</a:t>
            </a:r>
          </a:p>
          <a:p>
            <a:r>
              <a:rPr lang="en-US" sz="3200" dirty="0"/>
              <a:t>Examples: </a:t>
            </a:r>
            <a:r>
              <a:rPr lang="en-US" sz="3200" dirty="0" smtClean="0"/>
              <a:t>varying antihypertensive use by clinic</a:t>
            </a:r>
          </a:p>
          <a:p>
            <a:endParaRPr lang="en-US" sz="3200" dirty="0"/>
          </a:p>
          <a:p>
            <a:r>
              <a:rPr lang="en-US" sz="3200" dirty="0" smtClean="0"/>
              <a:t>Community notification and even community-level consent is meant to be a component of cluster-randomized studies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/>
          <a:p>
            <a:r>
              <a:rPr lang="en-US" dirty="0" smtClean="0"/>
              <a:t>Cluster Randomized Trials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Sim J, Dawson A. Informed consent and cluster-randomized trials. Am J Public Health. 2012 Mar;102(3):480-5.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‘Infeasibility’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8115300" cy="4114800"/>
          </a:xfrm>
        </p:spPr>
        <p:txBody>
          <a:bodyPr/>
          <a:lstStyle/>
          <a:p>
            <a:r>
              <a:rPr lang="en-US" dirty="0" smtClean="0"/>
              <a:t>Emergency research and the two flavors of cluster randomized studies are both widely used</a:t>
            </a:r>
          </a:p>
          <a:p>
            <a:r>
              <a:rPr lang="en-US" dirty="0" smtClean="0"/>
              <a:t>Both omit traditional consent based on the argument that it obtaining informed consent is incompatible with doing the study well</a:t>
            </a:r>
          </a:p>
          <a:p>
            <a:r>
              <a:rPr lang="en-US" dirty="0"/>
              <a:t>T</a:t>
            </a:r>
            <a:r>
              <a:rPr lang="en-US" dirty="0" smtClean="0"/>
              <a:t>his is sometimes a debatable claim</a:t>
            </a:r>
          </a:p>
          <a:p>
            <a:endParaRPr lang="en-US" dirty="0"/>
          </a:p>
          <a:p>
            <a:r>
              <a:rPr lang="en-US" dirty="0" smtClean="0"/>
              <a:t>Both include some provisions for alternative modes of consent, such as community notification</a:t>
            </a:r>
          </a:p>
          <a:p>
            <a:r>
              <a:rPr lang="en-US" dirty="0" smtClean="0"/>
              <a:t>How, and whether, such steps are taken varies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‘Infeasibility’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8115300" cy="4114800"/>
          </a:xfrm>
        </p:spPr>
        <p:txBody>
          <a:bodyPr/>
          <a:lstStyle/>
          <a:p>
            <a:r>
              <a:rPr lang="en-US" dirty="0" smtClean="0"/>
              <a:t>By far the most widely used forms of RWOC</a:t>
            </a:r>
          </a:p>
        </p:txBody>
      </p:sp>
    </p:spTree>
    <p:extLst>
      <p:ext uri="{BB962C8B-B14F-4D97-AF65-F5344CB8AC3E}">
        <p14:creationId xmlns:p14="http://schemas.microsoft.com/office/powerpoint/2010/main" val="355308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6189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0976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52800"/>
            <a:ext cx="6498167" cy="318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970" y="1"/>
            <a:ext cx="78010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528414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3143" y="4800600"/>
            <a:ext cx="314085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09600" y="4724400"/>
            <a:ext cx="5284147" cy="9906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853439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l="39781"/>
          <a:stretch/>
        </p:blipFill>
        <p:spPr bwMode="auto">
          <a:xfrm>
            <a:off x="609600" y="3515472"/>
            <a:ext cx="8305800" cy="288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228600"/>
            <a:ext cx="853439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95600"/>
            <a:ext cx="761514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60862" y="3810000"/>
            <a:ext cx="7616286" cy="13716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4600" y="3581400"/>
            <a:ext cx="5867098" cy="2286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Pragmatic RCTs Without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claim that informed consent is impossible</a:t>
            </a:r>
          </a:p>
          <a:p>
            <a:r>
              <a:rPr lang="en-US" dirty="0" smtClean="0"/>
              <a:t>Argument that large volume of safe, useful research is not taking place due to inconvenience and cost</a:t>
            </a:r>
          </a:p>
          <a:p>
            <a:r>
              <a:rPr lang="en-US" dirty="0" smtClean="0"/>
              <a:t>Very strong assurance of safety</a:t>
            </a:r>
            <a:r>
              <a:rPr lang="en-US" dirty="0"/>
              <a:t> </a:t>
            </a:r>
            <a:r>
              <a:rPr lang="en-US" dirty="0" smtClean="0"/>
              <a:t>and equipoise</a:t>
            </a:r>
          </a:p>
          <a:p>
            <a:r>
              <a:rPr lang="en-US" dirty="0" smtClean="0"/>
              <a:t>Still almost never done. Why?</a:t>
            </a:r>
          </a:p>
          <a:p>
            <a:r>
              <a:rPr lang="en-US" b="1" dirty="0" smtClean="0"/>
              <a:t>Usually not allowed in the US, unless a case for infeasibility can be made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jamanetwork.com/data/Journals/JAMA/4737/jsc90374t2.png"/>
          <p:cNvPicPr>
            <a:picLocks noChangeAspect="1" noChangeArrowheads="1"/>
          </p:cNvPicPr>
          <p:nvPr/>
        </p:nvPicPr>
        <p:blipFill>
          <a:blip r:embed="rId2" cstate="print"/>
          <a:srcRect l="-1467" r="24939" b="3859"/>
          <a:stretch>
            <a:fillRect/>
          </a:stretch>
        </p:blipFill>
        <p:spPr bwMode="auto">
          <a:xfrm>
            <a:off x="533400" y="-46378"/>
            <a:ext cx="7227836" cy="690437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410200" y="3886200"/>
            <a:ext cx="2133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4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Beecher Paper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834" y="2514600"/>
            <a:ext cx="481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Consolidation of research ethics standards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33400" y="1828800"/>
            <a:ext cx="861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20181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20413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201122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20136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202812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45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patients feel about being put in low-risk research without consent?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667000"/>
            <a:ext cx="72009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Not great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patients feel about being put in low-risk research without consent?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667000"/>
            <a:ext cx="7200900" cy="320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a CER trial comparing </a:t>
            </a:r>
            <a:r>
              <a:rPr lang="en-US" dirty="0" err="1" smtClean="0"/>
              <a:t>antihypertensives</a:t>
            </a:r>
            <a:r>
              <a:rPr lang="en-US" dirty="0" smtClean="0"/>
              <a:t>, 70% liked opt-in, 65% liked opt-out, and 40% liked general consent</a:t>
            </a:r>
          </a:p>
          <a:p>
            <a:r>
              <a:rPr lang="en-US" dirty="0" smtClean="0"/>
              <a:t>In a survey of attitudes towards EHR research, </a:t>
            </a:r>
            <a:r>
              <a:rPr lang="en-US" dirty="0"/>
              <a:t>91</a:t>
            </a:r>
            <a:r>
              <a:rPr lang="en-US" dirty="0" smtClean="0"/>
              <a:t>% </a:t>
            </a:r>
            <a:r>
              <a:rPr lang="en-US" dirty="0"/>
              <a:t>of respondents expected to be explicitly asked for consent for their identifiable records to be accessed for health provision, research or </a:t>
            </a:r>
            <a:r>
              <a:rPr lang="en-US" dirty="0" smtClean="0"/>
              <a:t>planning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Some evidence that deliberation and greater levels of information might alter patient attitudes, increasing acceptability of general consent approaches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6327886"/>
            <a:ext cx="4038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Kelley M, James C,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Alessi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Kraft S, et al. Patient Perspectives on the Learning Health System: The Importance of Trust and Shared Decision Making. Am J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Bioeth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. 2015;15(9):4-17.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29150" y="6331298"/>
            <a:ext cx="42100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Riordan F,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Papoutsi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C, Reed JE, et</a:t>
            </a:r>
            <a:r>
              <a:rPr kumimoji="0" lang="en-US" altLang="en-US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al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. Patient and public attitudes towards informed consent models and levels of awareness of Electronic Health Records in the UK.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J Med Inform. 2015 Apr;84(4):237-47.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31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patients feel about being put in low-risk research without consent?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75848"/>
              </p:ext>
            </p:extLst>
          </p:nvPr>
        </p:nvGraphicFramePr>
        <p:xfrm>
          <a:off x="685800" y="2362200"/>
          <a:ext cx="8153400" cy="3733160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410369">
                <a:tc>
                  <a:txBody>
                    <a:bodyPr/>
                    <a:lstStyle/>
                    <a:p>
                      <a:pPr algn="l" fontAlgn="t"/>
                      <a:endParaRPr lang="en-US" sz="1400" dirty="0">
                        <a:effectLst/>
                      </a:endParaRP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Medical Record Review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Randomization (Hypertension)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Randomization (Serious Condition)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369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</a:rPr>
                        <a:t>“If you were newly diagnosed with high blood pressure and this research were happening in your health system, how would you prefer to be notified about this research?”</a:t>
                      </a:r>
                      <a:endParaRPr lang="en-US" sz="1400" dirty="0">
                        <a:effectLst/>
                      </a:endParaRP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491">
                <a:tc gridSpan="4">
                  <a:txBody>
                    <a:bodyPr/>
                    <a:lstStyle/>
                    <a:p>
                      <a:pPr algn="l" fontAlgn="t"/>
                      <a:endParaRPr lang="en-US" sz="1400">
                        <a:effectLst/>
                      </a:endParaRP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49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 No notification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109 (10.0)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71 (6.5)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61 (5.6)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91">
                <a:tc gridSpan="4">
                  <a:txBody>
                    <a:bodyPr/>
                    <a:lstStyle/>
                    <a:p>
                      <a:pPr algn="l" fontAlgn="t"/>
                      <a:endParaRPr lang="en-US" sz="1400">
                        <a:effectLst/>
                      </a:endParaRP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49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 General information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162 (14.8)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212 (19.4)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153 (14.0)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91">
                <a:tc gridSpan="4">
                  <a:txBody>
                    <a:bodyPr/>
                    <a:lstStyle/>
                    <a:p>
                      <a:pPr algn="l" fontAlgn="t"/>
                      <a:endParaRPr lang="en-US" sz="1400">
                        <a:effectLst/>
                      </a:endParaRP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36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 Discussion plus verbal permission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266 (24.2)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295 (26.9)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307 (28.0)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91">
                <a:tc gridSpan="4">
                  <a:txBody>
                    <a:bodyPr/>
                    <a:lstStyle/>
                    <a:p>
                      <a:pPr algn="l" fontAlgn="t"/>
                      <a:endParaRPr lang="en-US" sz="1400">
                        <a:effectLst/>
                      </a:endParaRP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36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 Discussion plus written permission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558 (51.0)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517 (47.2)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574 (52.4)</a:t>
                      </a:r>
                    </a:p>
                  </a:txBody>
                  <a:tcPr marL="74612" marR="74612" marT="37306" marB="3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6227802"/>
            <a:ext cx="4419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Cho MK, Magnus D, Constantine M, et al. Attitudes Toward Risk and Informed Consent for Research on Medical Practices: A Cross-sectional Survey. Ann Intern Med. 2015 May 19;162(10):690-6.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02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From Pragmatic RCTs Without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Rhetoric about ‘harm from studies not getting done’ is not the same as an infeasibility waiver</a:t>
            </a:r>
          </a:p>
          <a:p>
            <a:r>
              <a:rPr lang="en-US" dirty="0" smtClean="0"/>
              <a:t>Extremely good control of risk is not enough to justify not getting consent</a:t>
            </a:r>
          </a:p>
          <a:p>
            <a:r>
              <a:rPr lang="en-US" dirty="0" smtClean="0"/>
              <a:t>Autonomy is a key consideration</a:t>
            </a:r>
          </a:p>
          <a:p>
            <a:r>
              <a:rPr lang="en-US" dirty="0" smtClean="0"/>
              <a:t>The need to respect autonomy interacts in important ways with ‘learning health system’ concepts</a:t>
            </a:r>
          </a:p>
          <a:p>
            <a:r>
              <a:rPr lang="en-US" dirty="0" smtClean="0"/>
              <a:t>Values of health care researchers and general population are at least superficially out of step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6781800" cy="26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33800"/>
            <a:ext cx="6781800" cy="260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38200"/>
          </a:xfrm>
        </p:spPr>
        <p:txBody>
          <a:bodyPr/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270" y="1544472"/>
            <a:ext cx="7399930" cy="4932528"/>
          </a:xfrm>
        </p:spPr>
        <p:txBody>
          <a:bodyPr>
            <a:normAutofit/>
          </a:bodyPr>
          <a:lstStyle/>
          <a:p>
            <a:r>
              <a:rPr lang="en-US" dirty="0" smtClean="0"/>
              <a:t>Used over 20 times</a:t>
            </a:r>
          </a:p>
          <a:p>
            <a:r>
              <a:rPr lang="en-US" dirty="0" smtClean="0"/>
              <a:t>Relies on multiple rationales</a:t>
            </a:r>
          </a:p>
          <a:p>
            <a:pPr lvl="1"/>
            <a:r>
              <a:rPr lang="en-US" i="0" dirty="0" smtClean="0"/>
              <a:t>Improving feasibility</a:t>
            </a:r>
          </a:p>
          <a:p>
            <a:pPr lvl="1"/>
            <a:r>
              <a:rPr lang="en-US" i="0" dirty="0" smtClean="0"/>
              <a:t>Improving recruitment</a:t>
            </a:r>
          </a:p>
          <a:p>
            <a:pPr lvl="1"/>
            <a:r>
              <a:rPr lang="en-US" i="0" dirty="0" smtClean="0"/>
              <a:t>Sparing patients distress from consent discussion when they will not receive the intervention of interest</a:t>
            </a:r>
          </a:p>
          <a:p>
            <a:pPr lvl="1"/>
            <a:r>
              <a:rPr lang="en-US" i="0" dirty="0" smtClean="0"/>
              <a:t>Aims to preserve physician-patient relationship</a:t>
            </a:r>
          </a:p>
          <a:p>
            <a:r>
              <a:rPr lang="en-US" dirty="0"/>
              <a:t>"The physician need not leave himself open, in the eyes of the patient, to not knowing what </a:t>
            </a:r>
            <a:r>
              <a:rPr lang="en-US" dirty="0" smtClean="0"/>
              <a:t>he </a:t>
            </a:r>
            <a:r>
              <a:rPr lang="en-US" dirty="0"/>
              <a:t>is doing and ‘tossing a </a:t>
            </a:r>
            <a:r>
              <a:rPr lang="en-US" dirty="0" smtClean="0"/>
              <a:t>coin’”</a:t>
            </a:r>
            <a:endParaRPr lang="en-US" dirty="0"/>
          </a:p>
          <a:p>
            <a:r>
              <a:rPr lang="en-US" dirty="0" smtClean="0"/>
              <a:t>Became largely impractical after regulatory changes requiring participants in research to know that they are in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25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781800" cy="260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0"/>
            <a:ext cx="68961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Zelen</a:t>
            </a:r>
            <a:r>
              <a:rPr lang="en-US" dirty="0" smtClean="0"/>
              <a:t> Designs in 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Together, single- and double- consent used over 50 times</a:t>
            </a:r>
          </a:p>
          <a:p>
            <a:r>
              <a:rPr lang="en-US" dirty="0" smtClean="0"/>
              <a:t>Reasons for use</a:t>
            </a:r>
          </a:p>
          <a:p>
            <a:pPr lvl="1"/>
            <a:r>
              <a:rPr lang="en-US" i="0" dirty="0" smtClean="0"/>
              <a:t>Prevention of contamination (8)</a:t>
            </a:r>
          </a:p>
          <a:p>
            <a:pPr lvl="1"/>
            <a:r>
              <a:rPr lang="en-US" i="0" dirty="0" smtClean="0"/>
              <a:t>Simpler consent procedure</a:t>
            </a:r>
            <a:endParaRPr lang="en-US" i="0" dirty="0"/>
          </a:p>
          <a:p>
            <a:pPr lvl="1"/>
            <a:r>
              <a:rPr lang="en-US" i="0" dirty="0" smtClean="0"/>
              <a:t>Simpler recruitment</a:t>
            </a:r>
          </a:p>
          <a:p>
            <a:pPr lvl="1"/>
            <a:r>
              <a:rPr lang="en-US" i="0" dirty="0" smtClean="0"/>
              <a:t>Avoiding confusion and distress</a:t>
            </a:r>
            <a:endParaRPr lang="en-US" i="0" dirty="0"/>
          </a:p>
          <a:p>
            <a:r>
              <a:rPr lang="en-US" dirty="0" smtClean="0"/>
              <a:t>Most commonly used in oncology and behavioral health</a:t>
            </a:r>
            <a:endParaRPr lang="en-US" i="0" dirty="0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28700" y="6200745"/>
            <a:ext cx="6743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Schellings R, Kessels AG, ter Riet G, Knottnerus JA, Sturmans F. Randomized consent designs in randomized controlled trials: systematic literature search. Contemp Clin Trials. 2006 Aug;27(4):320-32.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40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76295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68961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TwiCs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nee</a:t>
            </a:r>
            <a:r>
              <a:rPr lang="en-US" dirty="0" smtClean="0"/>
              <a:t> Cohort Multiple RCT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TwiCs</a:t>
            </a:r>
            <a:r>
              <a:rPr lang="en-US" dirty="0" smtClean="0"/>
              <a:t>, depending on how it is specified, is either </a:t>
            </a:r>
          </a:p>
          <a:p>
            <a:pPr lvl="1"/>
            <a:r>
              <a:rPr lang="en-US" i="0" dirty="0" smtClean="0"/>
              <a:t>a variant of a </a:t>
            </a:r>
            <a:r>
              <a:rPr lang="en-US" i="0" dirty="0" err="1" smtClean="0"/>
              <a:t>Zelen</a:t>
            </a:r>
            <a:r>
              <a:rPr lang="en-US" i="0" dirty="0" smtClean="0"/>
              <a:t> double consent trial, </a:t>
            </a:r>
            <a:r>
              <a:rPr lang="en-US" b="1" i="0" dirty="0" smtClean="0"/>
              <a:t>or</a:t>
            </a:r>
          </a:p>
          <a:p>
            <a:pPr lvl="1"/>
            <a:r>
              <a:rPr lang="en-US" i="0" dirty="0" smtClean="0"/>
              <a:t>something closer to a conventional RCT with staged consent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6171"/>
          <a:stretch/>
        </p:blipFill>
        <p:spPr bwMode="auto">
          <a:xfrm>
            <a:off x="767895" y="4091485"/>
            <a:ext cx="7914675" cy="200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Beecher Paper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834" y="2514600"/>
            <a:ext cx="481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Consolidation of research ethics standards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3834" y="117029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33400" y="1828800"/>
            <a:ext cx="861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20181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20413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201122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20136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202812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15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Concluding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world accepts trials without consent under infeasibility waivers.</a:t>
            </a:r>
          </a:p>
          <a:p>
            <a:pPr lvl="1"/>
            <a:r>
              <a:rPr lang="en-US" i="0" dirty="0" smtClean="0"/>
              <a:t>The rigor with which such claims are evaluated varies</a:t>
            </a:r>
          </a:p>
          <a:p>
            <a:pPr lvl="1"/>
            <a:r>
              <a:rPr lang="en-US" i="0" dirty="0" smtClean="0"/>
              <a:t>The need for community consent, </a:t>
            </a:r>
            <a:r>
              <a:rPr lang="en-US" i="0" dirty="0" err="1" smtClean="0"/>
              <a:t>etc</a:t>
            </a:r>
            <a:r>
              <a:rPr lang="en-US" i="0" dirty="0" smtClean="0"/>
              <a:t> may vary</a:t>
            </a:r>
          </a:p>
          <a:p>
            <a:r>
              <a:rPr lang="en-US" dirty="0" smtClean="0"/>
              <a:t>There is precedent for not obtaining informed consent to randomization when patients are just being exposed to usual care.</a:t>
            </a:r>
          </a:p>
          <a:p>
            <a:pPr lvl="1"/>
            <a:r>
              <a:rPr lang="en-US" i="0" dirty="0" smtClean="0"/>
              <a:t>But such actions attract controversy</a:t>
            </a:r>
          </a:p>
          <a:p>
            <a:r>
              <a:rPr lang="en-US" dirty="0" smtClean="0"/>
              <a:t>But there are high regulatory barriers in some settings to obtaining NO traditional consent to research at all</a:t>
            </a:r>
            <a:endParaRPr lang="en-US" i="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04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0643" y="1899354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 patients need to give consent to randomization if they are getting ‘usual care’?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505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disrespectful to their autonomy if they do not.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9757" y="4781729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isn’t it even worse to subject patients to care that isn’t adequately studied?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in Tension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57800" y="3099683"/>
            <a:ext cx="762000" cy="40551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57800" y="4781729"/>
            <a:ext cx="762000" cy="47607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52800" y="3505200"/>
            <a:ext cx="0" cy="79165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385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15247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 patients need to give consent to randomization if they are getting ‘usual care’?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43253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disrespectful to their autonomy if they do not.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4343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isn’t it even worse to subject patients to care that isn’t adequately studied?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in Tension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57800" y="2599359"/>
            <a:ext cx="685800" cy="62248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76800" y="4495800"/>
            <a:ext cx="762000" cy="47607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38600" y="3432536"/>
            <a:ext cx="0" cy="79165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982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15247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 patients need to give consent to randomization if they are getting ‘usual care’?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43253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disrespectful to their autonomy if they do not.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4343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isn’t it even worse to subject patients to care that isn’t adequately studied?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in Tension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57800" y="2599359"/>
            <a:ext cx="685800" cy="62248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76800" y="4495800"/>
            <a:ext cx="762000" cy="47607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38600" y="3432536"/>
            <a:ext cx="0" cy="79165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3219271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Is there another way to respect autonomy?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10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15247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 patients need to give consent to randomization if they are getting ‘usual care’?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43253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disrespectful to their autonomy if they do not.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4343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isn’t it even worse to subject patients to care that isn’t adequately studied?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in Tension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57800" y="2599359"/>
            <a:ext cx="685800" cy="62248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76800" y="4495800"/>
            <a:ext cx="762000" cy="47607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38600" y="3432536"/>
            <a:ext cx="0" cy="79165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3219271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Is there another way to respect autonomy?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237672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Is there a way to lower the burden of informed consent?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88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Concluding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446" y="1676400"/>
            <a:ext cx="72009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the relationship between </a:t>
            </a:r>
            <a:r>
              <a:rPr lang="en-US" dirty="0" err="1" smtClean="0"/>
              <a:t>TwiCs</a:t>
            </a:r>
            <a:r>
              <a:rPr lang="en-US" dirty="0" smtClean="0"/>
              <a:t> and </a:t>
            </a:r>
            <a:r>
              <a:rPr lang="en-US" dirty="0" err="1" smtClean="0"/>
              <a:t>Zelen</a:t>
            </a:r>
            <a:r>
              <a:rPr lang="en-US" dirty="0" smtClean="0"/>
              <a:t> designs?</a:t>
            </a:r>
          </a:p>
          <a:p>
            <a:pPr lvl="1"/>
            <a:r>
              <a:rPr lang="en-US" dirty="0" smtClean="0"/>
              <a:t>Will </a:t>
            </a:r>
            <a:r>
              <a:rPr lang="en-US" dirty="0" err="1" smtClean="0"/>
              <a:t>TwiCs</a:t>
            </a:r>
            <a:r>
              <a:rPr lang="en-US" dirty="0" smtClean="0"/>
              <a:t> be as controversial? Why/why not?</a:t>
            </a:r>
          </a:p>
          <a:p>
            <a:r>
              <a:rPr lang="en-US" dirty="0" smtClean="0"/>
              <a:t>What is the relationship between </a:t>
            </a:r>
            <a:r>
              <a:rPr lang="en-US" dirty="0" err="1" smtClean="0"/>
              <a:t>TwiCs</a:t>
            </a:r>
            <a:r>
              <a:rPr lang="en-US" dirty="0" smtClean="0"/>
              <a:t> and staged consent?</a:t>
            </a:r>
          </a:p>
          <a:p>
            <a:pPr lvl="1"/>
            <a:r>
              <a:rPr lang="en-US" dirty="0" smtClean="0"/>
              <a:t>How streamlined can the consents be?</a:t>
            </a:r>
          </a:p>
          <a:p>
            <a:pPr lvl="1"/>
            <a:r>
              <a:rPr lang="en-US" dirty="0" smtClean="0"/>
              <a:t>Should the prior consent include consent explicitly to randomization?</a:t>
            </a:r>
          </a:p>
          <a:p>
            <a:r>
              <a:rPr lang="en-US" dirty="0" smtClean="0"/>
              <a:t>What is the relationship between </a:t>
            </a:r>
            <a:r>
              <a:rPr lang="en-US" dirty="0" err="1" smtClean="0"/>
              <a:t>TwiCs</a:t>
            </a:r>
            <a:r>
              <a:rPr lang="en-US" dirty="0" smtClean="0"/>
              <a:t> and learning healthcare systems?</a:t>
            </a:r>
          </a:p>
          <a:p>
            <a:pPr lvl="1"/>
            <a:r>
              <a:rPr lang="en-US" dirty="0" smtClean="0"/>
              <a:t>Is a learning healthcare system a cohort?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Beecher Paper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834" y="2514600"/>
            <a:ext cx="481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Consolidation of research ethics standards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2934" y="313152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 barred by US and UK regulations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3834" y="117029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33400" y="1828800"/>
            <a:ext cx="861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20181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20413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201122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20136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202812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8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Beecher Paper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834" y="2514600"/>
            <a:ext cx="481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Consolidation of research ethics standards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2934" y="313152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 barred by US and UK regulations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3834" y="117029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1182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double-consent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33400" y="1828800"/>
            <a:ext cx="861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20181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20413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201122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20136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202812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Beecher Paper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834" y="2514600"/>
            <a:ext cx="481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Consolidation of research ethics standards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100" y="3124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Emergency research </a:t>
            </a:r>
          </a:p>
          <a:p>
            <a:r>
              <a:rPr lang="en-US" dirty="0" smtClean="0"/>
              <a:t>exemption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52934" y="313152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 barred by US and UK regulations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3834" y="117029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1182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double-consent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33400" y="1828800"/>
            <a:ext cx="861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20181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20413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201122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20136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202812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7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Beecher Paper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834" y="2514600"/>
            <a:ext cx="481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Consolidation of research ethics standards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100" y="3124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Emergency research </a:t>
            </a:r>
          </a:p>
          <a:p>
            <a:r>
              <a:rPr lang="en-US" dirty="0" smtClean="0"/>
              <a:t>exemption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52934" y="313152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 barred by US and UK regulations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3834" y="117029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1182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double-consent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11824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Truog</a:t>
            </a:r>
            <a:r>
              <a:rPr lang="en-US" dirty="0" smtClean="0"/>
              <a:t> proposal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33400" y="1828800"/>
            <a:ext cx="861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20181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20413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201122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20136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202812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0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Beecher Paper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834" y="2514600"/>
            <a:ext cx="481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Consolidation of research ethics standards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100" y="3124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Emergency research </a:t>
            </a:r>
          </a:p>
          <a:p>
            <a:r>
              <a:rPr lang="en-US" dirty="0" smtClean="0"/>
              <a:t>exemption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52934" y="313152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 barred by US and UK regulations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3834" y="117029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single-consent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1182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Zelen</a:t>
            </a:r>
            <a:r>
              <a:rPr lang="en-US" dirty="0" smtClean="0"/>
              <a:t> double-consent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1182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Truog</a:t>
            </a:r>
            <a:r>
              <a:rPr lang="en-US" dirty="0" smtClean="0"/>
              <a:t> proposal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33400" y="1828800"/>
            <a:ext cx="861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20181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20413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201122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20136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1182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TwiCs</a:t>
            </a:r>
            <a:r>
              <a:rPr lang="en-US" dirty="0" smtClean="0"/>
              <a:t> proposal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202812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9717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2280</TotalTime>
  <Words>1766</Words>
  <Application>Microsoft Office PowerPoint</Application>
  <PresentationFormat>On-screen Show (4:3)</PresentationFormat>
  <Paragraphs>267</Paragraphs>
  <Slides>45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Crop</vt:lpstr>
      <vt:lpstr>Randomization Without Consent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Objections to Informed Consent</vt:lpstr>
      <vt:lpstr>Efforts to Improve Consent</vt:lpstr>
      <vt:lpstr>‘Randomization without consent’ (RWOC)</vt:lpstr>
      <vt:lpstr>RWOC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Cluster Randomized Trials</vt:lpstr>
      <vt:lpstr>‘Infeasibility’ Designs</vt:lpstr>
      <vt:lpstr>‘Infeasibility’ Designs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Pragmatic RCTs Without Consent</vt:lpstr>
      <vt:lpstr>PowerPoint Presentation</vt:lpstr>
      <vt:lpstr>How do patients feel about being put in low-risk research without consent?</vt:lpstr>
      <vt:lpstr>How do patients feel about being put in low-risk research without consent?</vt:lpstr>
      <vt:lpstr>How do patients feel about being put in low-risk research without consent?</vt:lpstr>
      <vt:lpstr>Lessons From Pragmatic RCTs Without Consent</vt:lpstr>
      <vt:lpstr>PowerPoint Presentation</vt:lpstr>
      <vt:lpstr>Zelen Single-Consent Design</vt:lpstr>
      <vt:lpstr>PowerPoint Presentation</vt:lpstr>
      <vt:lpstr>Zelen Designs in Review</vt:lpstr>
      <vt:lpstr>PowerPoint Presentation</vt:lpstr>
      <vt:lpstr>TwiCs nee Cohort Multiple RCT</vt:lpstr>
      <vt:lpstr>Some Concluding Observations</vt:lpstr>
      <vt:lpstr>Arguments in Tension</vt:lpstr>
      <vt:lpstr>Arguments in Tension</vt:lpstr>
      <vt:lpstr>Arguments in Tension</vt:lpstr>
      <vt:lpstr>Arguments in Tension</vt:lpstr>
      <vt:lpstr>Some Concluding Questions</vt:lpstr>
    </vt:vector>
  </TitlesOfParts>
  <Company>MSKCC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Randomization Without Consent</dc:title>
  <dc:creator>floryj</dc:creator>
  <cp:lastModifiedBy>Conference</cp:lastModifiedBy>
  <cp:revision>60</cp:revision>
  <dcterms:created xsi:type="dcterms:W3CDTF">2016-11-04T01:27:14Z</dcterms:created>
  <dcterms:modified xsi:type="dcterms:W3CDTF">2016-11-07T11:19:42Z</dcterms:modified>
</cp:coreProperties>
</file>