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250" r:id="rId1"/>
  </p:sldMasterIdLst>
  <p:notesMasterIdLst>
    <p:notesMasterId r:id="rId40"/>
  </p:notesMasterIdLst>
  <p:handoutMasterIdLst>
    <p:handoutMasterId r:id="rId41"/>
  </p:handoutMasterIdLst>
  <p:sldIdLst>
    <p:sldId id="256" r:id="rId2"/>
    <p:sldId id="390" r:id="rId3"/>
    <p:sldId id="377" r:id="rId4"/>
    <p:sldId id="370" r:id="rId5"/>
    <p:sldId id="373" r:id="rId6"/>
    <p:sldId id="374" r:id="rId7"/>
    <p:sldId id="386" r:id="rId8"/>
    <p:sldId id="378" r:id="rId9"/>
    <p:sldId id="379" r:id="rId10"/>
    <p:sldId id="380" r:id="rId11"/>
    <p:sldId id="402" r:id="rId12"/>
    <p:sldId id="404" r:id="rId13"/>
    <p:sldId id="381" r:id="rId14"/>
    <p:sldId id="383" r:id="rId15"/>
    <p:sldId id="388" r:id="rId16"/>
    <p:sldId id="385" r:id="rId17"/>
    <p:sldId id="361" r:id="rId18"/>
    <p:sldId id="415" r:id="rId19"/>
    <p:sldId id="395" r:id="rId20"/>
    <p:sldId id="396" r:id="rId21"/>
    <p:sldId id="397" r:id="rId22"/>
    <p:sldId id="393" r:id="rId23"/>
    <p:sldId id="418" r:id="rId24"/>
    <p:sldId id="405" r:id="rId25"/>
    <p:sldId id="406" r:id="rId26"/>
    <p:sldId id="407" r:id="rId27"/>
    <p:sldId id="400" r:id="rId28"/>
    <p:sldId id="412" r:id="rId29"/>
    <p:sldId id="416" r:id="rId30"/>
    <p:sldId id="410" r:id="rId31"/>
    <p:sldId id="335" r:id="rId32"/>
    <p:sldId id="398" r:id="rId33"/>
    <p:sldId id="417" r:id="rId34"/>
    <p:sldId id="399" r:id="rId35"/>
    <p:sldId id="403" r:id="rId36"/>
    <p:sldId id="409" r:id="rId37"/>
    <p:sldId id="419" r:id="rId38"/>
    <p:sldId id="32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80FF"/>
    <a:srgbClr val="66CCFF"/>
    <a:srgbClr val="FF8000"/>
    <a:srgbClr val="993366"/>
    <a:srgbClr val="FFCC66"/>
    <a:srgbClr val="CC66FF"/>
    <a:srgbClr val="FF6FCF"/>
    <a:srgbClr val="80008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0" autoAdjust="0"/>
    <p:restoredTop sz="78453" autoAdjust="0"/>
  </p:normalViewPr>
  <p:slideViewPr>
    <p:cSldViewPr snapToGrid="0" snapToObjects="1">
      <p:cViewPr>
        <p:scale>
          <a:sx n="78" d="100"/>
          <a:sy n="78" d="100"/>
        </p:scale>
        <p:origin x="816" y="-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FB5F9-1718-5149-89E8-8900ECFF339A}" type="datetimeFigureOut">
              <a:rPr lang="en-US" smtClean="0"/>
              <a:t>11/7/16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4E9B471-D1B2-BA4A-8B8D-C7AF30DF03B9}" type="slidenum">
              <a:rPr lang="en-US" smtClean="0"/>
              <a:t>‹#›</a:t>
            </a:fld>
            <a:endParaRPr lang="en-US"/>
          </a:p>
        </p:txBody>
      </p:sp>
    </p:spTree>
    <p:extLst>
      <p:ext uri="{BB962C8B-B14F-4D97-AF65-F5344CB8AC3E}">
        <p14:creationId xmlns:p14="http://schemas.microsoft.com/office/powerpoint/2010/main" val="24955898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167177-C1EE-8649-90BE-2899FB42FFB5}" type="datetimeFigureOut">
              <a:rPr lang="en-US" smtClean="0"/>
              <a:t>11/7/16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2EAA90-469F-EF4F-B24F-F9F4EF83662E}" type="slidenum">
              <a:rPr lang="en-US" smtClean="0"/>
              <a:t>‹#›</a:t>
            </a:fld>
            <a:endParaRPr lang="en-US"/>
          </a:p>
        </p:txBody>
      </p:sp>
    </p:spTree>
    <p:extLst>
      <p:ext uri="{BB962C8B-B14F-4D97-AF65-F5344CB8AC3E}">
        <p14:creationId xmlns:p14="http://schemas.microsoft.com/office/powerpoint/2010/main" val="61795880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Canada,</a:t>
            </a:r>
            <a:r>
              <a:rPr lang="en-US" baseline="0" dirty="0" smtClean="0"/>
              <a:t> US, UK, France, Mexico</a:t>
            </a:r>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0</a:t>
            </a:fld>
            <a:endParaRPr lang="en-US"/>
          </a:p>
        </p:txBody>
      </p:sp>
    </p:spTree>
    <p:extLst>
      <p:ext uri="{BB962C8B-B14F-4D97-AF65-F5344CB8AC3E}">
        <p14:creationId xmlns:p14="http://schemas.microsoft.com/office/powerpoint/2010/main" val="2865782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11</a:t>
            </a:fld>
            <a:endParaRPr lang="en-US"/>
          </a:p>
        </p:txBody>
      </p:sp>
    </p:spTree>
    <p:extLst>
      <p:ext uri="{BB962C8B-B14F-4D97-AF65-F5344CB8AC3E}">
        <p14:creationId xmlns:p14="http://schemas.microsoft.com/office/powerpoint/2010/main" val="133884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12</a:t>
            </a:fld>
            <a:endParaRPr lang="en-US"/>
          </a:p>
        </p:txBody>
      </p:sp>
    </p:spTree>
    <p:extLst>
      <p:ext uri="{BB962C8B-B14F-4D97-AF65-F5344CB8AC3E}">
        <p14:creationId xmlns:p14="http://schemas.microsoft.com/office/powerpoint/2010/main" val="2548769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13</a:t>
            </a:fld>
            <a:endParaRPr lang="en-US"/>
          </a:p>
        </p:txBody>
      </p:sp>
    </p:spTree>
    <p:extLst>
      <p:ext uri="{BB962C8B-B14F-4D97-AF65-F5344CB8AC3E}">
        <p14:creationId xmlns:p14="http://schemas.microsoft.com/office/powerpoint/2010/main" val="2548769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15</a:t>
            </a:fld>
            <a:endParaRPr lang="en-US"/>
          </a:p>
        </p:txBody>
      </p:sp>
    </p:spTree>
    <p:extLst>
      <p:ext uri="{BB962C8B-B14F-4D97-AF65-F5344CB8AC3E}">
        <p14:creationId xmlns:p14="http://schemas.microsoft.com/office/powerpoint/2010/main" val="526748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16</a:t>
            </a:fld>
            <a:endParaRPr lang="en-US"/>
          </a:p>
        </p:txBody>
      </p:sp>
    </p:spTree>
    <p:extLst>
      <p:ext uri="{BB962C8B-B14F-4D97-AF65-F5344CB8AC3E}">
        <p14:creationId xmlns:p14="http://schemas.microsoft.com/office/powerpoint/2010/main" val="3494125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17</a:t>
            </a:fld>
            <a:endParaRPr lang="en-US"/>
          </a:p>
        </p:txBody>
      </p:sp>
    </p:spTree>
    <p:extLst>
      <p:ext uri="{BB962C8B-B14F-4D97-AF65-F5344CB8AC3E}">
        <p14:creationId xmlns:p14="http://schemas.microsoft.com/office/powerpoint/2010/main" val="63172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22</a:t>
            </a:fld>
            <a:endParaRPr lang="en-US"/>
          </a:p>
        </p:txBody>
      </p:sp>
    </p:spTree>
    <p:extLst>
      <p:ext uri="{BB962C8B-B14F-4D97-AF65-F5344CB8AC3E}">
        <p14:creationId xmlns:p14="http://schemas.microsoft.com/office/powerpoint/2010/main" val="1558053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27</a:t>
            </a:fld>
            <a:endParaRPr lang="en-US"/>
          </a:p>
        </p:txBody>
      </p:sp>
    </p:spTree>
    <p:extLst>
      <p:ext uri="{BB962C8B-B14F-4D97-AF65-F5344CB8AC3E}">
        <p14:creationId xmlns:p14="http://schemas.microsoft.com/office/powerpoint/2010/main" val="1401090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28</a:t>
            </a:fld>
            <a:endParaRPr lang="en-US"/>
          </a:p>
        </p:txBody>
      </p:sp>
    </p:spTree>
    <p:extLst>
      <p:ext uri="{BB962C8B-B14F-4D97-AF65-F5344CB8AC3E}">
        <p14:creationId xmlns:p14="http://schemas.microsoft.com/office/powerpoint/2010/main" val="1780772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30</a:t>
            </a:fld>
            <a:endParaRPr lang="en-US"/>
          </a:p>
        </p:txBody>
      </p:sp>
    </p:spTree>
    <p:extLst>
      <p:ext uri="{BB962C8B-B14F-4D97-AF65-F5344CB8AC3E}">
        <p14:creationId xmlns:p14="http://schemas.microsoft.com/office/powerpoint/2010/main" val="3954910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2</a:t>
            </a:fld>
            <a:endParaRPr lang="en-US"/>
          </a:p>
        </p:txBody>
      </p:sp>
    </p:spTree>
    <p:extLst>
      <p:ext uri="{BB962C8B-B14F-4D97-AF65-F5344CB8AC3E}">
        <p14:creationId xmlns:p14="http://schemas.microsoft.com/office/powerpoint/2010/main" val="1038969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7B8802-968E-1242-BA51-E4A363C14080}" type="slidenum">
              <a:rPr lang="en-US" smtClean="0"/>
              <a:t>37</a:t>
            </a:fld>
            <a:endParaRPr lang="en-US"/>
          </a:p>
        </p:txBody>
      </p:sp>
    </p:spTree>
    <p:extLst>
      <p:ext uri="{BB962C8B-B14F-4D97-AF65-F5344CB8AC3E}">
        <p14:creationId xmlns:p14="http://schemas.microsoft.com/office/powerpoint/2010/main" val="44733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4</a:t>
            </a:fld>
            <a:endParaRPr lang="en-US"/>
          </a:p>
        </p:txBody>
      </p:sp>
    </p:spTree>
    <p:extLst>
      <p:ext uri="{BB962C8B-B14F-4D97-AF65-F5344CB8AC3E}">
        <p14:creationId xmlns:p14="http://schemas.microsoft.com/office/powerpoint/2010/main" val="3430878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5</a:t>
            </a:fld>
            <a:endParaRPr lang="en-US"/>
          </a:p>
        </p:txBody>
      </p:sp>
    </p:spTree>
    <p:extLst>
      <p:ext uri="{BB962C8B-B14F-4D97-AF65-F5344CB8AC3E}">
        <p14:creationId xmlns:p14="http://schemas.microsoft.com/office/powerpoint/2010/main" val="2884210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6</a:t>
            </a:fld>
            <a:endParaRPr lang="en-US"/>
          </a:p>
        </p:txBody>
      </p:sp>
    </p:spTree>
    <p:extLst>
      <p:ext uri="{BB962C8B-B14F-4D97-AF65-F5344CB8AC3E}">
        <p14:creationId xmlns:p14="http://schemas.microsoft.com/office/powerpoint/2010/main" val="3335827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7</a:t>
            </a:fld>
            <a:endParaRPr lang="en-US"/>
          </a:p>
        </p:txBody>
      </p:sp>
    </p:spTree>
    <p:extLst>
      <p:ext uri="{BB962C8B-B14F-4D97-AF65-F5344CB8AC3E}">
        <p14:creationId xmlns:p14="http://schemas.microsoft.com/office/powerpoint/2010/main" val="1929383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8</a:t>
            </a:fld>
            <a:endParaRPr lang="en-US"/>
          </a:p>
        </p:txBody>
      </p:sp>
    </p:spTree>
    <p:extLst>
      <p:ext uri="{BB962C8B-B14F-4D97-AF65-F5344CB8AC3E}">
        <p14:creationId xmlns:p14="http://schemas.microsoft.com/office/powerpoint/2010/main" val="254876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9</a:t>
            </a:fld>
            <a:endParaRPr lang="en-US"/>
          </a:p>
        </p:txBody>
      </p:sp>
    </p:spTree>
    <p:extLst>
      <p:ext uri="{BB962C8B-B14F-4D97-AF65-F5344CB8AC3E}">
        <p14:creationId xmlns:p14="http://schemas.microsoft.com/office/powerpoint/2010/main" val="769844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2EAA90-469F-EF4F-B24F-F9F4EF83662E}" type="slidenum">
              <a:rPr lang="en-US" smtClean="0"/>
              <a:t>10</a:t>
            </a:fld>
            <a:endParaRPr lang="en-US"/>
          </a:p>
        </p:txBody>
      </p:sp>
    </p:spTree>
    <p:extLst>
      <p:ext uri="{BB962C8B-B14F-4D97-AF65-F5344CB8AC3E}">
        <p14:creationId xmlns:p14="http://schemas.microsoft.com/office/powerpoint/2010/main" val="282010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CA"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07C6AE9F-36C8-F24B-81E0-6289E3B85FA6}" type="datetime2">
              <a:rPr lang="en-CA" smtClean="0"/>
              <a:t>Monday, November 7, 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B5FF760-F1CD-E44C-86F5-02B9E780D455}" type="datetime2">
              <a:rPr lang="en-CA" smtClean="0"/>
              <a:t>Monday, November 7, 2016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347A5E32-19FB-FE47-ACA8-E5031E4B5F2E}" type="datetime2">
              <a:rPr lang="en-CA" smtClean="0"/>
              <a:t>Monday, November 7, 2016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E36956A7-F3B0-BF47-8ACF-7C0BDD63C18C}" type="datetime2">
              <a:rPr lang="en-CA" smtClean="0"/>
              <a:t>Monday, November 7, 2016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CA"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76B7C5DF-C57E-834B-8CF1-07DAF7E02108}" type="datetime2">
              <a:rPr lang="en-CA" smtClean="0"/>
              <a:t>Monday, November 7, 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EBCEEFAB-52A6-CE40-B9D8-3A362748974E}" type="datetime2">
              <a:rPr lang="en-CA" smtClean="0"/>
              <a:t>Monday, November 7, 2016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5A6F5C7B-126B-CC41-903D-930B3162E069}" type="datetime2">
              <a:rPr lang="en-CA" smtClean="0"/>
              <a:t>Monday, November 7, 2016</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7E741A1A-43B7-8545-9FC9-05ED7AD2BAC9}" type="datetime2">
              <a:rPr lang="en-CA" smtClean="0"/>
              <a:t>Monday, November 7, 2016</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C6DDD8-2509-3545-B76E-01660BF72A66}" type="datetime2">
              <a:rPr lang="en-CA" smtClean="0"/>
              <a:t>Monday, November 7, 2016</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CA"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90B0B1DC-5E01-2942-A829-5B74A59AA0AE}" type="datetime2">
              <a:rPr lang="en-CA" smtClean="0"/>
              <a:t>Monday, November 7, 2016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CA"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E557A859-D5AC-CF4E-97CC-4C04A01A12C0}" type="datetime2">
              <a:rPr lang="en-CA" smtClean="0"/>
              <a:t>Monday, November 7, 2016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2220F6B2-A17C-5A41-9E61-BD2BC6809475}" type="datetime2">
              <a:rPr lang="en-CA" smtClean="0"/>
              <a:t>Monday, November 7, 2016</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tiff"/></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7" Type="http://schemas.openxmlformats.org/officeDocument/2006/relationships/hyperlink" Target="http://www.spinsclero.com/" TargetMode="External"/><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14.png"/><Relationship Id="rId8"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oleObject" Target="../embeddings/oleObject1.bin"/><Relationship Id="rId5" Type="http://schemas.openxmlformats.org/officeDocument/2006/relationships/image" Target="../media/image10.png"/><Relationship Id="rId6" Type="http://schemas.openxmlformats.org/officeDocument/2006/relationships/image" Target="../media/image12.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a:spLocks noGrp="1"/>
          </p:cNvSpPr>
          <p:nvPr/>
        </p:nvSpPr>
        <p:spPr>
          <a:xfrm>
            <a:off x="662669" y="3612050"/>
            <a:ext cx="7848600" cy="1752600"/>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n-US" kern="1200" dirty="0">
                <a:solidFill>
                  <a:schemeClr val="tx1"/>
                </a:solidFill>
              </a:rPr>
              <a:t>Linda </a:t>
            </a:r>
            <a:r>
              <a:rPr lang="en-US" kern="1200" dirty="0" smtClean="0">
                <a:solidFill>
                  <a:schemeClr val="tx1"/>
                </a:solidFill>
              </a:rPr>
              <a:t>Kwakkenbos, PhD</a:t>
            </a:r>
            <a:endParaRPr lang="en-US" dirty="0">
              <a:solidFill>
                <a:schemeClr val="tx1"/>
              </a:solidFill>
            </a:endParaRPr>
          </a:p>
          <a:p>
            <a:pPr algn="ctr">
              <a:lnSpc>
                <a:spcPct val="80000"/>
              </a:lnSpc>
            </a:pPr>
            <a:endParaRPr lang="en-US" sz="2000" kern="1200" dirty="0">
              <a:solidFill>
                <a:schemeClr val="tx1"/>
              </a:solidFill>
            </a:endParaRPr>
          </a:p>
          <a:p>
            <a:pPr algn="ctr"/>
            <a:r>
              <a:rPr lang="en-US" sz="1800" kern="1200" dirty="0">
                <a:solidFill>
                  <a:schemeClr val="accent1">
                    <a:lumMod val="75000"/>
                  </a:schemeClr>
                </a:solidFill>
              </a:rPr>
              <a:t>Post-doctoral fellow, </a:t>
            </a:r>
            <a:r>
              <a:rPr lang="en-US" sz="1800" kern="1200" dirty="0" smtClean="0">
                <a:solidFill>
                  <a:schemeClr val="accent1">
                    <a:lumMod val="75000"/>
                  </a:schemeClr>
                </a:solidFill>
              </a:rPr>
              <a:t>Dept. of Psychiatry, </a:t>
            </a:r>
            <a:r>
              <a:rPr lang="en-US" sz="1800" i="1" kern="1200" dirty="0" smtClean="0">
                <a:solidFill>
                  <a:schemeClr val="accent1">
                    <a:lumMod val="75000"/>
                  </a:schemeClr>
                </a:solidFill>
              </a:rPr>
              <a:t>McGill University,</a:t>
            </a:r>
          </a:p>
          <a:p>
            <a:pPr algn="ctr"/>
            <a:r>
              <a:rPr lang="en-US" sz="1800" kern="1200" dirty="0" smtClean="0">
                <a:solidFill>
                  <a:schemeClr val="accent1">
                    <a:lumMod val="75000"/>
                  </a:schemeClr>
                </a:solidFill>
              </a:rPr>
              <a:t>Co</a:t>
            </a:r>
            <a:r>
              <a:rPr lang="en-US" sz="1800" kern="1200" dirty="0">
                <a:solidFill>
                  <a:schemeClr val="accent1">
                    <a:lumMod val="75000"/>
                  </a:schemeClr>
                </a:solidFill>
              </a:rPr>
              <a:t>-Director, </a:t>
            </a:r>
            <a:r>
              <a:rPr lang="en-US" sz="1800" i="1" kern="1200" dirty="0">
                <a:solidFill>
                  <a:schemeClr val="accent1">
                    <a:lumMod val="75000"/>
                  </a:schemeClr>
                </a:solidFill>
              </a:rPr>
              <a:t>Scleroderma Patient-centered Intervention </a:t>
            </a:r>
            <a:r>
              <a:rPr lang="en-US" sz="1800" i="1" kern="1200" dirty="0" smtClean="0">
                <a:solidFill>
                  <a:schemeClr val="accent1">
                    <a:lumMod val="75000"/>
                  </a:schemeClr>
                </a:solidFill>
              </a:rPr>
              <a:t>Network</a:t>
            </a:r>
          </a:p>
          <a:p>
            <a:pPr algn="ctr"/>
            <a:r>
              <a:rPr lang="en-US" sz="1800" dirty="0" smtClean="0">
                <a:solidFill>
                  <a:schemeClr val="accent1">
                    <a:lumMod val="75000"/>
                  </a:schemeClr>
                </a:solidFill>
              </a:rPr>
              <a:t>Guest </a:t>
            </a:r>
            <a:r>
              <a:rPr lang="en-US" sz="1800" dirty="0" err="1" smtClean="0">
                <a:solidFill>
                  <a:schemeClr val="accent1">
                    <a:lumMod val="75000"/>
                  </a:schemeClr>
                </a:solidFill>
              </a:rPr>
              <a:t>Rearcher</a:t>
            </a:r>
            <a:r>
              <a:rPr lang="en-US" sz="1800" dirty="0" smtClean="0">
                <a:solidFill>
                  <a:schemeClr val="accent1">
                    <a:lumMod val="75000"/>
                  </a:schemeClr>
                </a:solidFill>
              </a:rPr>
              <a:t>, </a:t>
            </a:r>
            <a:r>
              <a:rPr lang="en-US" sz="1800" dirty="0" err="1" smtClean="0">
                <a:solidFill>
                  <a:schemeClr val="accent1">
                    <a:lumMod val="75000"/>
                  </a:schemeClr>
                </a:solidFill>
              </a:rPr>
              <a:t>Behavioural</a:t>
            </a:r>
            <a:r>
              <a:rPr lang="en-US" sz="1800" dirty="0">
                <a:solidFill>
                  <a:schemeClr val="accent1">
                    <a:lumMod val="75000"/>
                  </a:schemeClr>
                </a:solidFill>
              </a:rPr>
              <a:t> </a:t>
            </a:r>
            <a:r>
              <a:rPr lang="en-US" sz="1800" dirty="0" smtClean="0">
                <a:solidFill>
                  <a:schemeClr val="accent1">
                    <a:lumMod val="75000"/>
                  </a:schemeClr>
                </a:solidFill>
              </a:rPr>
              <a:t>Science Institute, </a:t>
            </a:r>
            <a:r>
              <a:rPr lang="en-US" sz="1800" i="1" dirty="0" err="1" smtClean="0">
                <a:solidFill>
                  <a:schemeClr val="accent1">
                    <a:lumMod val="75000"/>
                  </a:schemeClr>
                </a:solidFill>
              </a:rPr>
              <a:t>Radboud</a:t>
            </a:r>
            <a:r>
              <a:rPr lang="en-US" sz="1800" i="1" dirty="0" smtClean="0">
                <a:solidFill>
                  <a:schemeClr val="accent1">
                    <a:lumMod val="75000"/>
                  </a:schemeClr>
                </a:solidFill>
              </a:rPr>
              <a:t> University, </a:t>
            </a:r>
            <a:endParaRPr lang="en-US" sz="1800" i="1" kern="1200" dirty="0" smtClean="0">
              <a:solidFill>
                <a:schemeClr val="accent1">
                  <a:lumMod val="75000"/>
                </a:schemeClr>
              </a:solidFill>
            </a:endParaRPr>
          </a:p>
        </p:txBody>
      </p:sp>
      <p:pic>
        <p:nvPicPr>
          <p:cNvPr id="10" name="Picture 9" descr="Logo-Horizontal-Red.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74" y="5973884"/>
            <a:ext cx="2207364" cy="514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Full colour Bilingual_Horizont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5112" y="5883011"/>
            <a:ext cx="2557709" cy="69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banting_logo_bil.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4536" y="5789814"/>
            <a:ext cx="2631391" cy="1052556"/>
          </a:xfrm>
          <a:prstGeom prst="rect">
            <a:avLst/>
          </a:prstGeom>
        </p:spPr>
      </p:pic>
      <p:pic>
        <p:nvPicPr>
          <p:cNvPr id="7" name="Picture 6" descr="Spin_A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9230" y="5630449"/>
            <a:ext cx="1317196" cy="1317196"/>
          </a:xfrm>
          <a:prstGeom prst="rect">
            <a:avLst/>
          </a:prstGeom>
        </p:spPr>
      </p:pic>
      <p:sp>
        <p:nvSpPr>
          <p:cNvPr id="6" name="TextBox 5"/>
          <p:cNvSpPr txBox="1"/>
          <p:nvPr/>
        </p:nvSpPr>
        <p:spPr>
          <a:xfrm>
            <a:off x="107574" y="726726"/>
            <a:ext cx="8928852" cy="2308324"/>
          </a:xfrm>
          <a:prstGeom prst="rect">
            <a:avLst/>
          </a:prstGeom>
          <a:noFill/>
        </p:spPr>
        <p:txBody>
          <a:bodyPr wrap="square" rtlCol="0">
            <a:spAutoFit/>
          </a:bodyPr>
          <a:lstStyle/>
          <a:p>
            <a:pPr algn="ctr"/>
            <a:r>
              <a:rPr lang="en-US" sz="3600" b="1" dirty="0">
                <a:solidFill>
                  <a:schemeClr val="tx2"/>
                </a:solidFill>
              </a:rPr>
              <a:t>Obtaining ethics approval for </a:t>
            </a:r>
            <a:r>
              <a:rPr lang="en-US" sz="3600" b="1" dirty="0" smtClean="0">
                <a:solidFill>
                  <a:schemeClr val="tx2"/>
                </a:solidFill>
              </a:rPr>
              <a:t>the </a:t>
            </a:r>
            <a:r>
              <a:rPr lang="en-US" sz="3600" b="1" dirty="0" err="1" smtClean="0">
                <a:solidFill>
                  <a:schemeClr val="tx2"/>
                </a:solidFill>
              </a:rPr>
              <a:t>cmRCT</a:t>
            </a:r>
            <a:r>
              <a:rPr lang="en-US" sz="3600" b="1" dirty="0" smtClean="0">
                <a:solidFill>
                  <a:schemeClr val="tx2"/>
                </a:solidFill>
              </a:rPr>
              <a:t> </a:t>
            </a:r>
            <a:r>
              <a:rPr lang="en-US" sz="3600" b="1" dirty="0">
                <a:solidFill>
                  <a:schemeClr val="tx2"/>
                </a:solidFill>
              </a:rPr>
              <a:t>design from </a:t>
            </a:r>
            <a:r>
              <a:rPr lang="en-US" sz="3600" b="1" dirty="0" smtClean="0">
                <a:solidFill>
                  <a:schemeClr val="tx2"/>
                </a:solidFill>
              </a:rPr>
              <a:t>31 ethics </a:t>
            </a:r>
            <a:r>
              <a:rPr lang="en-US" sz="3600" b="1" dirty="0">
                <a:solidFill>
                  <a:schemeClr val="tx2"/>
                </a:solidFill>
              </a:rPr>
              <a:t>committees in 4 countries: </a:t>
            </a:r>
            <a:endParaRPr lang="en-US" sz="3600" b="1" dirty="0" smtClean="0">
              <a:solidFill>
                <a:schemeClr val="tx2"/>
              </a:solidFill>
            </a:endParaRPr>
          </a:p>
          <a:p>
            <a:pPr algn="ctr"/>
            <a:r>
              <a:rPr lang="en-US" sz="3600" b="1" dirty="0" smtClean="0">
                <a:solidFill>
                  <a:schemeClr val="tx2"/>
                </a:solidFill>
              </a:rPr>
              <a:t>a </a:t>
            </a:r>
            <a:r>
              <a:rPr lang="en-US" sz="3600" b="1" dirty="0">
                <a:solidFill>
                  <a:schemeClr val="tx2"/>
                </a:solidFill>
              </a:rPr>
              <a:t>challenge?</a:t>
            </a:r>
            <a:endParaRPr lang="en-US" sz="3600" b="1" dirty="0">
              <a:solidFill>
                <a:schemeClr val="tx2"/>
              </a:solidFill>
            </a:endParaRPr>
          </a:p>
        </p:txBody>
      </p:sp>
      <p:sp>
        <p:nvSpPr>
          <p:cNvPr id="2" name="TextBox 1"/>
          <p:cNvSpPr txBox="1"/>
          <p:nvPr/>
        </p:nvSpPr>
        <p:spPr>
          <a:xfrm>
            <a:off x="5755340" y="1342131"/>
            <a:ext cx="663389" cy="584775"/>
          </a:xfrm>
          <a:prstGeom prst="rect">
            <a:avLst/>
          </a:prstGeom>
          <a:solidFill>
            <a:schemeClr val="bg1"/>
          </a:solidFill>
        </p:spPr>
        <p:txBody>
          <a:bodyPr wrap="square" rtlCol="0">
            <a:spAutoFit/>
          </a:bodyPr>
          <a:lstStyle/>
          <a:p>
            <a:r>
              <a:rPr lang="en-US" sz="3200" b="1" smtClean="0">
                <a:solidFill>
                  <a:schemeClr val="tx1">
                    <a:lumMod val="75000"/>
                    <a:lumOff val="25000"/>
                  </a:schemeClr>
                </a:solidFill>
              </a:rPr>
              <a:t>39</a:t>
            </a:r>
            <a:endParaRPr lang="en-US" sz="3200" b="1">
              <a:solidFill>
                <a:schemeClr val="tx1">
                  <a:lumMod val="75000"/>
                  <a:lumOff val="25000"/>
                </a:schemeClr>
              </a:solidFill>
            </a:endParaRPr>
          </a:p>
        </p:txBody>
      </p:sp>
      <p:sp>
        <p:nvSpPr>
          <p:cNvPr id="13" name="TextBox 12"/>
          <p:cNvSpPr txBox="1"/>
          <p:nvPr/>
        </p:nvSpPr>
        <p:spPr>
          <a:xfrm>
            <a:off x="4804912" y="1874721"/>
            <a:ext cx="367553" cy="583210"/>
          </a:xfrm>
          <a:prstGeom prst="rect">
            <a:avLst/>
          </a:prstGeom>
          <a:solidFill>
            <a:schemeClr val="bg1"/>
          </a:solidFill>
        </p:spPr>
        <p:txBody>
          <a:bodyPr wrap="square" rtlCol="0">
            <a:spAutoFit/>
          </a:bodyPr>
          <a:lstStyle/>
          <a:p>
            <a:r>
              <a:rPr lang="en-US" sz="3200" b="1" smtClean="0">
                <a:solidFill>
                  <a:schemeClr val="tx1">
                    <a:lumMod val="75000"/>
                    <a:lumOff val="25000"/>
                  </a:schemeClr>
                </a:solidFill>
              </a:rPr>
              <a:t>5</a:t>
            </a:r>
            <a:endParaRPr lang="en-US" sz="3200" b="1" dirty="0">
              <a:solidFill>
                <a:schemeClr val="tx1">
                  <a:lumMod val="75000"/>
                  <a:lumOff val="25000"/>
                </a:schemeClr>
              </a:solidFill>
            </a:endParaRPr>
          </a:p>
        </p:txBody>
      </p:sp>
    </p:spTree>
    <p:extLst>
      <p:ext uri="{BB962C8B-B14F-4D97-AF65-F5344CB8AC3E}">
        <p14:creationId xmlns:p14="http://schemas.microsoft.com/office/powerpoint/2010/main" val="388061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pPr algn="ctr"/>
            <a:r>
              <a:rPr lang="en-US" dirty="0" smtClean="0"/>
              <a:t>SPIN: Patient organizations</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9</a:t>
            </a:fld>
            <a:endParaRPr lang="en-US"/>
          </a:p>
        </p:txBody>
      </p:sp>
      <p:pic>
        <p:nvPicPr>
          <p:cNvPr id="5" name="Picture 4" descr="Screen Shot 2012-02-27 at 3.06.4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4426" y="1420490"/>
            <a:ext cx="3176369" cy="1103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Screen Shot 2012-02-27 at 3.09.09 PM.png"/>
          <p:cNvPicPr>
            <a:picLocks noChangeAspect="1"/>
          </p:cNvPicPr>
          <p:nvPr/>
        </p:nvPicPr>
        <p:blipFill>
          <a:blip r:embed="rId4">
            <a:extLst>
              <a:ext uri="{28A0092B-C50C-407E-A947-70E740481C1C}">
                <a14:useLocalDpi xmlns:a14="http://schemas.microsoft.com/office/drawing/2010/main" val="0"/>
              </a:ext>
            </a:extLst>
          </a:blip>
          <a:srcRect l="-3" r="62529"/>
          <a:stretch>
            <a:fillRect/>
          </a:stretch>
        </p:blipFill>
        <p:spPr bwMode="auto">
          <a:xfrm>
            <a:off x="5897428" y="2866230"/>
            <a:ext cx="3246572"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Screen Shot 2012-02-27 at 3.10.1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0006" y="2962674"/>
            <a:ext cx="324035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6"/>
          <a:stretch>
            <a:fillRect/>
          </a:stretch>
        </p:blipFill>
        <p:spPr>
          <a:xfrm>
            <a:off x="252382" y="4935579"/>
            <a:ext cx="1517799" cy="1654401"/>
          </a:xfrm>
          <a:prstGeom prst="rect">
            <a:avLst/>
          </a:prstGeom>
        </p:spPr>
      </p:pic>
      <p:pic>
        <p:nvPicPr>
          <p:cNvPr id="9" name="Picture 8"/>
          <p:cNvPicPr>
            <a:picLocks noChangeAspect="1"/>
          </p:cNvPicPr>
          <p:nvPr/>
        </p:nvPicPr>
        <p:blipFill>
          <a:blip r:embed="rId7"/>
          <a:stretch>
            <a:fillRect/>
          </a:stretch>
        </p:blipFill>
        <p:spPr>
          <a:xfrm>
            <a:off x="6675467" y="4890969"/>
            <a:ext cx="2310656" cy="1699011"/>
          </a:xfrm>
          <a:prstGeom prst="rect">
            <a:avLst/>
          </a:prstGeom>
        </p:spPr>
      </p:pic>
      <p:pic>
        <p:nvPicPr>
          <p:cNvPr id="10" name="Picture 9"/>
          <p:cNvPicPr>
            <a:picLocks noChangeAspect="1"/>
          </p:cNvPicPr>
          <p:nvPr/>
        </p:nvPicPr>
        <p:blipFill>
          <a:blip r:embed="rId8"/>
          <a:stretch>
            <a:fillRect/>
          </a:stretch>
        </p:blipFill>
        <p:spPr>
          <a:xfrm>
            <a:off x="3700328" y="2864949"/>
            <a:ext cx="2197100" cy="1524000"/>
          </a:xfrm>
          <a:prstGeom prst="rect">
            <a:avLst/>
          </a:prstGeom>
        </p:spPr>
      </p:pic>
      <p:pic>
        <p:nvPicPr>
          <p:cNvPr id="11" name="Picture 10"/>
          <p:cNvPicPr>
            <a:picLocks noChangeAspect="1"/>
          </p:cNvPicPr>
          <p:nvPr/>
        </p:nvPicPr>
        <p:blipFill>
          <a:blip r:embed="rId9"/>
          <a:stretch>
            <a:fillRect/>
          </a:stretch>
        </p:blipFill>
        <p:spPr>
          <a:xfrm>
            <a:off x="2022628" y="5149613"/>
            <a:ext cx="4435242" cy="1317654"/>
          </a:xfrm>
          <a:prstGeom prst="rect">
            <a:avLst/>
          </a:prstGeom>
        </p:spPr>
      </p:pic>
      <p:pic>
        <p:nvPicPr>
          <p:cNvPr id="12" name="Picture 11"/>
          <p:cNvPicPr>
            <a:picLocks noChangeAspect="1"/>
          </p:cNvPicPr>
          <p:nvPr/>
        </p:nvPicPr>
        <p:blipFill>
          <a:blip r:embed="rId10"/>
          <a:stretch>
            <a:fillRect/>
          </a:stretch>
        </p:blipFill>
        <p:spPr>
          <a:xfrm>
            <a:off x="646149" y="1469477"/>
            <a:ext cx="3594100" cy="1079500"/>
          </a:xfrm>
          <a:prstGeom prst="rect">
            <a:avLst/>
          </a:prstGeom>
        </p:spPr>
      </p:pic>
    </p:spTree>
    <p:extLst>
      <p:ext uri="{BB962C8B-B14F-4D97-AF65-F5344CB8AC3E}">
        <p14:creationId xmlns:p14="http://schemas.microsoft.com/office/powerpoint/2010/main" val="2561967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586" y="1600200"/>
            <a:ext cx="8409214" cy="4876800"/>
          </a:xfrm>
        </p:spPr>
        <p:txBody>
          <a:bodyPr/>
          <a:lstStyle/>
          <a:p>
            <a:r>
              <a:rPr lang="en-US" dirty="0" smtClean="0"/>
              <a:t>Represented in SPIN Steering Committee and Patient Advisory Board</a:t>
            </a:r>
          </a:p>
          <a:p>
            <a:endParaRPr lang="en-US" dirty="0"/>
          </a:p>
          <a:p>
            <a:r>
              <a:rPr lang="en-US" u="sng" dirty="0" smtClean="0"/>
              <a:t>Understand </a:t>
            </a:r>
            <a:r>
              <a:rPr lang="en-US" dirty="0" smtClean="0"/>
              <a:t>and </a:t>
            </a:r>
            <a:r>
              <a:rPr lang="en-US" u="sng" dirty="0" smtClean="0"/>
              <a:t>very much like</a:t>
            </a:r>
            <a:r>
              <a:rPr lang="en-US" dirty="0" smtClean="0"/>
              <a:t> the </a:t>
            </a:r>
            <a:r>
              <a:rPr lang="en-US" dirty="0" err="1" smtClean="0"/>
              <a:t>cmRCT</a:t>
            </a:r>
            <a:r>
              <a:rPr lang="en-US" dirty="0" smtClean="0"/>
              <a:t> design:</a:t>
            </a:r>
            <a:br>
              <a:rPr lang="en-US" dirty="0" smtClean="0"/>
            </a:br>
            <a:endParaRPr lang="en-US" dirty="0"/>
          </a:p>
          <a:p>
            <a:pPr lvl="1">
              <a:buFont typeface="Arial" charset="0"/>
              <a:buChar char="•"/>
            </a:pPr>
            <a:r>
              <a:rPr lang="en-US" sz="2400" dirty="0" smtClean="0"/>
              <a:t>No disappointment for patients not receiving intervention</a:t>
            </a:r>
          </a:p>
          <a:p>
            <a:pPr lvl="1">
              <a:buFont typeface="Arial" charset="0"/>
              <a:buChar char="•"/>
            </a:pPr>
            <a:r>
              <a:rPr lang="en-US" sz="2400" dirty="0" smtClean="0"/>
              <a:t>A sustainable framework for multiple trials: doing what no-one has been able to do</a:t>
            </a:r>
          </a:p>
          <a:p>
            <a:pPr lvl="1">
              <a:buFont typeface="Arial" charset="0"/>
              <a:buChar char="•"/>
            </a:pPr>
            <a:r>
              <a:rPr lang="en-US" sz="2400" dirty="0" smtClean="0"/>
              <a:t>The “ethical” alternative isn’t an option: calling patients that they were eligible for an intervention but </a:t>
            </a:r>
            <a:r>
              <a:rPr lang="en-CA" sz="2400" dirty="0" smtClean="0"/>
              <a:t>cannot get it</a:t>
            </a:r>
            <a:endParaRPr lang="en-US" sz="2400" dirty="0" smtClean="0"/>
          </a:p>
          <a:p>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10</a:t>
            </a:fld>
            <a:endParaRPr lang="en-US"/>
          </a:p>
        </p:txBody>
      </p:sp>
      <p:sp>
        <p:nvSpPr>
          <p:cNvPr id="5" name="Title 1"/>
          <p:cNvSpPr>
            <a:spLocks noGrp="1"/>
          </p:cNvSpPr>
          <p:nvPr>
            <p:ph type="title"/>
          </p:nvPr>
        </p:nvSpPr>
        <p:spPr>
          <a:xfrm>
            <a:off x="457200" y="347472"/>
            <a:ext cx="8229600" cy="990600"/>
          </a:xfrm>
        </p:spPr>
        <p:txBody>
          <a:bodyPr/>
          <a:lstStyle/>
          <a:p>
            <a:pPr algn="ctr"/>
            <a:r>
              <a:rPr lang="en-US" dirty="0" smtClean="0"/>
              <a:t>SPIN: Patient organizations</a:t>
            </a:r>
            <a:endParaRPr lang="en-US" dirty="0"/>
          </a:p>
        </p:txBody>
      </p:sp>
    </p:spTree>
    <p:extLst>
      <p:ext uri="{BB962C8B-B14F-4D97-AF65-F5344CB8AC3E}">
        <p14:creationId xmlns:p14="http://schemas.microsoft.com/office/powerpoint/2010/main" val="449483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76800"/>
          </a:xfrm>
        </p:spPr>
        <p:txBody>
          <a:bodyPr>
            <a:normAutofit/>
          </a:bodyPr>
          <a:lstStyle/>
          <a:p>
            <a:pPr marL="0" indent="0">
              <a:buNone/>
            </a:pPr>
            <a:r>
              <a:rPr lang="en-CA" sz="2800" b="1" dirty="0" smtClean="0"/>
              <a:t>Challenges:</a:t>
            </a:r>
          </a:p>
          <a:p>
            <a:r>
              <a:rPr lang="en-CA" dirty="0" smtClean="0"/>
              <a:t>Some patients express “SPIN Cohort fatigue” – how long can someone be enrolled before the trials start?</a:t>
            </a:r>
          </a:p>
          <a:p>
            <a:pPr lvl="1"/>
            <a:r>
              <a:rPr lang="en-CA" dirty="0" smtClean="0"/>
              <a:t>Removed some questionnaires from the assessments</a:t>
            </a:r>
          </a:p>
          <a:p>
            <a:pPr lvl="1"/>
            <a:r>
              <a:rPr lang="en-CA" dirty="0" smtClean="0"/>
              <a:t>Regular updates through Cohort platform and patient magazines</a:t>
            </a:r>
            <a:br>
              <a:rPr lang="en-CA" dirty="0" smtClean="0"/>
            </a:br>
            <a:endParaRPr lang="en-CA" dirty="0" smtClean="0"/>
          </a:p>
          <a:p>
            <a:r>
              <a:rPr lang="en-CA" dirty="0" smtClean="0"/>
              <a:t>We cannot speak about the 4 interventions (control group should not be aware of intervention):</a:t>
            </a:r>
          </a:p>
          <a:p>
            <a:pPr lvl="1"/>
            <a:r>
              <a:rPr lang="en-CA" dirty="0" smtClean="0"/>
              <a:t>Address by describing a range of interventions that we could be doing: </a:t>
            </a:r>
            <a:r>
              <a:rPr lang="en-CA" i="1" dirty="0" smtClean="0"/>
              <a:t>“</a:t>
            </a:r>
            <a:r>
              <a:rPr lang="en-US" i="1" dirty="0"/>
              <a:t>These programs will focus on problems important to patients, such as fatigue, hand function and mobility, sleep problems, emotions and stress, concerns about appearance, pain, coping with scleroderma, nutrition, and exercise</a:t>
            </a:r>
            <a:r>
              <a:rPr lang="en-US" i="1" dirty="0" smtClean="0"/>
              <a:t>.”</a:t>
            </a:r>
            <a:endParaRPr lang="en-CA" i="1" dirty="0" smtClean="0"/>
          </a:p>
          <a:p>
            <a:pPr lvl="1"/>
            <a:endParaRPr lang="en-CA" dirty="0" smtClean="0"/>
          </a:p>
          <a:p>
            <a:endParaRPr lang="en-CA" dirty="0" smtClean="0"/>
          </a:p>
          <a:p>
            <a:endParaRPr lang="en-CA" dirty="0" smtClean="0"/>
          </a:p>
          <a:p>
            <a:pPr lvl="1"/>
            <a:endParaRPr lang="en-US" sz="2000" dirty="0" smtClean="0"/>
          </a:p>
          <a:p>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11</a:t>
            </a:fld>
            <a:endParaRPr lang="en-US"/>
          </a:p>
        </p:txBody>
      </p:sp>
      <p:sp>
        <p:nvSpPr>
          <p:cNvPr id="5" name="Title 1"/>
          <p:cNvSpPr>
            <a:spLocks noGrp="1"/>
          </p:cNvSpPr>
          <p:nvPr>
            <p:ph type="title"/>
          </p:nvPr>
        </p:nvSpPr>
        <p:spPr>
          <a:xfrm>
            <a:off x="457200" y="347472"/>
            <a:ext cx="8229600" cy="990600"/>
          </a:xfrm>
        </p:spPr>
        <p:txBody>
          <a:bodyPr/>
          <a:lstStyle/>
          <a:p>
            <a:pPr algn="ctr"/>
            <a:r>
              <a:rPr lang="en-US" dirty="0" smtClean="0"/>
              <a:t>SPIN: </a:t>
            </a:r>
            <a:r>
              <a:rPr lang="en-US" dirty="0" smtClean="0"/>
              <a:t>Patient perspective</a:t>
            </a:r>
            <a:endParaRPr lang="en-US" dirty="0"/>
          </a:p>
        </p:txBody>
      </p:sp>
    </p:spTree>
    <p:extLst>
      <p:ext uri="{BB962C8B-B14F-4D97-AF65-F5344CB8AC3E}">
        <p14:creationId xmlns:p14="http://schemas.microsoft.com/office/powerpoint/2010/main" val="5695646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SPIN – Key components</a:t>
            </a:r>
            <a:endParaRPr lang="en-US" dirty="0"/>
          </a:p>
        </p:txBody>
      </p:sp>
      <p:sp>
        <p:nvSpPr>
          <p:cNvPr id="3" name="Content Placeholder 2"/>
          <p:cNvSpPr>
            <a:spLocks noGrp="1"/>
          </p:cNvSpPr>
          <p:nvPr>
            <p:ph idx="1"/>
          </p:nvPr>
        </p:nvSpPr>
        <p:spPr/>
        <p:txBody>
          <a:bodyPr>
            <a:normAutofit/>
          </a:bodyPr>
          <a:lstStyle/>
          <a:p>
            <a:pPr marL="514350" indent="-514350">
              <a:buAutoNum type="arabicParenR"/>
            </a:pPr>
            <a:endParaRPr lang="en-US" sz="2800" dirty="0" smtClean="0">
              <a:latin typeface="Arial" pitchFamily="34" charset="0"/>
              <a:cs typeface="ＭＳ Ｐゴシック" charset="0"/>
            </a:endParaRPr>
          </a:p>
          <a:p>
            <a:pPr marL="514350" indent="-514350">
              <a:buAutoNum type="arabicParenR"/>
            </a:pPr>
            <a:r>
              <a:rPr lang="en-US" sz="2800" dirty="0" smtClean="0">
                <a:latin typeface="Arial" pitchFamily="34" charset="0"/>
                <a:cs typeface="ＭＳ Ｐゴシック" charset="0"/>
              </a:rPr>
              <a:t>Patient </a:t>
            </a:r>
            <a:r>
              <a:rPr lang="en-US" sz="2800" dirty="0">
                <a:latin typeface="Arial" pitchFamily="34" charset="0"/>
                <a:cs typeface="ＭＳ Ｐゴシック" charset="0"/>
              </a:rPr>
              <a:t>organization partnerships throughout the research process and as end </a:t>
            </a:r>
            <a:r>
              <a:rPr lang="en-US" sz="2800" dirty="0" smtClean="0">
                <a:latin typeface="Arial" pitchFamily="34" charset="0"/>
                <a:cs typeface="ＭＳ Ｐゴシック" charset="0"/>
              </a:rPr>
              <a:t>user</a:t>
            </a:r>
          </a:p>
          <a:p>
            <a:pPr marL="514350" indent="-514350">
              <a:buAutoNum type="arabicParenR"/>
            </a:pPr>
            <a:r>
              <a:rPr lang="en-US" sz="2800" b="1" dirty="0" smtClean="0">
                <a:solidFill>
                  <a:srgbClr val="D2533C"/>
                </a:solidFill>
                <a:latin typeface="Arial" pitchFamily="34" charset="0"/>
                <a:cs typeface="ＭＳ Ｐゴシック" charset="0"/>
              </a:rPr>
              <a:t>International </a:t>
            </a:r>
            <a:r>
              <a:rPr lang="en-US" sz="2800" b="1" dirty="0">
                <a:solidFill>
                  <a:srgbClr val="D2533C"/>
                </a:solidFill>
                <a:latin typeface="Arial" pitchFamily="34" charset="0"/>
                <a:cs typeface="ＭＳ Ｐゴシック" charset="0"/>
              </a:rPr>
              <a:t>network of clinical research centers </a:t>
            </a:r>
            <a:r>
              <a:rPr lang="en-US" sz="2800" b="1" dirty="0" smtClean="0">
                <a:solidFill>
                  <a:srgbClr val="D2533C"/>
                </a:solidFill>
                <a:latin typeface="Arial" pitchFamily="34" charset="0"/>
                <a:cs typeface="ＭＳ Ｐゴシック" charset="0"/>
              </a:rPr>
              <a:t>around the world</a:t>
            </a:r>
          </a:p>
          <a:p>
            <a:pPr marL="514350" indent="-514350">
              <a:buAutoNum type="arabicParenR"/>
            </a:pPr>
            <a:r>
              <a:rPr lang="en-US" sz="2800" dirty="0" smtClean="0">
                <a:latin typeface="Arial" pitchFamily="34" charset="0"/>
                <a:cs typeface="ＭＳ Ｐゴシック" charset="0"/>
              </a:rPr>
              <a:t>Virtually delivered interventions </a:t>
            </a:r>
          </a:p>
          <a:p>
            <a:pPr marL="514350" indent="-514350">
              <a:buAutoNum type="arabicParenR"/>
            </a:pPr>
            <a:r>
              <a:rPr lang="en-US" sz="2800" dirty="0" smtClean="0">
                <a:latin typeface="Arial" pitchFamily="34" charset="0"/>
                <a:cs typeface="ＭＳ Ｐゴシック" charset="0"/>
              </a:rPr>
              <a:t>Cohort multiple RCT (</a:t>
            </a:r>
            <a:r>
              <a:rPr lang="en-US" sz="2800" dirty="0" err="1" smtClean="0">
                <a:latin typeface="Arial" pitchFamily="34" charset="0"/>
                <a:cs typeface="ＭＳ Ｐゴシック" charset="0"/>
              </a:rPr>
              <a:t>cmRCT</a:t>
            </a:r>
            <a:r>
              <a:rPr lang="en-US" sz="2800" dirty="0" smtClean="0">
                <a:latin typeface="Arial" pitchFamily="34" charset="0"/>
                <a:cs typeface="ＭＳ Ｐゴシック" charset="0"/>
              </a:rPr>
              <a:t>) design in rare disease context</a:t>
            </a:r>
          </a:p>
        </p:txBody>
      </p:sp>
      <p:sp>
        <p:nvSpPr>
          <p:cNvPr id="4" name="Slide Number Placeholder 3"/>
          <p:cNvSpPr>
            <a:spLocks noGrp="1"/>
          </p:cNvSpPr>
          <p:nvPr>
            <p:ph type="sldNum" sz="quarter" idx="12"/>
          </p:nvPr>
        </p:nvSpPr>
        <p:spPr/>
        <p:txBody>
          <a:bodyPr/>
          <a:lstStyle/>
          <a:p>
            <a:pPr algn="r"/>
            <a:fld id="{0CFEC368-1D7A-4F81-ABF6-AE0E36BAF64C}" type="slidenum">
              <a:rPr lang="en-US" smtClean="0"/>
              <a:pPr algn="r"/>
              <a:t>12</a:t>
            </a:fld>
            <a:endParaRPr lang="en-US"/>
          </a:p>
        </p:txBody>
      </p:sp>
    </p:spTree>
    <p:extLst>
      <p:ext uri="{BB962C8B-B14F-4D97-AF65-F5344CB8AC3E}">
        <p14:creationId xmlns:p14="http://schemas.microsoft.com/office/powerpoint/2010/main" val="10012481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pPr algn="ctr"/>
            <a:r>
              <a:rPr lang="en-US" dirty="0" smtClean="0"/>
              <a:t>SPIN – Key components</a:t>
            </a:r>
            <a:endParaRPr lang="en-US" dirty="0"/>
          </a:p>
        </p:txBody>
      </p:sp>
      <p:sp>
        <p:nvSpPr>
          <p:cNvPr id="3" name="Content Placeholder 2"/>
          <p:cNvSpPr>
            <a:spLocks noGrp="1"/>
          </p:cNvSpPr>
          <p:nvPr>
            <p:ph idx="1"/>
          </p:nvPr>
        </p:nvSpPr>
        <p:spPr/>
        <p:txBody>
          <a:bodyPr>
            <a:normAutofit/>
          </a:bodyPr>
          <a:lstStyle/>
          <a:p>
            <a:pPr marL="514350" indent="-514350">
              <a:buAutoNum type="arabicParenR"/>
            </a:pPr>
            <a:endParaRPr lang="en-US" sz="2800" dirty="0" smtClean="0">
              <a:latin typeface="Arial" pitchFamily="34" charset="0"/>
              <a:cs typeface="ＭＳ Ｐゴシック" charset="0"/>
            </a:endParaRPr>
          </a:p>
          <a:p>
            <a:pPr marL="514350" indent="-514350">
              <a:buAutoNum type="arabicParenR"/>
            </a:pPr>
            <a:r>
              <a:rPr lang="en-US" sz="2800" dirty="0" smtClean="0">
                <a:latin typeface="Arial" pitchFamily="34" charset="0"/>
                <a:cs typeface="ＭＳ Ｐゴシック" charset="0"/>
              </a:rPr>
              <a:t>Patient </a:t>
            </a:r>
            <a:r>
              <a:rPr lang="en-US" sz="2800" dirty="0">
                <a:latin typeface="Arial" pitchFamily="34" charset="0"/>
                <a:cs typeface="ＭＳ Ｐゴシック" charset="0"/>
              </a:rPr>
              <a:t>organization partnerships throughout the research process and as end </a:t>
            </a:r>
            <a:r>
              <a:rPr lang="en-US" sz="2800" dirty="0" smtClean="0">
                <a:latin typeface="Arial" pitchFamily="34" charset="0"/>
                <a:cs typeface="ＭＳ Ｐゴシック" charset="0"/>
              </a:rPr>
              <a:t>user</a:t>
            </a:r>
          </a:p>
          <a:p>
            <a:pPr marL="514350" indent="-514350">
              <a:buAutoNum type="arabicParenR"/>
            </a:pPr>
            <a:r>
              <a:rPr lang="en-US" sz="2800" dirty="0" smtClean="0">
                <a:latin typeface="Arial" pitchFamily="34" charset="0"/>
                <a:cs typeface="ＭＳ Ｐゴシック" charset="0"/>
              </a:rPr>
              <a:t>International </a:t>
            </a:r>
            <a:r>
              <a:rPr lang="en-US" sz="2800" dirty="0">
                <a:latin typeface="Arial" pitchFamily="34" charset="0"/>
                <a:cs typeface="ＭＳ Ｐゴシック" charset="0"/>
              </a:rPr>
              <a:t>network of clinical research centers </a:t>
            </a:r>
            <a:r>
              <a:rPr lang="en-US" sz="2800" dirty="0" smtClean="0">
                <a:latin typeface="Arial" pitchFamily="34" charset="0"/>
                <a:cs typeface="ＭＳ Ｐゴシック" charset="0"/>
              </a:rPr>
              <a:t>around the world</a:t>
            </a:r>
          </a:p>
          <a:p>
            <a:pPr marL="514350" indent="-514350">
              <a:buAutoNum type="arabicParenR"/>
            </a:pPr>
            <a:r>
              <a:rPr lang="en-US" sz="2800" b="1" dirty="0" smtClean="0">
                <a:solidFill>
                  <a:srgbClr val="D2533C"/>
                </a:solidFill>
                <a:latin typeface="Arial" pitchFamily="34" charset="0"/>
                <a:cs typeface="ＭＳ Ｐゴシック" charset="0"/>
              </a:rPr>
              <a:t>Virtually delivered interventions </a:t>
            </a:r>
          </a:p>
          <a:p>
            <a:pPr marL="514350" indent="-514350">
              <a:buAutoNum type="arabicParenR"/>
            </a:pPr>
            <a:r>
              <a:rPr lang="en-US" sz="2800" dirty="0" smtClean="0">
                <a:latin typeface="Arial" pitchFamily="34" charset="0"/>
                <a:cs typeface="ＭＳ Ｐゴシック" charset="0"/>
              </a:rPr>
              <a:t>Cohort multiple RCT (</a:t>
            </a:r>
            <a:r>
              <a:rPr lang="en-US" sz="2800" dirty="0" err="1" smtClean="0">
                <a:latin typeface="Arial" pitchFamily="34" charset="0"/>
                <a:cs typeface="ＭＳ Ｐゴシック" charset="0"/>
              </a:rPr>
              <a:t>cmRCT</a:t>
            </a:r>
            <a:r>
              <a:rPr lang="en-US" sz="2800" dirty="0" smtClean="0">
                <a:latin typeface="Arial" pitchFamily="34" charset="0"/>
                <a:cs typeface="ＭＳ Ｐゴシック" charset="0"/>
              </a:rPr>
              <a:t>) design in rare disease context</a:t>
            </a:r>
          </a:p>
        </p:txBody>
      </p:sp>
      <p:sp>
        <p:nvSpPr>
          <p:cNvPr id="4" name="Slide Number Placeholder 3"/>
          <p:cNvSpPr>
            <a:spLocks noGrp="1"/>
          </p:cNvSpPr>
          <p:nvPr>
            <p:ph type="sldNum" sz="quarter" idx="12"/>
          </p:nvPr>
        </p:nvSpPr>
        <p:spPr/>
        <p:txBody>
          <a:bodyPr/>
          <a:lstStyle/>
          <a:p>
            <a:pPr algn="r"/>
            <a:fld id="{0CFEC368-1D7A-4F81-ABF6-AE0E36BAF64C}" type="slidenum">
              <a:rPr lang="en-US" smtClean="0"/>
              <a:pPr algn="r"/>
              <a:t>13</a:t>
            </a:fld>
            <a:endParaRPr lang="en-US"/>
          </a:p>
        </p:txBody>
      </p:sp>
    </p:spTree>
    <p:extLst>
      <p:ext uri="{BB962C8B-B14F-4D97-AF65-F5344CB8AC3E}">
        <p14:creationId xmlns:p14="http://schemas.microsoft.com/office/powerpoint/2010/main" val="40415730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7472"/>
            <a:ext cx="9144000" cy="990600"/>
          </a:xfrm>
        </p:spPr>
        <p:txBody>
          <a:bodyPr>
            <a:normAutofit/>
          </a:bodyPr>
          <a:lstStyle/>
          <a:p>
            <a:pPr algn="ctr"/>
            <a:r>
              <a:rPr lang="en-US" dirty="0" smtClean="0"/>
              <a:t>Self-guided </a:t>
            </a:r>
            <a:r>
              <a:rPr lang="en-US" dirty="0" smtClean="0"/>
              <a:t>eHealth interventions:</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0668" y="4229100"/>
            <a:ext cx="3793332" cy="2628900"/>
          </a:xfrm>
          <a:prstGeom prst="rect">
            <a:avLst/>
          </a:prstGeom>
        </p:spPr>
      </p:pic>
      <p:sp>
        <p:nvSpPr>
          <p:cNvPr id="3" name="Content Placeholder 2"/>
          <p:cNvSpPr>
            <a:spLocks noGrp="1"/>
          </p:cNvSpPr>
          <p:nvPr>
            <p:ph idx="1"/>
          </p:nvPr>
        </p:nvSpPr>
        <p:spPr>
          <a:xfrm>
            <a:off x="457200" y="1485900"/>
            <a:ext cx="8229600" cy="4876800"/>
          </a:xfrm>
        </p:spPr>
        <p:txBody>
          <a:bodyPr>
            <a:normAutofit/>
          </a:bodyPr>
          <a:lstStyle/>
          <a:p>
            <a:pPr>
              <a:lnSpc>
                <a:spcPct val="150000"/>
              </a:lnSpc>
            </a:pPr>
            <a:r>
              <a:rPr lang="en-US" sz="2800" dirty="0"/>
              <a:t>Hand </a:t>
            </a:r>
            <a:r>
              <a:rPr lang="en-US" sz="2800" dirty="0" smtClean="0"/>
              <a:t>exercises (SPIN-HAND)</a:t>
            </a:r>
            <a:endParaRPr lang="en-US" sz="2800" dirty="0"/>
          </a:p>
          <a:p>
            <a:pPr>
              <a:lnSpc>
                <a:spcPct val="150000"/>
              </a:lnSpc>
            </a:pPr>
            <a:r>
              <a:rPr lang="en-US" sz="2800" dirty="0" smtClean="0"/>
              <a:t>Disease self-management (SPIN-SM)</a:t>
            </a:r>
            <a:endParaRPr lang="en-US" sz="2800" dirty="0" smtClean="0"/>
          </a:p>
          <a:p>
            <a:pPr>
              <a:lnSpc>
                <a:spcPct val="150000"/>
              </a:lnSpc>
            </a:pPr>
            <a:r>
              <a:rPr lang="en-US" sz="2800" dirty="0" smtClean="0"/>
              <a:t>Emotional </a:t>
            </a:r>
            <a:r>
              <a:rPr lang="en-US" sz="2800" dirty="0" smtClean="0"/>
              <a:t>distress (SPIN-ED)</a:t>
            </a:r>
            <a:endParaRPr lang="en-US" sz="2800" dirty="0"/>
          </a:p>
          <a:p>
            <a:pPr>
              <a:lnSpc>
                <a:spcPct val="150000"/>
              </a:lnSpc>
            </a:pPr>
            <a:r>
              <a:rPr lang="en-US" sz="2800" dirty="0" smtClean="0"/>
              <a:t>Appearance-related </a:t>
            </a:r>
            <a:r>
              <a:rPr lang="en-US" sz="2800" dirty="0" smtClean="0"/>
              <a:t>concerns (SPIN-BI)</a:t>
            </a:r>
            <a:endParaRPr lang="en-US" sz="2800" dirty="0"/>
          </a:p>
          <a:p>
            <a:endParaRPr lang="en-US" sz="2800" dirty="0" smtClean="0"/>
          </a:p>
          <a:p>
            <a:endParaRPr lang="en-US" sz="2800" dirty="0"/>
          </a:p>
        </p:txBody>
      </p:sp>
    </p:spTree>
    <p:extLst>
      <p:ext uri="{BB962C8B-B14F-4D97-AF65-F5344CB8AC3E}">
        <p14:creationId xmlns:p14="http://schemas.microsoft.com/office/powerpoint/2010/main" val="3186123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SPIN – Key components</a:t>
            </a:r>
            <a:endParaRPr lang="en-US" dirty="0"/>
          </a:p>
        </p:txBody>
      </p:sp>
      <p:sp>
        <p:nvSpPr>
          <p:cNvPr id="3" name="Content Placeholder 2"/>
          <p:cNvSpPr>
            <a:spLocks noGrp="1"/>
          </p:cNvSpPr>
          <p:nvPr>
            <p:ph idx="1"/>
          </p:nvPr>
        </p:nvSpPr>
        <p:spPr/>
        <p:txBody>
          <a:bodyPr>
            <a:normAutofit/>
          </a:bodyPr>
          <a:lstStyle/>
          <a:p>
            <a:pPr marL="514350" indent="-514350">
              <a:buAutoNum type="arabicParenR"/>
            </a:pPr>
            <a:endParaRPr lang="en-US" sz="2800" dirty="0" smtClean="0">
              <a:latin typeface="Arial" pitchFamily="34" charset="0"/>
              <a:cs typeface="ＭＳ Ｐゴシック" charset="0"/>
            </a:endParaRPr>
          </a:p>
          <a:p>
            <a:pPr marL="514350" indent="-514350">
              <a:buAutoNum type="arabicParenR"/>
            </a:pPr>
            <a:r>
              <a:rPr lang="en-US" sz="2800" dirty="0" smtClean="0">
                <a:latin typeface="Arial" pitchFamily="34" charset="0"/>
                <a:cs typeface="ＭＳ Ｐゴシック" charset="0"/>
              </a:rPr>
              <a:t>Patient </a:t>
            </a:r>
            <a:r>
              <a:rPr lang="en-US" sz="2800" dirty="0">
                <a:latin typeface="Arial" pitchFamily="34" charset="0"/>
                <a:cs typeface="ＭＳ Ｐゴシック" charset="0"/>
              </a:rPr>
              <a:t>organization partnerships throughout the research process and as end </a:t>
            </a:r>
            <a:r>
              <a:rPr lang="en-US" sz="2800" dirty="0" smtClean="0">
                <a:latin typeface="Arial" pitchFamily="34" charset="0"/>
                <a:cs typeface="ＭＳ Ｐゴシック" charset="0"/>
              </a:rPr>
              <a:t>user</a:t>
            </a:r>
          </a:p>
          <a:p>
            <a:pPr marL="514350" indent="-514350">
              <a:buAutoNum type="arabicParenR"/>
            </a:pPr>
            <a:r>
              <a:rPr lang="en-US" sz="2800" dirty="0" smtClean="0">
                <a:latin typeface="Arial" pitchFamily="34" charset="0"/>
                <a:cs typeface="ＭＳ Ｐゴシック" charset="0"/>
              </a:rPr>
              <a:t>International </a:t>
            </a:r>
            <a:r>
              <a:rPr lang="en-US" sz="2800" dirty="0">
                <a:latin typeface="Arial" pitchFamily="34" charset="0"/>
                <a:cs typeface="ＭＳ Ｐゴシック" charset="0"/>
              </a:rPr>
              <a:t>network of clinical research centers </a:t>
            </a:r>
            <a:endParaRPr lang="en-US" sz="2800" dirty="0" smtClean="0">
              <a:latin typeface="Arial" pitchFamily="34" charset="0"/>
              <a:cs typeface="ＭＳ Ｐゴシック" charset="0"/>
            </a:endParaRPr>
          </a:p>
          <a:p>
            <a:pPr marL="514350" indent="-514350">
              <a:buAutoNum type="arabicParenR"/>
            </a:pPr>
            <a:r>
              <a:rPr lang="en-US" sz="2800" dirty="0" smtClean="0">
                <a:latin typeface="Arial" pitchFamily="34" charset="0"/>
                <a:cs typeface="ＭＳ Ｐゴシック" charset="0"/>
              </a:rPr>
              <a:t>Virtually delivered interventions</a:t>
            </a:r>
          </a:p>
          <a:p>
            <a:pPr marL="514350" indent="-514350">
              <a:buAutoNum type="arabicParenR"/>
            </a:pPr>
            <a:r>
              <a:rPr lang="en-US" sz="2800" b="1" dirty="0" smtClean="0">
                <a:solidFill>
                  <a:schemeClr val="tx2"/>
                </a:solidFill>
                <a:latin typeface="Arial" pitchFamily="34" charset="0"/>
                <a:cs typeface="ＭＳ Ｐゴシック" charset="0"/>
              </a:rPr>
              <a:t>Cohort multiple RCT (</a:t>
            </a:r>
            <a:r>
              <a:rPr lang="en-US" sz="2800" b="1" dirty="0" err="1" smtClean="0">
                <a:solidFill>
                  <a:schemeClr val="tx2"/>
                </a:solidFill>
                <a:latin typeface="Arial" pitchFamily="34" charset="0"/>
                <a:cs typeface="ＭＳ Ｐゴシック" charset="0"/>
              </a:rPr>
              <a:t>cmRCT</a:t>
            </a:r>
            <a:r>
              <a:rPr lang="en-US" sz="2800" b="1" dirty="0" smtClean="0">
                <a:solidFill>
                  <a:schemeClr val="tx2"/>
                </a:solidFill>
                <a:latin typeface="Arial" pitchFamily="34" charset="0"/>
                <a:cs typeface="ＭＳ Ｐゴシック" charset="0"/>
              </a:rPr>
              <a:t>) design in rare disease context</a:t>
            </a:r>
          </a:p>
        </p:txBody>
      </p:sp>
      <p:sp>
        <p:nvSpPr>
          <p:cNvPr id="4" name="Slide Number Placeholder 3"/>
          <p:cNvSpPr>
            <a:spLocks noGrp="1"/>
          </p:cNvSpPr>
          <p:nvPr>
            <p:ph type="sldNum" sz="quarter" idx="12"/>
          </p:nvPr>
        </p:nvSpPr>
        <p:spPr/>
        <p:txBody>
          <a:bodyPr/>
          <a:lstStyle/>
          <a:p>
            <a:pPr algn="r"/>
            <a:fld id="{0CFEC368-1D7A-4F81-ABF6-AE0E36BAF64C}" type="slidenum">
              <a:rPr lang="en-US" smtClean="0"/>
              <a:pPr algn="r"/>
              <a:t>15</a:t>
            </a:fld>
            <a:endParaRPr lang="en-US"/>
          </a:p>
        </p:txBody>
      </p:sp>
    </p:spTree>
    <p:extLst>
      <p:ext uri="{BB962C8B-B14F-4D97-AF65-F5344CB8AC3E}">
        <p14:creationId xmlns:p14="http://schemas.microsoft.com/office/powerpoint/2010/main" val="585046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697"/>
            <a:ext cx="8229600" cy="990600"/>
          </a:xfrm>
        </p:spPr>
        <p:txBody>
          <a:bodyPr/>
          <a:lstStyle/>
          <a:p>
            <a:pPr algn="ctr"/>
            <a:r>
              <a:rPr lang="en-US" dirty="0" smtClean="0"/>
              <a:t>The SPIN Cohort</a:t>
            </a:r>
            <a:endParaRPr lang="en-US" dirty="0"/>
          </a:p>
        </p:txBody>
      </p:sp>
      <p:sp>
        <p:nvSpPr>
          <p:cNvPr id="3" name="Content Placeholder 2"/>
          <p:cNvSpPr>
            <a:spLocks noGrp="1"/>
          </p:cNvSpPr>
          <p:nvPr>
            <p:ph idx="1"/>
          </p:nvPr>
        </p:nvSpPr>
        <p:spPr>
          <a:xfrm>
            <a:off x="287867" y="1613800"/>
            <a:ext cx="8856133" cy="4876800"/>
          </a:xfrm>
        </p:spPr>
        <p:txBody>
          <a:bodyPr>
            <a:normAutofit/>
          </a:bodyPr>
          <a:lstStyle/>
          <a:p>
            <a:r>
              <a:rPr lang="en-US" dirty="0" smtClean="0"/>
              <a:t>Physician completes medical data form</a:t>
            </a:r>
          </a:p>
          <a:p>
            <a:endParaRPr lang="en-US" dirty="0" smtClean="0"/>
          </a:p>
          <a:p>
            <a:r>
              <a:rPr lang="en-US" dirty="0" smtClean="0"/>
              <a:t>Patient completes </a:t>
            </a:r>
            <a:r>
              <a:rPr lang="en-US" dirty="0" smtClean="0"/>
              <a:t>online </a:t>
            </a:r>
            <a:r>
              <a:rPr lang="en-US" dirty="0" smtClean="0"/>
              <a:t>questionnaires every 3 </a:t>
            </a:r>
            <a:r>
              <a:rPr lang="en-US" dirty="0" smtClean="0"/>
              <a:t>months </a:t>
            </a:r>
          </a:p>
          <a:p>
            <a:pPr lvl="1"/>
            <a:r>
              <a:rPr lang="en-US" sz="2400" dirty="0" smtClean="0"/>
              <a:t>Timeframe c</a:t>
            </a:r>
            <a:r>
              <a:rPr lang="en-US" sz="2400" dirty="0" smtClean="0"/>
              <a:t>hosen based on primary endpoint trials</a:t>
            </a:r>
          </a:p>
          <a:p>
            <a:pPr lvl="1"/>
            <a:r>
              <a:rPr lang="en-US" sz="2400" dirty="0" smtClean="0"/>
              <a:t>Insight in problems important to patients</a:t>
            </a:r>
          </a:p>
          <a:p>
            <a:pPr lvl="1"/>
            <a:r>
              <a:rPr lang="en-US" sz="2400" dirty="0" smtClean="0"/>
              <a:t>Measurement-related studies: e.g., validation of questionnaires, comparing equivalence of translations</a:t>
            </a:r>
          </a:p>
          <a:p>
            <a:pPr lvl="1"/>
            <a:endParaRPr lang="en-US" sz="2400" dirty="0" smtClean="0"/>
          </a:p>
          <a:p>
            <a:pPr lvl="1"/>
            <a:endParaRPr lang="en-US" sz="2400"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16</a:t>
            </a:fld>
            <a:endParaRPr lang="en-US"/>
          </a:p>
        </p:txBody>
      </p:sp>
      <p:pic>
        <p:nvPicPr>
          <p:cNvPr id="8" name="Picture 7" descr="Screen Shot 2015-10-01 at 6.43.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429" y="4632270"/>
            <a:ext cx="3755571" cy="2225728"/>
          </a:xfrm>
          <a:prstGeom prst="rect">
            <a:avLst/>
          </a:prstGeom>
        </p:spPr>
      </p:pic>
      <p:pic>
        <p:nvPicPr>
          <p:cNvPr id="9" name="Picture 8" descr="Spin_A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8871" y="375389"/>
            <a:ext cx="1845130" cy="1845130"/>
          </a:xfrm>
          <a:prstGeom prst="rect">
            <a:avLst/>
          </a:prstGeom>
        </p:spPr>
      </p:pic>
    </p:spTree>
    <p:extLst>
      <p:ext uri="{BB962C8B-B14F-4D97-AF65-F5344CB8AC3E}">
        <p14:creationId xmlns:p14="http://schemas.microsoft.com/office/powerpoint/2010/main" val="1597677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1451" y="342990"/>
            <a:ext cx="8229600" cy="747716"/>
          </a:xfrm>
        </p:spPr>
        <p:txBody>
          <a:bodyPr>
            <a:normAutofit fontScale="90000"/>
          </a:bodyPr>
          <a:lstStyle/>
          <a:p>
            <a:pPr algn="ctr"/>
            <a:r>
              <a:rPr lang="nl-NL" sz="3600" dirty="0" err="1" smtClean="0"/>
              <a:t>SPIN’s</a:t>
            </a:r>
            <a:r>
              <a:rPr lang="nl-NL" sz="3600" dirty="0" smtClean="0"/>
              <a:t> </a:t>
            </a:r>
            <a:r>
              <a:rPr lang="nl-NL" sz="3600" dirty="0" err="1" smtClean="0"/>
              <a:t>cmRCT</a:t>
            </a:r>
            <a:r>
              <a:rPr lang="nl-NL" sz="3600" dirty="0" smtClean="0"/>
              <a:t>: a ‘</a:t>
            </a:r>
            <a:r>
              <a:rPr lang="nl-NL" sz="3600" dirty="0" err="1" smtClean="0"/>
              <a:t>consented</a:t>
            </a:r>
            <a:r>
              <a:rPr lang="nl-NL" sz="3600" dirty="0" smtClean="0"/>
              <a:t> Zelen’ design?</a:t>
            </a:r>
            <a:endParaRPr lang="nl-NL" sz="3600" dirty="0"/>
          </a:p>
        </p:txBody>
      </p:sp>
      <p:sp>
        <p:nvSpPr>
          <p:cNvPr id="4" name="Tijdelijke aanduiding voor dianummer 3"/>
          <p:cNvSpPr>
            <a:spLocks noGrp="1"/>
          </p:cNvSpPr>
          <p:nvPr>
            <p:ph type="sldNum" sz="quarter" idx="12"/>
          </p:nvPr>
        </p:nvSpPr>
        <p:spPr/>
        <p:txBody>
          <a:bodyPr/>
          <a:lstStyle/>
          <a:p>
            <a:fld id="{0CFEC368-1D7A-4F81-ABF6-AE0E36BAF64C}" type="slidenum">
              <a:rPr lang="en-US" smtClean="0"/>
              <a:pPr/>
              <a:t>17</a:t>
            </a:fld>
            <a:endParaRPr lang="en-US"/>
          </a:p>
        </p:txBody>
      </p:sp>
      <p:sp>
        <p:nvSpPr>
          <p:cNvPr id="6" name="Tekstvak 5"/>
          <p:cNvSpPr txBox="1"/>
          <p:nvPr/>
        </p:nvSpPr>
        <p:spPr>
          <a:xfrm>
            <a:off x="1998004" y="1368961"/>
            <a:ext cx="5662709" cy="621414"/>
          </a:xfrm>
          <a:prstGeom prst="rect">
            <a:avLst/>
          </a:prstGeom>
          <a:noFill/>
          <a:ln w="38100" cmpd="sng">
            <a:solidFill>
              <a:schemeClr val="tx2"/>
            </a:solidFill>
          </a:ln>
        </p:spPr>
        <p:txBody>
          <a:bodyPr wrap="square" rtlCol="0" anchor="ctr" anchorCtr="0">
            <a:noAutofit/>
          </a:bodyPr>
          <a:lstStyle/>
          <a:p>
            <a:pPr algn="ctr"/>
            <a:r>
              <a:rPr lang="nl-NL" sz="2000" b="1" dirty="0" smtClean="0"/>
              <a:t>Consent </a:t>
            </a:r>
            <a:r>
              <a:rPr lang="nl-NL" sz="2000" b="1" dirty="0" err="1" smtClean="0"/>
              <a:t>for</a:t>
            </a:r>
            <a:r>
              <a:rPr lang="nl-NL" sz="2000" b="1" dirty="0" smtClean="0"/>
              <a:t> </a:t>
            </a:r>
            <a:r>
              <a:rPr lang="nl-NL" sz="2000" b="1" dirty="0" err="1" smtClean="0"/>
              <a:t>enrolment</a:t>
            </a:r>
            <a:r>
              <a:rPr lang="nl-NL" sz="2000" b="1" dirty="0" smtClean="0"/>
              <a:t> in cohort </a:t>
            </a:r>
          </a:p>
          <a:p>
            <a:pPr algn="ctr"/>
            <a:r>
              <a:rPr lang="nl-NL" sz="2000" b="1" dirty="0" smtClean="0"/>
              <a:t>+ consent </a:t>
            </a:r>
            <a:r>
              <a:rPr lang="nl-NL" sz="2000" b="1" dirty="0" err="1" smtClean="0"/>
              <a:t>for</a:t>
            </a:r>
            <a:r>
              <a:rPr lang="nl-NL" sz="2000" b="1" dirty="0" smtClean="0"/>
              <a:t> trial </a:t>
            </a:r>
            <a:r>
              <a:rPr lang="nl-NL" sz="2000" b="1" dirty="0" err="1" smtClean="0"/>
              <a:t>elements</a:t>
            </a:r>
            <a:endParaRPr lang="nl-NL" sz="2000" b="1" dirty="0"/>
          </a:p>
        </p:txBody>
      </p:sp>
      <p:cxnSp>
        <p:nvCxnSpPr>
          <p:cNvPr id="8" name="Rechte verbindingslijn 7"/>
          <p:cNvCxnSpPr/>
          <p:nvPr/>
        </p:nvCxnSpPr>
        <p:spPr>
          <a:xfrm>
            <a:off x="4823773" y="1990375"/>
            <a:ext cx="0" cy="275057"/>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117492" y="2311214"/>
            <a:ext cx="3412562" cy="338554"/>
          </a:xfrm>
          <a:prstGeom prst="rect">
            <a:avLst/>
          </a:prstGeom>
          <a:noFill/>
          <a:ln w="19050">
            <a:solidFill>
              <a:schemeClr val="tx1"/>
            </a:solidFill>
          </a:ln>
        </p:spPr>
        <p:txBody>
          <a:bodyPr wrap="square" rtlCol="0">
            <a:spAutoFit/>
          </a:bodyPr>
          <a:lstStyle/>
          <a:p>
            <a:pPr algn="ctr"/>
            <a:r>
              <a:rPr lang="en-US" sz="1600" dirty="0" smtClean="0"/>
              <a:t>Identification of eligible participants</a:t>
            </a:r>
            <a:endParaRPr lang="en-US" sz="1600" dirty="0"/>
          </a:p>
        </p:txBody>
      </p:sp>
      <p:sp>
        <p:nvSpPr>
          <p:cNvPr id="9" name="TextBox 8"/>
          <p:cNvSpPr txBox="1"/>
          <p:nvPr/>
        </p:nvSpPr>
        <p:spPr>
          <a:xfrm>
            <a:off x="3117492" y="2956436"/>
            <a:ext cx="3412562" cy="338554"/>
          </a:xfrm>
          <a:prstGeom prst="rect">
            <a:avLst/>
          </a:prstGeom>
          <a:noFill/>
          <a:ln w="19050">
            <a:solidFill>
              <a:schemeClr val="tx1"/>
            </a:solidFill>
          </a:ln>
        </p:spPr>
        <p:txBody>
          <a:bodyPr wrap="square" rtlCol="0">
            <a:spAutoFit/>
          </a:bodyPr>
          <a:lstStyle/>
          <a:p>
            <a:pPr algn="ctr"/>
            <a:r>
              <a:rPr lang="en-US" sz="1600" dirty="0" smtClean="0"/>
              <a:t>Random allocation</a:t>
            </a:r>
            <a:endParaRPr lang="en-US" sz="1600" dirty="0"/>
          </a:p>
        </p:txBody>
      </p:sp>
      <p:sp>
        <p:nvSpPr>
          <p:cNvPr id="10" name="TextBox 9"/>
          <p:cNvSpPr txBox="1"/>
          <p:nvPr/>
        </p:nvSpPr>
        <p:spPr>
          <a:xfrm>
            <a:off x="6046637" y="3632254"/>
            <a:ext cx="2554557" cy="338554"/>
          </a:xfrm>
          <a:prstGeom prst="rect">
            <a:avLst/>
          </a:prstGeom>
          <a:noFill/>
          <a:ln w="19050">
            <a:solidFill>
              <a:schemeClr val="tx1"/>
            </a:solidFill>
          </a:ln>
        </p:spPr>
        <p:txBody>
          <a:bodyPr wrap="square" rtlCol="0">
            <a:spAutoFit/>
          </a:bodyPr>
          <a:lstStyle/>
          <a:p>
            <a:pPr algn="ctr"/>
            <a:r>
              <a:rPr lang="en-US" sz="1600" dirty="0" smtClean="0"/>
              <a:t>Standard treatment</a:t>
            </a:r>
            <a:endParaRPr lang="en-US" sz="1600" dirty="0"/>
          </a:p>
        </p:txBody>
      </p:sp>
      <p:sp>
        <p:nvSpPr>
          <p:cNvPr id="11" name="TextBox 10"/>
          <p:cNvSpPr txBox="1"/>
          <p:nvPr/>
        </p:nvSpPr>
        <p:spPr>
          <a:xfrm>
            <a:off x="1885891" y="3610648"/>
            <a:ext cx="2469618" cy="338554"/>
          </a:xfrm>
          <a:prstGeom prst="rect">
            <a:avLst/>
          </a:prstGeom>
          <a:noFill/>
          <a:ln w="19050">
            <a:solidFill>
              <a:schemeClr val="tx1"/>
            </a:solidFill>
          </a:ln>
        </p:spPr>
        <p:txBody>
          <a:bodyPr wrap="square" rtlCol="0">
            <a:spAutoFit/>
          </a:bodyPr>
          <a:lstStyle/>
          <a:p>
            <a:pPr algn="ctr"/>
            <a:r>
              <a:rPr lang="en-US" sz="1600" dirty="0" smtClean="0"/>
              <a:t>Experimental treatment </a:t>
            </a:r>
            <a:endParaRPr lang="en-US" sz="1600" dirty="0"/>
          </a:p>
        </p:txBody>
      </p:sp>
      <p:sp>
        <p:nvSpPr>
          <p:cNvPr id="12" name="TextBox 11"/>
          <p:cNvSpPr txBox="1"/>
          <p:nvPr/>
        </p:nvSpPr>
        <p:spPr>
          <a:xfrm>
            <a:off x="647874" y="4245772"/>
            <a:ext cx="2469618" cy="338554"/>
          </a:xfrm>
          <a:prstGeom prst="rect">
            <a:avLst/>
          </a:prstGeom>
          <a:noFill/>
          <a:ln w="19050">
            <a:solidFill>
              <a:schemeClr val="tx1"/>
            </a:solidFill>
          </a:ln>
        </p:spPr>
        <p:txBody>
          <a:bodyPr wrap="square" rtlCol="0">
            <a:spAutoFit/>
          </a:bodyPr>
          <a:lstStyle/>
          <a:p>
            <a:pPr algn="ctr"/>
            <a:r>
              <a:rPr lang="en-US" sz="1600" dirty="0" smtClean="0"/>
              <a:t>Consent given</a:t>
            </a:r>
            <a:endParaRPr lang="en-US" sz="1600" dirty="0"/>
          </a:p>
        </p:txBody>
      </p:sp>
      <p:sp>
        <p:nvSpPr>
          <p:cNvPr id="13" name="TextBox 12"/>
          <p:cNvSpPr txBox="1"/>
          <p:nvPr/>
        </p:nvSpPr>
        <p:spPr>
          <a:xfrm>
            <a:off x="3423842" y="4253018"/>
            <a:ext cx="2469618" cy="338554"/>
          </a:xfrm>
          <a:prstGeom prst="rect">
            <a:avLst/>
          </a:prstGeom>
          <a:noFill/>
          <a:ln w="19050">
            <a:solidFill>
              <a:schemeClr val="tx1"/>
            </a:solidFill>
          </a:ln>
        </p:spPr>
        <p:txBody>
          <a:bodyPr wrap="square" rtlCol="0">
            <a:spAutoFit/>
          </a:bodyPr>
          <a:lstStyle/>
          <a:p>
            <a:pPr algn="ctr"/>
            <a:r>
              <a:rPr lang="en-US" sz="1600" dirty="0" smtClean="0"/>
              <a:t>Consent withheld</a:t>
            </a:r>
            <a:endParaRPr lang="en-US" sz="1600" dirty="0"/>
          </a:p>
        </p:txBody>
      </p:sp>
      <p:sp>
        <p:nvSpPr>
          <p:cNvPr id="14" name="TextBox 13"/>
          <p:cNvSpPr txBox="1"/>
          <p:nvPr/>
        </p:nvSpPr>
        <p:spPr>
          <a:xfrm>
            <a:off x="788995" y="5150955"/>
            <a:ext cx="2469618" cy="338554"/>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US" sz="1600" dirty="0" smtClean="0"/>
              <a:t>Experimental treatment </a:t>
            </a:r>
            <a:endParaRPr lang="en-US" sz="1600" dirty="0"/>
          </a:p>
        </p:txBody>
      </p:sp>
      <p:sp>
        <p:nvSpPr>
          <p:cNvPr id="15" name="TextBox 14"/>
          <p:cNvSpPr txBox="1"/>
          <p:nvPr/>
        </p:nvSpPr>
        <p:spPr>
          <a:xfrm>
            <a:off x="6046637" y="5150955"/>
            <a:ext cx="2554557" cy="338554"/>
          </a:xfrm>
          <a:prstGeom prst="rect">
            <a:avLst/>
          </a:prstGeom>
          <a:solidFill>
            <a:schemeClr val="bg2">
              <a:lumMod val="90000"/>
            </a:schemeClr>
          </a:solidFill>
          <a:ln w="19050">
            <a:solidFill>
              <a:schemeClr val="tx1"/>
            </a:solidFill>
          </a:ln>
        </p:spPr>
        <p:txBody>
          <a:bodyPr wrap="square" rtlCol="0">
            <a:spAutoFit/>
          </a:bodyPr>
          <a:lstStyle/>
          <a:p>
            <a:pPr algn="ctr"/>
            <a:r>
              <a:rPr lang="en-US" sz="1600" dirty="0" smtClean="0"/>
              <a:t>Standard treatment</a:t>
            </a:r>
            <a:endParaRPr lang="en-US" sz="1600" dirty="0"/>
          </a:p>
        </p:txBody>
      </p:sp>
      <p:sp>
        <p:nvSpPr>
          <p:cNvPr id="16" name="TextBox 15"/>
          <p:cNvSpPr txBox="1"/>
          <p:nvPr/>
        </p:nvSpPr>
        <p:spPr>
          <a:xfrm>
            <a:off x="3245784" y="5150955"/>
            <a:ext cx="2554557" cy="338554"/>
          </a:xfrm>
          <a:prstGeom prst="rect">
            <a:avLst/>
          </a:prstGeom>
          <a:solidFill>
            <a:schemeClr val="accent1">
              <a:lumMod val="60000"/>
              <a:lumOff val="40000"/>
            </a:schemeClr>
          </a:solidFill>
          <a:ln w="19050">
            <a:solidFill>
              <a:schemeClr val="tx1"/>
            </a:solidFill>
          </a:ln>
        </p:spPr>
        <p:txBody>
          <a:bodyPr wrap="square" rtlCol="0">
            <a:spAutoFit/>
          </a:bodyPr>
          <a:lstStyle/>
          <a:p>
            <a:pPr algn="ctr"/>
            <a:r>
              <a:rPr lang="en-US" sz="1600" dirty="0" smtClean="0"/>
              <a:t>Standard treatment</a:t>
            </a:r>
            <a:endParaRPr lang="en-US" sz="1600" dirty="0"/>
          </a:p>
        </p:txBody>
      </p:sp>
      <p:sp>
        <p:nvSpPr>
          <p:cNvPr id="17" name="TextBox 16"/>
          <p:cNvSpPr txBox="1"/>
          <p:nvPr/>
        </p:nvSpPr>
        <p:spPr>
          <a:xfrm>
            <a:off x="4523062" y="6120825"/>
            <a:ext cx="2554557" cy="338554"/>
          </a:xfrm>
          <a:prstGeom prst="rect">
            <a:avLst/>
          </a:prstGeom>
          <a:noFill/>
          <a:ln w="19050">
            <a:solidFill>
              <a:schemeClr val="tx1"/>
            </a:solidFill>
          </a:ln>
        </p:spPr>
        <p:txBody>
          <a:bodyPr wrap="square" rtlCol="0">
            <a:spAutoFit/>
          </a:bodyPr>
          <a:lstStyle/>
          <a:p>
            <a:pPr algn="ctr"/>
            <a:r>
              <a:rPr lang="en-US" sz="1600" dirty="0" smtClean="0"/>
              <a:t>Included in ITT analysis</a:t>
            </a:r>
            <a:endParaRPr lang="en-US" sz="1600" dirty="0"/>
          </a:p>
        </p:txBody>
      </p:sp>
      <p:cxnSp>
        <p:nvCxnSpPr>
          <p:cNvPr id="18" name="Straight Connector 17"/>
          <p:cNvCxnSpPr>
            <a:endCxn id="9" idx="0"/>
          </p:cNvCxnSpPr>
          <p:nvPr/>
        </p:nvCxnSpPr>
        <p:spPr>
          <a:xfrm>
            <a:off x="4823773" y="2655138"/>
            <a:ext cx="0" cy="3012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9" idx="2"/>
            <a:endCxn id="11" idx="0"/>
          </p:cNvCxnSpPr>
          <p:nvPr/>
        </p:nvCxnSpPr>
        <p:spPr>
          <a:xfrm flipH="1">
            <a:off x="3120700" y="3294990"/>
            <a:ext cx="1703073" cy="31565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9" idx="2"/>
            <a:endCxn id="10" idx="0"/>
          </p:cNvCxnSpPr>
          <p:nvPr/>
        </p:nvCxnSpPr>
        <p:spPr>
          <a:xfrm>
            <a:off x="4823773" y="3294990"/>
            <a:ext cx="2500143" cy="33726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11" idx="2"/>
            <a:endCxn id="12" idx="0"/>
          </p:cNvCxnSpPr>
          <p:nvPr/>
        </p:nvCxnSpPr>
        <p:spPr>
          <a:xfrm flipH="1">
            <a:off x="1882683" y="3949202"/>
            <a:ext cx="1238017" cy="2965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11" idx="2"/>
            <a:endCxn id="13" idx="0"/>
          </p:cNvCxnSpPr>
          <p:nvPr/>
        </p:nvCxnSpPr>
        <p:spPr>
          <a:xfrm>
            <a:off x="3120700" y="3949202"/>
            <a:ext cx="1537951" cy="3038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a:stCxn id="12" idx="2"/>
          </p:cNvCxnSpPr>
          <p:nvPr/>
        </p:nvCxnSpPr>
        <p:spPr>
          <a:xfrm>
            <a:off x="1882683" y="4584326"/>
            <a:ext cx="3208" cy="5666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3" idx="2"/>
          </p:cNvCxnSpPr>
          <p:nvPr/>
        </p:nvCxnSpPr>
        <p:spPr>
          <a:xfrm>
            <a:off x="4658651" y="4591572"/>
            <a:ext cx="0" cy="55938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7" idx="0"/>
          </p:cNvCxnSpPr>
          <p:nvPr/>
        </p:nvCxnSpPr>
        <p:spPr>
          <a:xfrm>
            <a:off x="3245784" y="5489509"/>
            <a:ext cx="2554557" cy="6313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5" idx="2"/>
            <a:endCxn id="17" idx="0"/>
          </p:cNvCxnSpPr>
          <p:nvPr/>
        </p:nvCxnSpPr>
        <p:spPr>
          <a:xfrm flipH="1">
            <a:off x="5800341" y="5489509"/>
            <a:ext cx="1523575" cy="6313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10" idx="2"/>
          </p:cNvCxnSpPr>
          <p:nvPr/>
        </p:nvCxnSpPr>
        <p:spPr>
          <a:xfrm>
            <a:off x="7323916" y="3970808"/>
            <a:ext cx="0" cy="118014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985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pPr algn="ctr"/>
            <a:r>
              <a:rPr lang="en-US" dirty="0" smtClean="0"/>
              <a:t>SPIN consent for Cohort participation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000" dirty="0"/>
              <a:t>We will use your responses from the questionnaires that you will complete as part of the SPIN Cohort for the following </a:t>
            </a:r>
            <a:r>
              <a:rPr lang="en-US" sz="2000" dirty="0" smtClean="0"/>
              <a:t>purposes:</a:t>
            </a:r>
          </a:p>
          <a:p>
            <a:endParaRPr lang="en-US" sz="2000" dirty="0"/>
          </a:p>
          <a:p>
            <a:pPr marL="457200" indent="-457200">
              <a:buFont typeface="+mj-lt"/>
              <a:buAutoNum type="arabicParenR"/>
            </a:pPr>
            <a:r>
              <a:rPr lang="en-US" sz="2000" dirty="0" smtClean="0"/>
              <a:t>To </a:t>
            </a:r>
            <a:r>
              <a:rPr lang="en-US" sz="2000" dirty="0"/>
              <a:t>gain a better understanding of problems that may be important to people living with scleroderma, to determine the best way to evaluate the nature of these problems, and to plan for interventions to address these </a:t>
            </a:r>
            <a:r>
              <a:rPr lang="en-US" sz="2000" dirty="0" smtClean="0"/>
              <a:t>problems;</a:t>
            </a:r>
            <a:br>
              <a:rPr lang="en-US" sz="2000" dirty="0" smtClean="0"/>
            </a:br>
            <a:endParaRPr lang="en-US" sz="2000" dirty="0" smtClean="0"/>
          </a:p>
          <a:p>
            <a:pPr marL="457200" indent="-457200">
              <a:buFont typeface="+mj-lt"/>
              <a:buAutoNum type="arabicParenR"/>
            </a:pPr>
            <a:r>
              <a:rPr lang="en-US" sz="2000" dirty="0" smtClean="0"/>
              <a:t>To </a:t>
            </a:r>
            <a:r>
              <a:rPr lang="en-US" sz="2000" dirty="0"/>
              <a:t>determine eligibility of SPIN Cohort participants for supportive interventions that SPIN will develop; </a:t>
            </a:r>
            <a:r>
              <a:rPr lang="en-US" sz="2000" dirty="0" smtClean="0"/>
              <a:t/>
            </a:r>
            <a:br>
              <a:rPr lang="en-US" sz="2000" dirty="0" smtClean="0"/>
            </a:br>
            <a:endParaRPr lang="en-US" sz="2000" dirty="0" smtClean="0"/>
          </a:p>
          <a:p>
            <a:pPr marL="457200" indent="-457200">
              <a:buFont typeface="+mj-lt"/>
              <a:buAutoNum type="arabicParenR"/>
            </a:pPr>
            <a:r>
              <a:rPr lang="en-US" sz="2000" dirty="0" smtClean="0"/>
              <a:t>To </a:t>
            </a:r>
            <a:r>
              <a:rPr lang="en-US" sz="2000" dirty="0"/>
              <a:t>compare results of the questionnaires between people in the SPIN Cohort who receive an intervention in the future and members of the SPIN Cohort who do not receive that particular intervention.</a:t>
            </a:r>
          </a:p>
          <a:p>
            <a:endParaRPr lang="en-US" sz="2000"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18</a:t>
            </a:fld>
            <a:endParaRPr lang="en-US"/>
          </a:p>
        </p:txBody>
      </p:sp>
    </p:spTree>
    <p:extLst>
      <p:ext uri="{BB962C8B-B14F-4D97-AF65-F5344CB8AC3E}">
        <p14:creationId xmlns:p14="http://schemas.microsoft.com/office/powerpoint/2010/main" val="1453823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short answer is: </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a:t>
            </a:fld>
            <a:endParaRPr lang="en-US"/>
          </a:p>
        </p:txBody>
      </p:sp>
      <p:pic>
        <p:nvPicPr>
          <p:cNvPr id="6" name="Picture 5"/>
          <p:cNvPicPr>
            <a:picLocks noChangeAspect="1"/>
          </p:cNvPicPr>
          <p:nvPr/>
        </p:nvPicPr>
        <p:blipFill>
          <a:blip r:embed="rId2"/>
          <a:stretch>
            <a:fillRect/>
          </a:stretch>
        </p:blipFill>
        <p:spPr>
          <a:xfrm>
            <a:off x="1775012" y="1931521"/>
            <a:ext cx="5197288" cy="3863592"/>
          </a:xfrm>
          <a:prstGeom prst="rect">
            <a:avLst/>
          </a:prstGeom>
        </p:spPr>
      </p:pic>
    </p:spTree>
    <p:extLst>
      <p:ext uri="{BB962C8B-B14F-4D97-AF65-F5344CB8AC3E}">
        <p14:creationId xmlns:p14="http://schemas.microsoft.com/office/powerpoint/2010/main" val="900892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normAutofit fontScale="90000"/>
          </a:bodyPr>
          <a:lstStyle/>
          <a:p>
            <a:pPr algn="ctr"/>
            <a:r>
              <a:rPr lang="en-US" dirty="0" smtClean="0"/>
              <a:t>SPIN consent for Cohort participation (2)</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000" dirty="0"/>
              <a:t>Therefore, currently, as part of your participation in the SPIN Cohort, we are asking your permission</a:t>
            </a:r>
            <a:r>
              <a:rPr lang="en-US" sz="2000" dirty="0" smtClean="0"/>
              <a:t>;</a:t>
            </a:r>
            <a:endParaRPr lang="en-US" sz="2000" dirty="0"/>
          </a:p>
          <a:p>
            <a:pPr marL="457200" lvl="0" indent="-457200">
              <a:buFont typeface="+mj-lt"/>
              <a:buAutoNum type="arabicParenR"/>
            </a:pPr>
            <a:r>
              <a:rPr lang="en-US" sz="2000" dirty="0"/>
              <a:t>to allow your rheumatologist or a member of your rheumatologist’s staff </a:t>
            </a:r>
            <a:r>
              <a:rPr lang="en-US" sz="2000" b="1" dirty="0">
                <a:solidFill>
                  <a:schemeClr val="tx2"/>
                </a:solidFill>
              </a:rPr>
              <a:t>to provide your contact information </a:t>
            </a:r>
            <a:r>
              <a:rPr lang="en-US" sz="2000" dirty="0"/>
              <a:t>(email address, phone number) to SPIN investigators, as well as some basic information related to your scleroderma (e.g., disease subtype, date of onset disease) that can be obtained from your medical </a:t>
            </a:r>
            <a:r>
              <a:rPr lang="en-US" sz="2000" dirty="0" smtClean="0"/>
              <a:t>chart;</a:t>
            </a:r>
          </a:p>
          <a:p>
            <a:pPr marL="457200" lvl="0" indent="-457200">
              <a:buFont typeface="+mj-lt"/>
              <a:buAutoNum type="arabicParenR"/>
            </a:pPr>
            <a:r>
              <a:rPr lang="en-US" sz="2000" dirty="0" smtClean="0"/>
              <a:t>for </a:t>
            </a:r>
            <a:r>
              <a:rPr lang="en-US" sz="2000" dirty="0"/>
              <a:t>SPIN investigators to contact you via email (with a follow-up phone call if no response to emails) at regularly scheduled 3-month intervals </a:t>
            </a:r>
            <a:r>
              <a:rPr lang="en-US" sz="2000" b="1" dirty="0">
                <a:solidFill>
                  <a:schemeClr val="tx2"/>
                </a:solidFill>
              </a:rPr>
              <a:t>to invite you to complete a series of questionnaires </a:t>
            </a:r>
            <a:r>
              <a:rPr lang="en-US" sz="2000" dirty="0"/>
              <a:t>related to problems that may be important to many people with scleroderma, for example, but not limited to fatigue, hand function, sleep problems, and emotional </a:t>
            </a:r>
            <a:r>
              <a:rPr lang="en-US" sz="2000" dirty="0" smtClean="0"/>
              <a:t>distress;</a:t>
            </a:r>
          </a:p>
          <a:p>
            <a:pPr marL="457200" lvl="0" indent="-457200">
              <a:buFont typeface="+mj-lt"/>
              <a:buAutoNum type="arabicParenR"/>
            </a:pPr>
            <a:r>
              <a:rPr lang="en-US" sz="2000" dirty="0" smtClean="0"/>
              <a:t>to </a:t>
            </a:r>
            <a:r>
              <a:rPr lang="en-US" sz="2000" dirty="0"/>
              <a:t>allow SPIN investigators </a:t>
            </a:r>
            <a:r>
              <a:rPr lang="en-US" sz="2000" b="1" dirty="0">
                <a:solidFill>
                  <a:schemeClr val="tx2"/>
                </a:solidFill>
              </a:rPr>
              <a:t>to use your data along with data provided by other SPIN Cohort</a:t>
            </a:r>
            <a:r>
              <a:rPr lang="en-US" sz="2000" b="1" dirty="0"/>
              <a:t> </a:t>
            </a:r>
            <a:r>
              <a:rPr lang="en-US" sz="2000" dirty="0"/>
              <a:t>participants to better understand problems that may be important to people with scleroderma</a:t>
            </a:r>
            <a:r>
              <a:rPr lang="en-US" sz="2000" dirty="0" smtClean="0"/>
              <a:t>;</a:t>
            </a:r>
            <a:endParaRPr lang="en-US" sz="2000"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19</a:t>
            </a:fld>
            <a:endParaRPr lang="en-US"/>
          </a:p>
        </p:txBody>
      </p:sp>
    </p:spTree>
    <p:extLst>
      <p:ext uri="{BB962C8B-B14F-4D97-AF65-F5344CB8AC3E}">
        <p14:creationId xmlns:p14="http://schemas.microsoft.com/office/powerpoint/2010/main" val="14859317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normAutofit fontScale="90000"/>
          </a:bodyPr>
          <a:lstStyle/>
          <a:p>
            <a:pPr algn="ctr"/>
            <a:r>
              <a:rPr lang="en-US" dirty="0" smtClean="0"/>
              <a:t>SPIN consent for Cohort participation (3)</a:t>
            </a:r>
            <a:endParaRPr lang="en-US" dirty="0"/>
          </a:p>
        </p:txBody>
      </p:sp>
      <p:sp>
        <p:nvSpPr>
          <p:cNvPr id="3" name="Content Placeholder 2"/>
          <p:cNvSpPr>
            <a:spLocks noGrp="1"/>
          </p:cNvSpPr>
          <p:nvPr>
            <p:ph idx="1"/>
          </p:nvPr>
        </p:nvSpPr>
        <p:spPr/>
        <p:txBody>
          <a:bodyPr>
            <a:normAutofit fontScale="92500" lnSpcReduction="10000"/>
          </a:bodyPr>
          <a:lstStyle/>
          <a:p>
            <a:pPr marL="457200" lvl="0" indent="-457200">
              <a:buFont typeface="+mj-lt"/>
              <a:buAutoNum type="arabicParenR" startAt="4"/>
            </a:pPr>
            <a:r>
              <a:rPr lang="en-US" sz="2000" dirty="0" smtClean="0"/>
              <a:t>in </a:t>
            </a:r>
            <a:r>
              <a:rPr lang="en-US" sz="2000" dirty="0"/>
              <a:t>the future, once SPIN online interventions are developed, </a:t>
            </a:r>
            <a:r>
              <a:rPr lang="en-US" sz="2000" b="1" dirty="0">
                <a:solidFill>
                  <a:schemeClr val="tx2"/>
                </a:solidFill>
              </a:rPr>
              <a:t>to use responses to SPIN Cohort questionnaires to determine if you have concerns that are the focus of a SPIN research intervention and to contact you to invite you to participate in one or more of SPIN’s interventions.</a:t>
            </a:r>
            <a:r>
              <a:rPr lang="en-US" sz="2000" dirty="0"/>
              <a:t> Note that only a limited amount of SPIN Cohort participants who are potentially eligible to participate in a given SPIN intervention will have the opportunity to participate in the SPIN intervention. </a:t>
            </a:r>
            <a:r>
              <a:rPr lang="en-US" sz="2000" b="1" dirty="0">
                <a:solidFill>
                  <a:schemeClr val="tx2"/>
                </a:solidFill>
              </a:rPr>
              <a:t>Only SPIN Cohort participants who are selected to be offered the intervention will be contacted about the intervention. </a:t>
            </a:r>
            <a:r>
              <a:rPr lang="en-US" sz="2000" dirty="0"/>
              <a:t>Also, note that at the present time, you are providing consent </a:t>
            </a:r>
            <a:r>
              <a:rPr lang="en-US" sz="2000" b="1" u="sng" dirty="0"/>
              <a:t>only</a:t>
            </a:r>
            <a:r>
              <a:rPr lang="en-US" sz="2000" dirty="0"/>
              <a:t> to participate in the SPIN Cohort, and you are </a:t>
            </a:r>
            <a:r>
              <a:rPr lang="en-US" sz="2000" b="1" u="sng" dirty="0"/>
              <a:t>not</a:t>
            </a:r>
            <a:r>
              <a:rPr lang="en-US" sz="2000" dirty="0"/>
              <a:t> giving consent to participate in any SPIN intervention. If you become eligible for one of SPIN’s tests of its interventions, you will be contacted at a later date and invited to </a:t>
            </a:r>
            <a:r>
              <a:rPr lang="en-US" sz="2000" dirty="0" smtClean="0"/>
              <a:t>participate.</a:t>
            </a:r>
          </a:p>
          <a:p>
            <a:pPr marL="457200" lvl="0" indent="-457200">
              <a:buFont typeface="+mj-lt"/>
              <a:buAutoNum type="arabicParenR" startAt="4"/>
            </a:pPr>
            <a:r>
              <a:rPr lang="en-US" sz="2000" dirty="0" smtClean="0"/>
              <a:t>in </a:t>
            </a:r>
            <a:r>
              <a:rPr lang="en-US" sz="2000" dirty="0"/>
              <a:t>the future, </a:t>
            </a:r>
            <a:r>
              <a:rPr lang="en-US" sz="2000" b="1" dirty="0">
                <a:solidFill>
                  <a:schemeClr val="tx2"/>
                </a:solidFill>
              </a:rPr>
              <a:t>to compare your responses on SPIN Cohort questionnaires to the responses of people in the SPIN Cohort who participated in an intervention </a:t>
            </a:r>
            <a:r>
              <a:rPr lang="en-US" sz="2000" dirty="0"/>
              <a:t>in which you did not participate.</a:t>
            </a:r>
          </a:p>
          <a:p>
            <a:endParaRPr lang="en-US" sz="2000"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20</a:t>
            </a:fld>
            <a:endParaRPr lang="en-US"/>
          </a:p>
        </p:txBody>
      </p:sp>
    </p:spTree>
    <p:extLst>
      <p:ext uri="{BB962C8B-B14F-4D97-AF65-F5344CB8AC3E}">
        <p14:creationId xmlns:p14="http://schemas.microsoft.com/office/powerpoint/2010/main" val="532683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oomed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8560"/>
            <a:ext cx="9144000" cy="6639256"/>
          </a:xfrm>
          <a:prstGeom prst="rect">
            <a:avLst/>
          </a:prstGeom>
        </p:spPr>
      </p:pic>
      <p:sp>
        <p:nvSpPr>
          <p:cNvPr id="5" name="TextBox 4"/>
          <p:cNvSpPr txBox="1"/>
          <p:nvPr/>
        </p:nvSpPr>
        <p:spPr>
          <a:xfrm>
            <a:off x="0" y="15875"/>
            <a:ext cx="9143999" cy="523220"/>
          </a:xfrm>
          <a:prstGeom prst="rect">
            <a:avLst/>
          </a:prstGeom>
          <a:solidFill>
            <a:schemeClr val="bg1"/>
          </a:solidFill>
        </p:spPr>
        <p:txBody>
          <a:bodyPr wrap="square" rtlCol="0">
            <a:spAutoFit/>
          </a:bodyPr>
          <a:lstStyle/>
          <a:p>
            <a:pPr algn="ctr"/>
            <a:r>
              <a:rPr lang="en-US" sz="2800" b="1" dirty="0" smtClean="0">
                <a:solidFill>
                  <a:schemeClr val="tx2"/>
                </a:solidFill>
              </a:rPr>
              <a:t>SPIN Recruiting sites</a:t>
            </a:r>
            <a:endParaRPr lang="en-US" sz="2800" b="1" dirty="0">
              <a:solidFill>
                <a:schemeClr val="tx2"/>
              </a:solidFill>
            </a:endParaRPr>
          </a:p>
        </p:txBody>
      </p:sp>
    </p:spTree>
    <p:extLst>
      <p:ext uri="{BB962C8B-B14F-4D97-AF65-F5344CB8AC3E}">
        <p14:creationId xmlns:p14="http://schemas.microsoft.com/office/powerpoint/2010/main" val="9031907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pPr algn="ctr"/>
            <a:r>
              <a:rPr lang="en-US" dirty="0" smtClean="0"/>
              <a:t>SPIN Cohort </a:t>
            </a:r>
            <a:endParaRPr lang="en-US" dirty="0"/>
          </a:p>
        </p:txBody>
      </p:sp>
      <p:sp>
        <p:nvSpPr>
          <p:cNvPr id="3" name="Content Placeholder 2"/>
          <p:cNvSpPr>
            <a:spLocks noGrp="1"/>
          </p:cNvSpPr>
          <p:nvPr>
            <p:ph idx="1"/>
          </p:nvPr>
        </p:nvSpPr>
        <p:spPr>
          <a:xfrm>
            <a:off x="457200" y="1600200"/>
            <a:ext cx="8458200" cy="4876800"/>
          </a:xfrm>
        </p:spPr>
        <p:txBody>
          <a:bodyPr/>
          <a:lstStyle/>
          <a:p>
            <a:r>
              <a:rPr lang="en-US" dirty="0" smtClean="0"/>
              <a:t>Enrolment started April 2014</a:t>
            </a:r>
          </a:p>
          <a:p>
            <a:endParaRPr lang="en-US" dirty="0" smtClean="0"/>
          </a:p>
          <a:p>
            <a:r>
              <a:rPr lang="en-US" dirty="0" smtClean="0"/>
              <a:t>Currently N = 1314 active participants</a:t>
            </a:r>
          </a:p>
          <a:p>
            <a:endParaRPr lang="en-US" dirty="0" smtClean="0"/>
          </a:p>
          <a:p>
            <a:r>
              <a:rPr lang="en-US" dirty="0" smtClean="0"/>
              <a:t>N = 246 withdrawals (no time; too ill to participate/ deceased; no computer access; other reason)</a:t>
            </a:r>
          </a:p>
          <a:p>
            <a:endParaRPr lang="en-US" dirty="0"/>
          </a:p>
          <a:p>
            <a:r>
              <a:rPr lang="en-US" dirty="0" smtClean="0"/>
              <a:t>Patients complete measures in English, French or Spanish</a:t>
            </a:r>
          </a:p>
          <a:p>
            <a:endParaRPr lang="en-US" dirty="0"/>
          </a:p>
          <a:p>
            <a:r>
              <a:rPr lang="en-US" dirty="0" smtClean="0"/>
              <a:t>Canada, US, UK, France, Mexico </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22</a:t>
            </a:fld>
            <a:endParaRPr lang="en-US"/>
          </a:p>
        </p:txBody>
      </p:sp>
    </p:spTree>
    <p:extLst>
      <p:ext uri="{BB962C8B-B14F-4D97-AF65-F5344CB8AC3E}">
        <p14:creationId xmlns:p14="http://schemas.microsoft.com/office/powerpoint/2010/main" val="7522933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r>
              <a:rPr lang="en-US" dirty="0" smtClean="0"/>
              <a:t>39 ethics committees</a:t>
            </a:r>
            <a:r>
              <a:rPr lang="is-IS" dirty="0" smtClean="0"/>
              <a:t>…</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23</a:t>
            </a:fld>
            <a:endParaRPr lang="en-US"/>
          </a:p>
        </p:txBody>
      </p:sp>
      <p:pic>
        <p:nvPicPr>
          <p:cNvPr id="6" name="Picture 5"/>
          <p:cNvPicPr>
            <a:picLocks noChangeAspect="1"/>
          </p:cNvPicPr>
          <p:nvPr/>
        </p:nvPicPr>
        <p:blipFill>
          <a:blip r:embed="rId2"/>
          <a:stretch>
            <a:fillRect/>
          </a:stretch>
        </p:blipFill>
        <p:spPr>
          <a:xfrm>
            <a:off x="1964871" y="1667256"/>
            <a:ext cx="6721929" cy="4478485"/>
          </a:xfrm>
          <a:prstGeom prst="rect">
            <a:avLst/>
          </a:prstGeom>
        </p:spPr>
      </p:pic>
    </p:spTree>
    <p:extLst>
      <p:ext uri="{BB962C8B-B14F-4D97-AF65-F5344CB8AC3E}">
        <p14:creationId xmlns:p14="http://schemas.microsoft.com/office/powerpoint/2010/main" val="672419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347472"/>
            <a:ext cx="8703129" cy="990600"/>
          </a:xfrm>
        </p:spPr>
        <p:txBody>
          <a:bodyPr>
            <a:normAutofit fontScale="90000"/>
          </a:bodyPr>
          <a:lstStyle/>
          <a:p>
            <a:r>
              <a:rPr lang="en-US" dirty="0" smtClean="0"/>
              <a:t>Experiences: optional consent components?</a:t>
            </a:r>
            <a:endParaRPr lang="en-US" dirty="0"/>
          </a:p>
        </p:txBody>
      </p:sp>
      <p:sp>
        <p:nvSpPr>
          <p:cNvPr id="3" name="Content Placeholder 2"/>
          <p:cNvSpPr>
            <a:spLocks noGrp="1"/>
          </p:cNvSpPr>
          <p:nvPr>
            <p:ph idx="1"/>
          </p:nvPr>
        </p:nvSpPr>
        <p:spPr>
          <a:xfrm>
            <a:off x="342899" y="1475014"/>
            <a:ext cx="8474528" cy="4876800"/>
          </a:xfrm>
        </p:spPr>
        <p:txBody>
          <a:bodyPr>
            <a:normAutofit fontScale="77500" lnSpcReduction="20000"/>
          </a:bodyPr>
          <a:lstStyle/>
          <a:p>
            <a:pPr marL="0" indent="0">
              <a:buNone/>
            </a:pPr>
            <a:r>
              <a:rPr lang="en-US" b="1" i="1" dirty="0" smtClean="0"/>
              <a:t>“It </a:t>
            </a:r>
            <a:r>
              <a:rPr lang="en-US" b="1" i="1" dirty="0"/>
              <a:t>is stated that participants will be asked to consent to being contacted about potentially participating in SPIN interventions that may be offered to cohort participants in the future. </a:t>
            </a:r>
            <a:r>
              <a:rPr lang="en-US" b="1" i="1" dirty="0">
                <a:solidFill>
                  <a:schemeClr val="tx2"/>
                </a:solidFill>
              </a:rPr>
              <a:t>Please ensure that this is described and is an optional component in the consent form </a:t>
            </a:r>
            <a:r>
              <a:rPr lang="en-US" b="1" i="1" dirty="0"/>
              <a:t>(e.g. include as a yes/no check box prior to the consent signing section</a:t>
            </a:r>
            <a:r>
              <a:rPr lang="en-US" b="1" i="1" dirty="0" smtClean="0"/>
              <a:t>.)”</a:t>
            </a:r>
          </a:p>
          <a:p>
            <a:endParaRPr lang="en-US" i="1" dirty="0"/>
          </a:p>
          <a:p>
            <a:pPr marL="0" indent="0">
              <a:buNone/>
            </a:pPr>
            <a:r>
              <a:rPr lang="en-US" b="1" dirty="0"/>
              <a:t>Response: </a:t>
            </a:r>
            <a:r>
              <a:rPr lang="en-US" dirty="0"/>
              <a:t>SPIN is using a trial model called the cohort multiple randomized controlled trial (</a:t>
            </a:r>
            <a:r>
              <a:rPr lang="en-US" dirty="0" err="1"/>
              <a:t>cmRCT</a:t>
            </a:r>
            <a:r>
              <a:rPr lang="en-US" dirty="0"/>
              <a:t>) design (see </a:t>
            </a:r>
            <a:r>
              <a:rPr lang="en-US" dirty="0" err="1"/>
              <a:t>Relton</a:t>
            </a:r>
            <a:r>
              <a:rPr lang="en-US" dirty="0"/>
              <a:t> et al., BMJ, 2010). It has the advantage of being able to collect longitudinal data, as well, on important problems, but </a:t>
            </a:r>
            <a:r>
              <a:rPr lang="en-US" dirty="0">
                <a:solidFill>
                  <a:schemeClr val="tx2"/>
                </a:solidFill>
              </a:rPr>
              <a:t>the ability to offer patients interventions once they are developed is a key component of the model. Thus, patients who wish to do only the longitudinal data collection, but not be contacted if they are eligible for any of the online psychosocial and rehabilitation interventions that SPIN will develop, should not enroll. </a:t>
            </a:r>
            <a:r>
              <a:rPr lang="en-US" dirty="0"/>
              <a:t>We have made sure that this is clearly stated in the consent form and that patients are aware of their </a:t>
            </a:r>
            <a:r>
              <a:rPr lang="en-US" dirty="0" smtClean="0"/>
              <a:t>options. </a:t>
            </a:r>
            <a:r>
              <a:rPr lang="en-US" dirty="0"/>
              <a:t>In the revised consent form, the components of consent appear in a list-wise format. We have not included a checkbox by each one, however, as this would be confusing and suggest that patients may consent to some elements and not others and still enroll.</a:t>
            </a:r>
          </a:p>
          <a:p>
            <a:endParaRPr lang="en-US" i="1" dirty="0"/>
          </a:p>
          <a:p>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24</a:t>
            </a:fld>
            <a:endParaRPr lang="en-US"/>
          </a:p>
        </p:txBody>
      </p:sp>
    </p:spTree>
    <p:extLst>
      <p:ext uri="{BB962C8B-B14F-4D97-AF65-F5344CB8AC3E}">
        <p14:creationId xmlns:p14="http://schemas.microsoft.com/office/powerpoint/2010/main" val="14328620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876800"/>
          </a:xfrm>
        </p:spPr>
        <p:txBody>
          <a:bodyPr>
            <a:normAutofit/>
          </a:bodyPr>
          <a:lstStyle/>
          <a:p>
            <a:pPr marL="0" indent="0">
              <a:buNone/>
            </a:pPr>
            <a:r>
              <a:rPr lang="en-US" b="1" dirty="0" smtClean="0"/>
              <a:t>As </a:t>
            </a:r>
            <a:r>
              <a:rPr lang="en-US" b="1" dirty="0"/>
              <a:t>part of my participation, I agree with all elements listed below:</a:t>
            </a:r>
            <a:endParaRPr lang="en-US" dirty="0"/>
          </a:p>
          <a:p>
            <a:pPr lvl="0"/>
            <a:r>
              <a:rPr lang="en-US" dirty="0"/>
              <a:t>to share my email address and telephone number with the head office of SPIN, at the Jewish General Hospital, in Montreal, Quebec, Canada. </a:t>
            </a:r>
          </a:p>
          <a:p>
            <a:pPr lvl="0"/>
            <a:r>
              <a:rPr lang="en-US" dirty="0"/>
              <a:t>to be contacted by SPIN periodically to complete SPIN Cohort questionnaires on the Internet, and </a:t>
            </a:r>
          </a:p>
          <a:p>
            <a:pPr lvl="0"/>
            <a:r>
              <a:rPr lang="en-US" dirty="0"/>
              <a:t>to be contacted by SPIN investigators to inquire about my interest in participating in SPIN interventions that may be offered in the future.</a:t>
            </a:r>
          </a:p>
          <a:p>
            <a:endParaRPr lang="en-US" i="1" dirty="0"/>
          </a:p>
          <a:p>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25</a:t>
            </a:fld>
            <a:endParaRPr lang="en-US"/>
          </a:p>
        </p:txBody>
      </p:sp>
      <p:sp>
        <p:nvSpPr>
          <p:cNvPr id="6" name="Title 1"/>
          <p:cNvSpPr txBox="1">
            <a:spLocks/>
          </p:cNvSpPr>
          <p:nvPr/>
        </p:nvSpPr>
        <p:spPr>
          <a:xfrm>
            <a:off x="228599" y="347472"/>
            <a:ext cx="8703129" cy="990600"/>
          </a:xfrm>
          <a:prstGeom prst="rect">
            <a:avLst/>
          </a:prstGeom>
        </p:spPr>
        <p:txBody>
          <a:bodyPr vert="horz" lIns="91440" tIns="45720" rIns="91440" bIns="45720" rtlCol="0" anchor="ctr">
            <a:normAutofit fontScale="90000"/>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t>Experiences: optional consent components?</a:t>
            </a:r>
            <a:endParaRPr lang="en-US" dirty="0"/>
          </a:p>
        </p:txBody>
      </p:sp>
    </p:spTree>
    <p:extLst>
      <p:ext uri="{BB962C8B-B14F-4D97-AF65-F5344CB8AC3E}">
        <p14:creationId xmlns:p14="http://schemas.microsoft.com/office/powerpoint/2010/main" val="1068200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pPr algn="ctr"/>
            <a:r>
              <a:rPr lang="en-US" dirty="0" smtClean="0"/>
              <a:t>Experiences: duration of the study?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i="1" dirty="0" smtClean="0"/>
              <a:t>Have you defined a primary study endpoint for this study? </a:t>
            </a:r>
          </a:p>
          <a:p>
            <a:pPr marL="0" indent="0">
              <a:buNone/>
            </a:pPr>
            <a:endParaRPr lang="en-US" dirty="0" smtClean="0"/>
          </a:p>
          <a:p>
            <a:pPr marL="0" indent="0">
              <a:buNone/>
            </a:pPr>
            <a:r>
              <a:rPr lang="en-US" b="1" dirty="0" smtClean="0"/>
              <a:t>Response: </a:t>
            </a:r>
            <a:r>
              <a:rPr lang="en-US" dirty="0" smtClean="0"/>
              <a:t>Not applicable. The SPIN Cohort is an </a:t>
            </a:r>
            <a:r>
              <a:rPr lang="en-US" dirty="0" smtClean="0">
                <a:solidFill>
                  <a:schemeClr val="tx2"/>
                </a:solidFill>
              </a:rPr>
              <a:t>ongoing observational registry </a:t>
            </a:r>
            <a:r>
              <a:rPr lang="en-US" dirty="0" smtClean="0"/>
              <a:t>that is intended to gain more knowledge on psychological issues in scleroderma, the best way to measure outcomes related to this, and how to address these issues. </a:t>
            </a:r>
            <a:r>
              <a:rPr lang="en-US" dirty="0" smtClean="0">
                <a:solidFill>
                  <a:schemeClr val="tx2"/>
                </a:solidFill>
              </a:rPr>
              <a:t>Over time, it is anticipated that multiple research questions will be addressed using SPIN Cohort data using different </a:t>
            </a:r>
            <a:r>
              <a:rPr lang="en-US" dirty="0" err="1" smtClean="0">
                <a:solidFill>
                  <a:schemeClr val="tx2"/>
                </a:solidFill>
              </a:rPr>
              <a:t>datapoints</a:t>
            </a:r>
            <a:r>
              <a:rPr lang="en-US" dirty="0" smtClean="0"/>
              <a:t>. In the future, when trials are conducted within the SPIN Cohort framework, a study protocol will be submitted to the IRB and published, including a description of the primary endpoint for each trial. </a:t>
            </a:r>
          </a:p>
          <a:p>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26</a:t>
            </a:fld>
            <a:endParaRPr lang="en-US"/>
          </a:p>
        </p:txBody>
      </p:sp>
    </p:spTree>
    <p:extLst>
      <p:ext uri="{BB962C8B-B14F-4D97-AF65-F5344CB8AC3E}">
        <p14:creationId xmlns:p14="http://schemas.microsoft.com/office/powerpoint/2010/main" val="1292847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6459"/>
            <a:ext cx="8229600" cy="990600"/>
          </a:xfrm>
        </p:spPr>
        <p:txBody>
          <a:bodyPr>
            <a:normAutofit fontScale="90000"/>
          </a:bodyPr>
          <a:lstStyle/>
          <a:p>
            <a:pPr algn="ctr"/>
            <a:r>
              <a:rPr lang="en-US" dirty="0" smtClean="0"/>
              <a:t>Experiences: ethics boards/ enrolling sites cutting out </a:t>
            </a:r>
            <a:r>
              <a:rPr lang="en-US" smtClean="0"/>
              <a:t>consent elements</a:t>
            </a:r>
            <a:endParaRPr lang="en-US" dirty="0"/>
          </a:p>
        </p:txBody>
      </p:sp>
      <p:sp>
        <p:nvSpPr>
          <p:cNvPr id="3" name="Content Placeholder 2"/>
          <p:cNvSpPr>
            <a:spLocks noGrp="1"/>
          </p:cNvSpPr>
          <p:nvPr>
            <p:ph idx="1"/>
          </p:nvPr>
        </p:nvSpPr>
        <p:spPr>
          <a:xfrm>
            <a:off x="457200" y="1812471"/>
            <a:ext cx="8229600" cy="4876800"/>
          </a:xfrm>
        </p:spPr>
        <p:txBody>
          <a:bodyPr/>
          <a:lstStyle/>
          <a:p>
            <a:pPr marL="0" indent="0">
              <a:buNone/>
            </a:pPr>
            <a:r>
              <a:rPr lang="is-IS" i="1" dirty="0" smtClean="0"/>
              <a:t>“…</a:t>
            </a:r>
            <a:r>
              <a:rPr lang="en-US" i="1" dirty="0" smtClean="0"/>
              <a:t>this </a:t>
            </a:r>
            <a:r>
              <a:rPr lang="en-US" i="1" dirty="0"/>
              <a:t>study will use the Internet to collect data from people with scleroderma from many different sites in Canada, the USA, and Europe and, eventually, to develop and test interventions to support coping with living with </a:t>
            </a:r>
            <a:r>
              <a:rPr lang="en-US" i="1" dirty="0" smtClean="0"/>
              <a:t>scleroderma.”</a:t>
            </a:r>
          </a:p>
          <a:p>
            <a:pPr marL="0" indent="0">
              <a:buNone/>
            </a:pPr>
            <a:endParaRPr lang="en-US" dirty="0"/>
          </a:p>
          <a:p>
            <a:pPr marL="0" indent="0">
              <a:buNone/>
            </a:pPr>
            <a:r>
              <a:rPr lang="en-US" i="1" dirty="0" smtClean="0"/>
              <a:t>“</a:t>
            </a:r>
            <a:r>
              <a:rPr lang="en-US" i="1" dirty="0"/>
              <a:t>At regular 3-month intervals, you will be sent an email, prompting you to go online and fill out your SPIN Cohort questionnaires again. You might also receive e-mails reminding you to go online and fill out the forms if you do not complete your questionnaires after the initial email or a reminder phone call if you have not responded to emails</a:t>
            </a:r>
            <a:r>
              <a:rPr lang="en-US" i="1" dirty="0" smtClean="0"/>
              <a:t>.” </a:t>
            </a:r>
            <a:endParaRPr lang="en-US" i="1"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27</a:t>
            </a:fld>
            <a:endParaRPr lang="en-US"/>
          </a:p>
        </p:txBody>
      </p:sp>
    </p:spTree>
    <p:extLst>
      <p:ext uri="{BB962C8B-B14F-4D97-AF65-F5344CB8AC3E}">
        <p14:creationId xmlns:p14="http://schemas.microsoft.com/office/powerpoint/2010/main" val="17295203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103"/>
            <a:ext cx="8229600" cy="990600"/>
          </a:xfrm>
        </p:spPr>
        <p:txBody>
          <a:bodyPr>
            <a:normAutofit fontScale="90000"/>
          </a:bodyPr>
          <a:lstStyle/>
          <a:p>
            <a:pPr algn="ctr"/>
            <a:r>
              <a:rPr lang="en-US" dirty="0" smtClean="0"/>
              <a:t>Experiences: ethics boards/ enrolling sites cutting out consent elements</a:t>
            </a:r>
            <a:endParaRPr lang="en-US" dirty="0"/>
          </a:p>
        </p:txBody>
      </p:sp>
      <p:sp>
        <p:nvSpPr>
          <p:cNvPr id="3" name="Content Placeholder 2"/>
          <p:cNvSpPr>
            <a:spLocks noGrp="1"/>
          </p:cNvSpPr>
          <p:nvPr>
            <p:ph idx="1"/>
          </p:nvPr>
        </p:nvSpPr>
        <p:spPr>
          <a:xfrm>
            <a:off x="3331029" y="3624940"/>
            <a:ext cx="5551714" cy="3080657"/>
          </a:xfrm>
        </p:spPr>
        <p:txBody>
          <a:bodyPr>
            <a:normAutofit/>
          </a:bodyPr>
          <a:lstStyle/>
          <a:p>
            <a:pPr marL="0" indent="0" algn="ctr">
              <a:buNone/>
            </a:pPr>
            <a:r>
              <a:rPr lang="en-CA" sz="2800" dirty="0" smtClean="0"/>
              <a:t>Thus: we review every consent form and protocol before submission and after approval to ensure the </a:t>
            </a:r>
            <a:r>
              <a:rPr lang="en-CA" sz="2800" dirty="0" err="1" smtClean="0"/>
              <a:t>cmRCT</a:t>
            </a:r>
            <a:r>
              <a:rPr lang="en-CA" sz="2800" dirty="0" smtClean="0"/>
              <a:t> consent elements are still listed</a:t>
            </a:r>
            <a:endParaRPr lang="en-US" sz="2800"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28</a:t>
            </a:fld>
            <a:endParaRPr lang="en-US"/>
          </a:p>
        </p:txBody>
      </p:sp>
      <p:pic>
        <p:nvPicPr>
          <p:cNvPr id="8" name="Picture 7"/>
          <p:cNvPicPr>
            <a:picLocks noChangeAspect="1"/>
          </p:cNvPicPr>
          <p:nvPr/>
        </p:nvPicPr>
        <p:blipFill>
          <a:blip r:embed="rId3"/>
          <a:stretch>
            <a:fillRect/>
          </a:stretch>
        </p:blipFill>
        <p:spPr>
          <a:xfrm>
            <a:off x="293914" y="1878690"/>
            <a:ext cx="3721100" cy="3492500"/>
          </a:xfrm>
          <a:prstGeom prst="rect">
            <a:avLst/>
          </a:prstGeom>
        </p:spPr>
      </p:pic>
    </p:spTree>
    <p:extLst>
      <p:ext uri="{BB962C8B-B14F-4D97-AF65-F5344CB8AC3E}">
        <p14:creationId xmlns:p14="http://schemas.microsoft.com/office/powerpoint/2010/main" val="4482064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lgn="r"/>
            <a:fld id="{0CFEC368-1D7A-4F81-ABF6-AE0E36BAF64C}" type="slidenum">
              <a:rPr lang="en-US" smtClean="0"/>
              <a:pPr algn="r"/>
              <a:t>2</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7458"/>
            <a:ext cx="2882813" cy="288281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1336" y="1275335"/>
            <a:ext cx="3977327" cy="5147128"/>
          </a:xfrm>
          <a:prstGeom prst="rect">
            <a:avLst/>
          </a:prstGeom>
        </p:spPr>
      </p:pic>
      <p:pic>
        <p:nvPicPr>
          <p:cNvPr id="8" name="Picture 7" descr="Spin_A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0594" y="2337458"/>
            <a:ext cx="2882812" cy="2882812"/>
          </a:xfrm>
          <a:prstGeom prst="rect">
            <a:avLst/>
          </a:prstGeom>
        </p:spPr>
      </p:pic>
      <p:sp>
        <p:nvSpPr>
          <p:cNvPr id="2" name="Title 1"/>
          <p:cNvSpPr>
            <a:spLocks noGrp="1"/>
          </p:cNvSpPr>
          <p:nvPr>
            <p:ph type="title"/>
          </p:nvPr>
        </p:nvSpPr>
        <p:spPr>
          <a:xfrm>
            <a:off x="457200" y="847165"/>
            <a:ext cx="8229600" cy="990600"/>
          </a:xfrm>
        </p:spPr>
        <p:txBody>
          <a:bodyPr>
            <a:normAutofit fontScale="90000"/>
          </a:bodyPr>
          <a:lstStyle/>
          <a:p>
            <a:pPr algn="ctr"/>
            <a:r>
              <a:rPr lang="en-US" dirty="0" smtClean="0"/>
              <a:t>The </a:t>
            </a:r>
            <a:r>
              <a:rPr lang="en-US" dirty="0" smtClean="0"/>
              <a:t>Scleroderma Patient-centered Intervention </a:t>
            </a:r>
            <a:r>
              <a:rPr lang="en-US" dirty="0" smtClean="0"/>
              <a:t>Network (SPIN)</a:t>
            </a:r>
            <a:endParaRPr lang="en-US" dirty="0"/>
          </a:p>
        </p:txBody>
      </p:sp>
    </p:spTree>
    <p:extLst>
      <p:ext uri="{BB962C8B-B14F-4D97-AF65-F5344CB8AC3E}">
        <p14:creationId xmlns:p14="http://schemas.microsoft.com/office/powerpoint/2010/main" val="36968272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347472"/>
            <a:ext cx="8686799" cy="990600"/>
          </a:xfrm>
        </p:spPr>
        <p:txBody>
          <a:bodyPr>
            <a:normAutofit/>
          </a:bodyPr>
          <a:lstStyle/>
          <a:p>
            <a:pPr algn="ctr"/>
            <a:r>
              <a:rPr lang="en-US" smtClean="0"/>
              <a:t>Other considerations related to ethics:</a:t>
            </a:r>
            <a:endParaRPr lang="en-US" dirty="0"/>
          </a:p>
        </p:txBody>
      </p:sp>
      <p:sp>
        <p:nvSpPr>
          <p:cNvPr id="3" name="Content Placeholder 2"/>
          <p:cNvSpPr>
            <a:spLocks noGrp="1"/>
          </p:cNvSpPr>
          <p:nvPr>
            <p:ph idx="1"/>
          </p:nvPr>
        </p:nvSpPr>
        <p:spPr>
          <a:xfrm>
            <a:off x="114300" y="1667256"/>
            <a:ext cx="9029700" cy="4876800"/>
          </a:xfrm>
        </p:spPr>
        <p:txBody>
          <a:bodyPr>
            <a:normAutofit/>
          </a:bodyPr>
          <a:lstStyle/>
          <a:p>
            <a:r>
              <a:rPr lang="en-US" b="1" dirty="0" smtClean="0"/>
              <a:t>All sites: continuing review (yearly renewal)</a:t>
            </a:r>
          </a:p>
          <a:p>
            <a:pPr lvl="1"/>
            <a:r>
              <a:rPr lang="en-US" dirty="0" smtClean="0"/>
              <a:t>We keep track, send the sites a notification and have standard letters to facilitate submission</a:t>
            </a:r>
          </a:p>
          <a:p>
            <a:pPr lvl="1"/>
            <a:endParaRPr lang="en-US" dirty="0"/>
          </a:p>
          <a:p>
            <a:r>
              <a:rPr lang="en-US" b="1" dirty="0" smtClean="0"/>
              <a:t>Are we using the data that we are collecting?</a:t>
            </a:r>
          </a:p>
          <a:p>
            <a:endParaRPr lang="en-US" dirty="0" smtClean="0"/>
          </a:p>
          <a:p>
            <a:r>
              <a:rPr lang="en-US" b="1" dirty="0" smtClean="0"/>
              <a:t>“Flexible” cohort platform: adding and removing measures</a:t>
            </a:r>
          </a:p>
          <a:p>
            <a:pPr lvl="1"/>
            <a:r>
              <a:rPr lang="en-US" dirty="0" smtClean="0"/>
              <a:t>Would require going back to 39 sites with an amendment</a:t>
            </a:r>
            <a:r>
              <a:rPr lang="is-IS" dirty="0" smtClean="0"/>
              <a:t>…</a:t>
            </a:r>
            <a:endParaRPr lang="en-US" dirty="0" smtClean="0"/>
          </a:p>
          <a:p>
            <a:pPr lvl="1"/>
            <a:r>
              <a:rPr lang="is-IS" dirty="0" smtClean="0"/>
              <a:t>But: it may be acceptable to submit a package of measures that will be included over time!</a:t>
            </a:r>
            <a:endParaRPr lang="en-US" dirty="0" smtClean="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29</a:t>
            </a:fld>
            <a:endParaRPr lang="en-US"/>
          </a:p>
        </p:txBody>
      </p:sp>
    </p:spTree>
    <p:extLst>
      <p:ext uri="{BB962C8B-B14F-4D97-AF65-F5344CB8AC3E}">
        <p14:creationId xmlns:p14="http://schemas.microsoft.com/office/powerpoint/2010/main" val="1774660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descr="Schermafbeelding 2014-11-08 om 16.03.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333" y="3749990"/>
            <a:ext cx="2632667" cy="3108010"/>
          </a:xfrm>
          <a:prstGeom prst="rect">
            <a:avLst/>
          </a:prstGeom>
        </p:spPr>
      </p:pic>
      <p:sp>
        <p:nvSpPr>
          <p:cNvPr id="2" name="Title 1"/>
          <p:cNvSpPr>
            <a:spLocks noGrp="1"/>
          </p:cNvSpPr>
          <p:nvPr>
            <p:ph type="title"/>
          </p:nvPr>
        </p:nvSpPr>
        <p:spPr>
          <a:xfrm>
            <a:off x="457200" y="375389"/>
            <a:ext cx="8229600" cy="990600"/>
          </a:xfrm>
        </p:spPr>
        <p:txBody>
          <a:bodyPr/>
          <a:lstStyle/>
          <a:p>
            <a:pPr algn="ctr"/>
            <a:r>
              <a:rPr lang="en-US" dirty="0" smtClean="0"/>
              <a:t>SPIN: </a:t>
            </a:r>
            <a:r>
              <a:rPr lang="en-US" dirty="0"/>
              <a:t>T</a:t>
            </a:r>
            <a:r>
              <a:rPr lang="en-US" dirty="0" smtClean="0"/>
              <a:t>rials</a:t>
            </a:r>
            <a:endParaRPr lang="en-US" dirty="0"/>
          </a:p>
        </p:txBody>
      </p:sp>
      <p:sp>
        <p:nvSpPr>
          <p:cNvPr id="3" name="Content Placeholder 2"/>
          <p:cNvSpPr>
            <a:spLocks noGrp="1"/>
          </p:cNvSpPr>
          <p:nvPr>
            <p:ph idx="1"/>
          </p:nvPr>
        </p:nvSpPr>
        <p:spPr>
          <a:xfrm>
            <a:off x="457200" y="1747158"/>
            <a:ext cx="8483600" cy="4876800"/>
          </a:xfrm>
        </p:spPr>
        <p:txBody>
          <a:bodyPr>
            <a:normAutofit/>
          </a:bodyPr>
          <a:lstStyle/>
          <a:p>
            <a:pPr>
              <a:buFont typeface="Arial" charset="0"/>
              <a:buChar char="•"/>
            </a:pPr>
            <a:r>
              <a:rPr lang="en-US" sz="2800" b="1" dirty="0"/>
              <a:t>F</a:t>
            </a:r>
            <a:r>
              <a:rPr lang="en-US" sz="2800" b="1" dirty="0" smtClean="0"/>
              <a:t>unding	</a:t>
            </a:r>
          </a:p>
          <a:p>
            <a:pPr lvl="1">
              <a:lnSpc>
                <a:spcPct val="150000"/>
              </a:lnSpc>
              <a:buFont typeface="Arial" charset="0"/>
              <a:buChar char="•"/>
            </a:pPr>
            <a:r>
              <a:rPr lang="en-US" sz="2400" dirty="0" smtClean="0"/>
              <a:t>SPIN-HAND funded by th</a:t>
            </a:r>
            <a:r>
              <a:rPr lang="en-US" sz="2400" dirty="0" smtClean="0"/>
              <a:t>e Arthritis Society </a:t>
            </a:r>
          </a:p>
          <a:p>
            <a:pPr lvl="1">
              <a:buFont typeface="Arial" charset="0"/>
              <a:buChar char="•"/>
            </a:pPr>
            <a:r>
              <a:rPr lang="en-US" sz="2400" dirty="0" smtClean="0"/>
              <a:t>SPIN-SM funded by the Canadian Institutes for Health Research (CIHR)</a:t>
            </a:r>
          </a:p>
          <a:p>
            <a:pPr lvl="1">
              <a:lnSpc>
                <a:spcPct val="150000"/>
              </a:lnSpc>
              <a:buFont typeface="Arial" charset="0"/>
              <a:buChar char="•"/>
            </a:pPr>
            <a:r>
              <a:rPr lang="en-US" sz="2400" dirty="0" smtClean="0"/>
              <a:t>“Bridge funding” from CIHR to keep Cohort going</a:t>
            </a:r>
            <a:endParaRPr lang="en-US" sz="2400" dirty="0" smtClean="0"/>
          </a:p>
          <a:p>
            <a:pPr lvl="1"/>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30</a:t>
            </a:fld>
            <a:endParaRPr lang="en-US"/>
          </a:p>
        </p:txBody>
      </p:sp>
      <p:pic>
        <p:nvPicPr>
          <p:cNvPr id="5" name="Picture 4" descr="Spin_A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59" y="375389"/>
            <a:ext cx="1774842" cy="1774842"/>
          </a:xfrm>
          <a:prstGeom prst="rect">
            <a:avLst/>
          </a:prstGeom>
        </p:spPr>
      </p:pic>
    </p:spTree>
    <p:extLst>
      <p:ext uri="{BB962C8B-B14F-4D97-AF65-F5344CB8AC3E}">
        <p14:creationId xmlns:p14="http://schemas.microsoft.com/office/powerpoint/2010/main" val="15896295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pPr algn="ctr"/>
            <a:r>
              <a:rPr lang="en-US" smtClean="0"/>
              <a:t>Ethics for trials</a:t>
            </a:r>
            <a:endParaRPr lang="en-US"/>
          </a:p>
        </p:txBody>
      </p:sp>
      <p:sp>
        <p:nvSpPr>
          <p:cNvPr id="3" name="Content Placeholder 2"/>
          <p:cNvSpPr>
            <a:spLocks noGrp="1"/>
          </p:cNvSpPr>
          <p:nvPr>
            <p:ph idx="1"/>
          </p:nvPr>
        </p:nvSpPr>
        <p:spPr/>
        <p:txBody>
          <a:bodyPr/>
          <a:lstStyle/>
          <a:p>
            <a:r>
              <a:rPr lang="en-US" dirty="0" smtClean="0"/>
              <a:t>Going back to 39 sites to obtain approval for each trial</a:t>
            </a:r>
            <a:r>
              <a:rPr lang="is-IS" dirty="0" smtClean="0"/>
              <a:t>….</a:t>
            </a:r>
          </a:p>
          <a:p>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31</a:t>
            </a:fld>
            <a:endParaRPr lang="en-US"/>
          </a:p>
        </p:txBody>
      </p:sp>
      <p:pic>
        <p:nvPicPr>
          <p:cNvPr id="5" name="Picture 4"/>
          <p:cNvPicPr>
            <a:picLocks noChangeAspect="1"/>
          </p:cNvPicPr>
          <p:nvPr/>
        </p:nvPicPr>
        <p:blipFill>
          <a:blip r:embed="rId2"/>
          <a:stretch>
            <a:fillRect/>
          </a:stretch>
        </p:blipFill>
        <p:spPr>
          <a:xfrm>
            <a:off x="4380631" y="2302330"/>
            <a:ext cx="4306170" cy="4306170"/>
          </a:xfrm>
          <a:prstGeom prst="rect">
            <a:avLst/>
          </a:prstGeom>
        </p:spPr>
      </p:pic>
    </p:spTree>
    <p:extLst>
      <p:ext uri="{BB962C8B-B14F-4D97-AF65-F5344CB8AC3E}">
        <p14:creationId xmlns:p14="http://schemas.microsoft.com/office/powerpoint/2010/main" val="5846739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pPr algn="ctr"/>
            <a:r>
              <a:rPr lang="en-US" smtClean="0"/>
              <a:t>Ethics for trials</a:t>
            </a:r>
            <a:endParaRPr lang="en-US"/>
          </a:p>
        </p:txBody>
      </p:sp>
      <p:sp>
        <p:nvSpPr>
          <p:cNvPr id="3" name="Content Placeholder 2"/>
          <p:cNvSpPr>
            <a:spLocks noGrp="1"/>
          </p:cNvSpPr>
          <p:nvPr>
            <p:ph idx="1"/>
          </p:nvPr>
        </p:nvSpPr>
        <p:spPr/>
        <p:txBody>
          <a:bodyPr/>
          <a:lstStyle/>
          <a:p>
            <a:r>
              <a:rPr lang="en-US" dirty="0" smtClean="0"/>
              <a:t>Going back to 39 sites to obtain approval for each trial</a:t>
            </a:r>
            <a:r>
              <a:rPr lang="is-IS" dirty="0" smtClean="0"/>
              <a:t>….</a:t>
            </a:r>
          </a:p>
          <a:p>
            <a:endParaRPr lang="is-IS" dirty="0"/>
          </a:p>
          <a:p>
            <a:endParaRPr lang="is-IS" dirty="0" smtClean="0"/>
          </a:p>
          <a:p>
            <a:pPr marL="0" indent="0">
              <a:buNone/>
            </a:pPr>
            <a:r>
              <a:rPr lang="is-IS" dirty="0" smtClean="0"/>
              <a:t>			</a:t>
            </a:r>
            <a:r>
              <a:rPr lang="is-IS" sz="4000" b="1" dirty="0" smtClean="0">
                <a:solidFill>
                  <a:schemeClr val="tx2"/>
                </a:solidFill>
              </a:rPr>
              <a:t>OR....</a:t>
            </a:r>
          </a:p>
          <a:p>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32</a:t>
            </a:fld>
            <a:endParaRPr lang="en-US"/>
          </a:p>
        </p:txBody>
      </p:sp>
      <p:pic>
        <p:nvPicPr>
          <p:cNvPr id="7" name="Picture 6"/>
          <p:cNvPicPr>
            <a:picLocks noChangeAspect="1"/>
          </p:cNvPicPr>
          <p:nvPr/>
        </p:nvPicPr>
        <p:blipFill>
          <a:blip r:embed="rId2"/>
          <a:stretch>
            <a:fillRect/>
          </a:stretch>
        </p:blipFill>
        <p:spPr>
          <a:xfrm>
            <a:off x="4749800" y="2247900"/>
            <a:ext cx="3403600" cy="4610100"/>
          </a:xfrm>
          <a:prstGeom prst="rect">
            <a:avLst/>
          </a:prstGeom>
        </p:spPr>
      </p:pic>
    </p:spTree>
    <p:extLst>
      <p:ext uri="{BB962C8B-B14F-4D97-AF65-F5344CB8AC3E}">
        <p14:creationId xmlns:p14="http://schemas.microsoft.com/office/powerpoint/2010/main" val="7730320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pPr algn="ctr"/>
            <a:r>
              <a:rPr lang="en-US" smtClean="0"/>
              <a:t>Ethics for trials</a:t>
            </a:r>
            <a:endParaRPr lang="en-US"/>
          </a:p>
        </p:txBody>
      </p:sp>
      <p:sp>
        <p:nvSpPr>
          <p:cNvPr id="3" name="Content Placeholder 2"/>
          <p:cNvSpPr>
            <a:spLocks noGrp="1"/>
          </p:cNvSpPr>
          <p:nvPr>
            <p:ph idx="1"/>
          </p:nvPr>
        </p:nvSpPr>
        <p:spPr>
          <a:xfrm>
            <a:off x="359228" y="1338072"/>
            <a:ext cx="8425543" cy="4876800"/>
          </a:xfrm>
        </p:spPr>
        <p:txBody>
          <a:bodyPr/>
          <a:lstStyle/>
          <a:p>
            <a:pPr marL="0" indent="0">
              <a:buNone/>
            </a:pPr>
            <a:endParaRPr lang="en-US" i="1" dirty="0" smtClean="0"/>
          </a:p>
          <a:p>
            <a:pPr marL="0" indent="0">
              <a:buNone/>
            </a:pPr>
            <a:r>
              <a:rPr lang="en-US" i="1" dirty="0" smtClean="0"/>
              <a:t>“During </a:t>
            </a:r>
            <a:r>
              <a:rPr lang="en-US" i="1" dirty="0"/>
              <a:t>your participation in the SPIN Cohort, you may also receive an email to ask you if you would like to try one of the internet-based research interventions that SPIN will develop. </a:t>
            </a:r>
            <a:r>
              <a:rPr lang="en-US" b="1" i="1" dirty="0">
                <a:solidFill>
                  <a:schemeClr val="tx2"/>
                </a:solidFill>
              </a:rPr>
              <a:t>At that time, if you agree to do this, you will be contacted by a SPIN researcher with information about the intervention study, to obtain your informed consent, and to give you information on how to access the online intervention</a:t>
            </a:r>
            <a:r>
              <a:rPr lang="en-US" i="1" dirty="0" smtClean="0"/>
              <a:t>.”</a:t>
            </a:r>
          </a:p>
          <a:p>
            <a:pPr marL="0" indent="0">
              <a:buNone/>
            </a:pPr>
            <a:endParaRPr lang="en-US" i="1" dirty="0"/>
          </a:p>
          <a:p>
            <a:pPr marL="0" indent="0">
              <a:buNone/>
            </a:pPr>
            <a:r>
              <a:rPr lang="en-US" dirty="0" smtClean="0"/>
              <a:t>(Except for France: their IRB requested to submit each </a:t>
            </a:r>
            <a:r>
              <a:rPr lang="en-CA" dirty="0" smtClean="0"/>
              <a:t>trial)</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33</a:t>
            </a:fld>
            <a:endParaRPr lang="en-US"/>
          </a:p>
        </p:txBody>
      </p:sp>
    </p:spTree>
    <p:extLst>
      <p:ext uri="{BB962C8B-B14F-4D97-AF65-F5344CB8AC3E}">
        <p14:creationId xmlns:p14="http://schemas.microsoft.com/office/powerpoint/2010/main" val="19267591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normAutofit/>
          </a:bodyPr>
          <a:lstStyle/>
          <a:p>
            <a:pPr algn="r"/>
            <a:r>
              <a:rPr lang="en-US" dirty="0" smtClean="0"/>
              <a:t>Ethics approval for SPIN-HAND</a:t>
            </a:r>
            <a:endParaRPr lang="en-US" dirty="0"/>
          </a:p>
        </p:txBody>
      </p:sp>
      <p:sp>
        <p:nvSpPr>
          <p:cNvPr id="3" name="Content Placeholder 2"/>
          <p:cNvSpPr>
            <a:spLocks noGrp="1"/>
          </p:cNvSpPr>
          <p:nvPr>
            <p:ph idx="1"/>
          </p:nvPr>
        </p:nvSpPr>
        <p:spPr>
          <a:xfrm>
            <a:off x="457200" y="1981200"/>
            <a:ext cx="8229600" cy="4876800"/>
          </a:xfrm>
        </p:spPr>
        <p:txBody>
          <a:bodyPr/>
          <a:lstStyle/>
          <a:p>
            <a:r>
              <a:rPr lang="en-US" dirty="0"/>
              <a:t>Expedited review process: minimal risk </a:t>
            </a:r>
            <a:r>
              <a:rPr lang="en-US" dirty="0" smtClean="0"/>
              <a:t>intervention</a:t>
            </a:r>
          </a:p>
          <a:p>
            <a:endParaRPr lang="en-US" dirty="0"/>
          </a:p>
          <a:p>
            <a:r>
              <a:rPr lang="en-US" dirty="0" smtClean="0"/>
              <a:t>Full-scale RCT submitted to our ethics committee: September 13, 2016</a:t>
            </a:r>
          </a:p>
          <a:p>
            <a:endParaRPr lang="en-US" dirty="0"/>
          </a:p>
          <a:p>
            <a:r>
              <a:rPr lang="en-US" dirty="0" smtClean="0"/>
              <a:t>Approval obtained: September 20, 2016</a:t>
            </a:r>
          </a:p>
          <a:p>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34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68993" cy="1338072"/>
          </a:xfrm>
          <a:prstGeom prst="rect">
            <a:avLst/>
          </a:prstGeom>
        </p:spPr>
      </p:pic>
      <p:pic>
        <p:nvPicPr>
          <p:cNvPr id="8" name="Picture 7"/>
          <p:cNvPicPr>
            <a:picLocks noChangeAspect="1"/>
          </p:cNvPicPr>
          <p:nvPr/>
        </p:nvPicPr>
        <p:blipFill>
          <a:blip r:embed="rId3"/>
          <a:stretch>
            <a:fillRect/>
          </a:stretch>
        </p:blipFill>
        <p:spPr>
          <a:xfrm>
            <a:off x="6184900" y="4065813"/>
            <a:ext cx="2959100" cy="2743200"/>
          </a:xfrm>
          <a:prstGeom prst="rect">
            <a:avLst/>
          </a:prstGeom>
        </p:spPr>
      </p:pic>
    </p:spTree>
    <p:extLst>
      <p:ext uri="{BB962C8B-B14F-4D97-AF65-F5344CB8AC3E}">
        <p14:creationId xmlns:p14="http://schemas.microsoft.com/office/powerpoint/2010/main" val="998136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r>
              <a:rPr lang="en-US" dirty="0" smtClean="0"/>
              <a:t>Going forward</a:t>
            </a:r>
            <a:r>
              <a:rPr lang="is-IS" dirty="0" smtClean="0"/>
              <a:t>…</a:t>
            </a:r>
            <a:endParaRPr lang="en-US" dirty="0"/>
          </a:p>
        </p:txBody>
      </p:sp>
      <p:sp>
        <p:nvSpPr>
          <p:cNvPr id="3" name="Content Placeholder 2"/>
          <p:cNvSpPr>
            <a:spLocks noGrp="1"/>
          </p:cNvSpPr>
          <p:nvPr>
            <p:ph idx="1"/>
          </p:nvPr>
        </p:nvSpPr>
        <p:spPr/>
        <p:txBody>
          <a:bodyPr>
            <a:normAutofit/>
          </a:bodyPr>
          <a:lstStyle/>
          <a:p>
            <a:r>
              <a:rPr lang="en-US" dirty="0" smtClean="0"/>
              <a:t>SPIN-HAND trial (July 2017-March 2018): N = 440 </a:t>
            </a:r>
          </a:p>
          <a:p>
            <a:pPr lvl="1"/>
            <a:r>
              <a:rPr lang="en-US" dirty="0" smtClean="0"/>
              <a:t>d=0.30; </a:t>
            </a:r>
            <a:r>
              <a:rPr lang="en-CA" dirty="0" smtClean="0"/>
              <a:t>80</a:t>
            </a:r>
            <a:r>
              <a:rPr lang="en-CA" dirty="0"/>
              <a:t>% power with α = 0.05, we will require data from ≥ 352 patients. Assuming 20% loss to </a:t>
            </a:r>
            <a:r>
              <a:rPr lang="en-CA" dirty="0" smtClean="0"/>
              <a:t>follow-up, </a:t>
            </a:r>
            <a:r>
              <a:rPr lang="en-CA" dirty="0"/>
              <a:t>we would need to randomize 440 </a:t>
            </a:r>
            <a:r>
              <a:rPr lang="en-CA" dirty="0" smtClean="0"/>
              <a:t>patients.</a:t>
            </a:r>
          </a:p>
          <a:p>
            <a:pPr lvl="1"/>
            <a:r>
              <a:rPr lang="en-CA" dirty="0" smtClean="0"/>
              <a:t>Primary outcome: 3 months post-randomization</a:t>
            </a:r>
          </a:p>
          <a:p>
            <a:pPr lvl="1"/>
            <a:r>
              <a:rPr lang="en-CA" dirty="0" smtClean="0"/>
              <a:t>Tracking usage of the intervention</a:t>
            </a:r>
          </a:p>
          <a:p>
            <a:endParaRPr lang="en-US" dirty="0" smtClean="0"/>
          </a:p>
          <a:p>
            <a:r>
              <a:rPr lang="en-US" dirty="0" smtClean="0"/>
              <a:t>SPIN-SM trial </a:t>
            </a:r>
            <a:r>
              <a:rPr lang="en-US" dirty="0"/>
              <a:t>(April 2018 – Jan 2019)</a:t>
            </a:r>
            <a:r>
              <a:rPr lang="en-US" dirty="0" smtClean="0"/>
              <a:t>: N = 440</a:t>
            </a:r>
          </a:p>
          <a:p>
            <a:endParaRPr lang="en-US" dirty="0"/>
          </a:p>
          <a:p>
            <a:pPr marL="0" indent="0">
              <a:buNone/>
            </a:pPr>
            <a:r>
              <a:rPr lang="en-US" dirty="0" smtClean="0">
                <a:solidFill>
                  <a:schemeClr val="tx2"/>
                </a:solidFill>
              </a:rPr>
              <a:t>Within </a:t>
            </a:r>
            <a:r>
              <a:rPr lang="en-US" dirty="0">
                <a:solidFill>
                  <a:schemeClr val="tx2"/>
                </a:solidFill>
              </a:rPr>
              <a:t>3-6 months, all SPIN Cohort participants will have </a:t>
            </a:r>
            <a:r>
              <a:rPr lang="en-US" dirty="0" smtClean="0">
                <a:solidFill>
                  <a:schemeClr val="tx2"/>
                </a:solidFill>
              </a:rPr>
              <a:t>been assessed for eligibility!</a:t>
            </a:r>
            <a:endParaRPr lang="en-US" dirty="0">
              <a:solidFill>
                <a:schemeClr val="tx2"/>
              </a:solidFill>
            </a:endParaRPr>
          </a:p>
          <a:p>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35</a:t>
            </a:fld>
            <a:endParaRPr lang="en-US"/>
          </a:p>
        </p:txBody>
      </p:sp>
    </p:spTree>
    <p:extLst>
      <p:ext uri="{BB962C8B-B14F-4D97-AF65-F5344CB8AC3E}">
        <p14:creationId xmlns:p14="http://schemas.microsoft.com/office/powerpoint/2010/main" val="4162793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c.jpg"/>
          <p:cNvPicPr>
            <a:picLocks noChangeAspect="1"/>
          </p:cNvPicPr>
          <p:nvPr/>
        </p:nvPicPr>
        <p:blipFill rotWithShape="1">
          <a:blip r:embed="rId2">
            <a:extLst>
              <a:ext uri="{28A0092B-C50C-407E-A947-70E740481C1C}">
                <a14:useLocalDpi xmlns:a14="http://schemas.microsoft.com/office/drawing/2010/main" val="0"/>
              </a:ext>
            </a:extLst>
          </a:blip>
          <a:srcRect l="18260" r="16603"/>
          <a:stretch/>
        </p:blipFill>
        <p:spPr>
          <a:xfrm>
            <a:off x="5931803" y="1254496"/>
            <a:ext cx="1390039" cy="2134031"/>
          </a:xfrm>
          <a:prstGeom prst="rect">
            <a:avLst/>
          </a:prstGeom>
        </p:spPr>
      </p:pic>
      <p:pic>
        <p:nvPicPr>
          <p:cNvPr id="4" name="Picture 3" descr="b_thombs.jpg"/>
          <p:cNvPicPr>
            <a:picLocks noChangeAspect="1"/>
          </p:cNvPicPr>
          <p:nvPr/>
        </p:nvPicPr>
        <p:blipFill rotWithShape="1">
          <a:blip r:embed="rId3">
            <a:extLst>
              <a:ext uri="{28A0092B-C50C-407E-A947-70E740481C1C}">
                <a14:useLocalDpi xmlns:a14="http://schemas.microsoft.com/office/drawing/2010/main" val="0"/>
              </a:ext>
            </a:extLst>
          </a:blip>
          <a:srcRect l="17120" r="16970"/>
          <a:stretch/>
        </p:blipFill>
        <p:spPr>
          <a:xfrm>
            <a:off x="1415883" y="1254496"/>
            <a:ext cx="1398029" cy="2121111"/>
          </a:xfrm>
          <a:prstGeom prst="rect">
            <a:avLst/>
          </a:prstGeom>
        </p:spPr>
      </p:pic>
      <p:pic>
        <p:nvPicPr>
          <p:cNvPr id="5" name="Picture 4" descr="l_kwakkenbos.jpg"/>
          <p:cNvPicPr>
            <a:picLocks noChangeAspect="1"/>
          </p:cNvPicPr>
          <p:nvPr/>
        </p:nvPicPr>
        <p:blipFill rotWithShape="1">
          <a:blip r:embed="rId4">
            <a:extLst>
              <a:ext uri="{28A0092B-C50C-407E-A947-70E740481C1C}">
                <a14:useLocalDpi xmlns:a14="http://schemas.microsoft.com/office/drawing/2010/main" val="0"/>
              </a:ext>
            </a:extLst>
          </a:blip>
          <a:srcRect l="16200" r="15632"/>
          <a:stretch/>
        </p:blipFill>
        <p:spPr>
          <a:xfrm>
            <a:off x="3595055" y="1254496"/>
            <a:ext cx="1446723" cy="2122312"/>
          </a:xfrm>
          <a:prstGeom prst="rect">
            <a:avLst/>
          </a:prstGeom>
        </p:spPr>
      </p:pic>
      <p:pic>
        <p:nvPicPr>
          <p:cNvPr id="6" name="Picture 5" descr="SPIN PHOTOS MTL-214.jpg"/>
          <p:cNvPicPr>
            <a:picLocks noChangeAspect="1"/>
          </p:cNvPicPr>
          <p:nvPr/>
        </p:nvPicPr>
        <p:blipFill rotWithShape="1">
          <a:blip r:embed="rId5">
            <a:extLst>
              <a:ext uri="{28A0092B-C50C-407E-A947-70E740481C1C}">
                <a14:useLocalDpi xmlns:a14="http://schemas.microsoft.com/office/drawing/2010/main" val="0"/>
              </a:ext>
            </a:extLst>
          </a:blip>
          <a:srcRect l="14590" t="5871" r="12767" b="18988"/>
          <a:stretch/>
        </p:blipFill>
        <p:spPr>
          <a:xfrm>
            <a:off x="2495026" y="3955693"/>
            <a:ext cx="1366906" cy="2023112"/>
          </a:xfrm>
          <a:prstGeom prst="rect">
            <a:avLst/>
          </a:prstGeom>
        </p:spPr>
      </p:pic>
      <p:pic>
        <p:nvPicPr>
          <p:cNvPr id="7" name="Picture 6" descr="1402878_10152523957119952_6684278219177746220_o.jpg"/>
          <p:cNvPicPr>
            <a:picLocks noChangeAspect="1"/>
          </p:cNvPicPr>
          <p:nvPr/>
        </p:nvPicPr>
        <p:blipFill rotWithShape="1">
          <a:blip r:embed="rId6">
            <a:extLst>
              <a:ext uri="{28A0092B-C50C-407E-A947-70E740481C1C}">
                <a14:useLocalDpi xmlns:a14="http://schemas.microsoft.com/office/drawing/2010/main" val="0"/>
              </a:ext>
            </a:extLst>
          </a:blip>
          <a:srcRect l="27470" r="25559"/>
          <a:stretch/>
        </p:blipFill>
        <p:spPr>
          <a:xfrm>
            <a:off x="4828737" y="3955693"/>
            <a:ext cx="1352432" cy="2023112"/>
          </a:xfrm>
          <a:prstGeom prst="rect">
            <a:avLst/>
          </a:prstGeom>
        </p:spPr>
      </p:pic>
      <p:sp>
        <p:nvSpPr>
          <p:cNvPr id="8" name="TextBox 7"/>
          <p:cNvSpPr txBox="1"/>
          <p:nvPr/>
        </p:nvSpPr>
        <p:spPr>
          <a:xfrm>
            <a:off x="1373687" y="3376808"/>
            <a:ext cx="1460039" cy="461665"/>
          </a:xfrm>
          <a:prstGeom prst="rect">
            <a:avLst/>
          </a:prstGeom>
          <a:noFill/>
        </p:spPr>
        <p:txBody>
          <a:bodyPr wrap="square" rtlCol="0">
            <a:spAutoFit/>
          </a:bodyPr>
          <a:lstStyle/>
          <a:p>
            <a:pPr algn="ctr"/>
            <a:r>
              <a:rPr lang="en-US" sz="1200" dirty="0" smtClean="0">
                <a:latin typeface="Times New Roman"/>
                <a:cs typeface="Times New Roman"/>
              </a:rPr>
              <a:t>Brett </a:t>
            </a:r>
            <a:r>
              <a:rPr lang="en-US" sz="1200" dirty="0" err="1" smtClean="0">
                <a:latin typeface="Times New Roman"/>
                <a:cs typeface="Times New Roman"/>
              </a:rPr>
              <a:t>Thombs</a:t>
            </a:r>
            <a:r>
              <a:rPr lang="en-US" sz="1200" dirty="0" smtClean="0">
                <a:latin typeface="Times New Roman"/>
                <a:cs typeface="Times New Roman"/>
              </a:rPr>
              <a:t>, PhD</a:t>
            </a:r>
          </a:p>
          <a:p>
            <a:pPr algn="ctr"/>
            <a:r>
              <a:rPr lang="en-US" sz="1200" dirty="0" smtClean="0">
                <a:latin typeface="Times New Roman"/>
                <a:cs typeface="Times New Roman"/>
              </a:rPr>
              <a:t>Director of SPIN</a:t>
            </a:r>
            <a:endParaRPr lang="en-US" sz="1200" dirty="0">
              <a:latin typeface="Times New Roman"/>
              <a:cs typeface="Times New Roman"/>
            </a:endParaRPr>
          </a:p>
        </p:txBody>
      </p:sp>
      <p:sp>
        <p:nvSpPr>
          <p:cNvPr id="9" name="TextBox 8"/>
          <p:cNvSpPr txBox="1"/>
          <p:nvPr/>
        </p:nvSpPr>
        <p:spPr>
          <a:xfrm>
            <a:off x="3441735" y="3376808"/>
            <a:ext cx="1790049" cy="461665"/>
          </a:xfrm>
          <a:prstGeom prst="rect">
            <a:avLst/>
          </a:prstGeom>
          <a:noFill/>
        </p:spPr>
        <p:txBody>
          <a:bodyPr wrap="square" rtlCol="0">
            <a:spAutoFit/>
          </a:bodyPr>
          <a:lstStyle/>
          <a:p>
            <a:pPr algn="ctr"/>
            <a:r>
              <a:rPr lang="en-US" sz="1200" dirty="0" smtClean="0">
                <a:latin typeface="Times New Roman"/>
                <a:cs typeface="Times New Roman"/>
              </a:rPr>
              <a:t>Linda </a:t>
            </a:r>
            <a:r>
              <a:rPr lang="en-US" sz="1200" dirty="0" err="1" smtClean="0">
                <a:latin typeface="Times New Roman"/>
                <a:cs typeface="Times New Roman"/>
              </a:rPr>
              <a:t>Kwakkenbos</a:t>
            </a:r>
            <a:r>
              <a:rPr lang="en-US" sz="1200" dirty="0" smtClean="0">
                <a:latin typeface="Times New Roman"/>
                <a:cs typeface="Times New Roman"/>
              </a:rPr>
              <a:t>, PhD</a:t>
            </a:r>
          </a:p>
          <a:p>
            <a:pPr algn="ctr"/>
            <a:r>
              <a:rPr lang="en-US" sz="1200" dirty="0" smtClean="0">
                <a:latin typeface="Times New Roman"/>
                <a:cs typeface="Times New Roman"/>
              </a:rPr>
              <a:t>Co-director of SPIN</a:t>
            </a:r>
            <a:endParaRPr lang="en-US" sz="1200" dirty="0">
              <a:latin typeface="Times New Roman"/>
              <a:cs typeface="Times New Roman"/>
            </a:endParaRPr>
          </a:p>
        </p:txBody>
      </p:sp>
      <p:sp>
        <p:nvSpPr>
          <p:cNvPr id="10" name="TextBox 9"/>
          <p:cNvSpPr txBox="1"/>
          <p:nvPr/>
        </p:nvSpPr>
        <p:spPr>
          <a:xfrm>
            <a:off x="5641795" y="3376808"/>
            <a:ext cx="1960054" cy="461665"/>
          </a:xfrm>
          <a:prstGeom prst="rect">
            <a:avLst/>
          </a:prstGeom>
          <a:noFill/>
        </p:spPr>
        <p:txBody>
          <a:bodyPr wrap="square" rtlCol="0">
            <a:spAutoFit/>
          </a:bodyPr>
          <a:lstStyle/>
          <a:p>
            <a:pPr algn="ctr"/>
            <a:r>
              <a:rPr lang="en-US" sz="1200" dirty="0" smtClean="0">
                <a:latin typeface="Times New Roman"/>
                <a:cs typeface="Times New Roman"/>
              </a:rPr>
              <a:t>Marie-Eve Carrier, MSc</a:t>
            </a:r>
          </a:p>
          <a:p>
            <a:pPr algn="ctr"/>
            <a:r>
              <a:rPr lang="en-US" sz="1200" dirty="0" smtClean="0">
                <a:latin typeface="Times New Roman"/>
                <a:cs typeface="Times New Roman"/>
              </a:rPr>
              <a:t>Senior Research Coordinator</a:t>
            </a:r>
            <a:endParaRPr lang="en-US" sz="1200" dirty="0">
              <a:latin typeface="Times New Roman"/>
              <a:cs typeface="Times New Roman"/>
            </a:endParaRPr>
          </a:p>
        </p:txBody>
      </p:sp>
      <p:sp>
        <p:nvSpPr>
          <p:cNvPr id="11" name="TextBox 10"/>
          <p:cNvSpPr txBox="1"/>
          <p:nvPr/>
        </p:nvSpPr>
        <p:spPr>
          <a:xfrm>
            <a:off x="2401708" y="5978805"/>
            <a:ext cx="1587882" cy="461665"/>
          </a:xfrm>
          <a:prstGeom prst="rect">
            <a:avLst/>
          </a:prstGeom>
          <a:noFill/>
        </p:spPr>
        <p:txBody>
          <a:bodyPr wrap="square" rtlCol="0">
            <a:spAutoFit/>
          </a:bodyPr>
          <a:lstStyle/>
          <a:p>
            <a:pPr algn="ctr"/>
            <a:r>
              <a:rPr lang="en-US" sz="1200" dirty="0" smtClean="0">
                <a:latin typeface="Times New Roman"/>
                <a:cs typeface="Times New Roman"/>
              </a:rPr>
              <a:t>Kimberly Turner, BA</a:t>
            </a:r>
          </a:p>
          <a:p>
            <a:pPr algn="ctr"/>
            <a:r>
              <a:rPr lang="en-US" sz="1200" dirty="0" smtClean="0">
                <a:latin typeface="Times New Roman"/>
                <a:cs typeface="Times New Roman"/>
              </a:rPr>
              <a:t>Research Assistant</a:t>
            </a:r>
            <a:endParaRPr lang="en-US" sz="1200" dirty="0">
              <a:latin typeface="Times New Roman"/>
              <a:cs typeface="Times New Roman"/>
            </a:endParaRPr>
          </a:p>
        </p:txBody>
      </p:sp>
      <p:sp>
        <p:nvSpPr>
          <p:cNvPr id="12" name="TextBox 11"/>
          <p:cNvSpPr txBox="1"/>
          <p:nvPr/>
        </p:nvSpPr>
        <p:spPr>
          <a:xfrm>
            <a:off x="4741770" y="5978805"/>
            <a:ext cx="1587882" cy="461665"/>
          </a:xfrm>
          <a:prstGeom prst="rect">
            <a:avLst/>
          </a:prstGeom>
          <a:noFill/>
        </p:spPr>
        <p:txBody>
          <a:bodyPr wrap="square" rtlCol="0">
            <a:spAutoFit/>
          </a:bodyPr>
          <a:lstStyle/>
          <a:p>
            <a:pPr algn="ctr"/>
            <a:r>
              <a:rPr lang="en-US" sz="1200" dirty="0" smtClean="0">
                <a:latin typeface="Times New Roman"/>
                <a:cs typeface="Times New Roman"/>
              </a:rPr>
              <a:t>Julie Cumin, BA</a:t>
            </a:r>
          </a:p>
          <a:p>
            <a:pPr algn="ctr"/>
            <a:r>
              <a:rPr lang="en-US" sz="1200" dirty="0" smtClean="0">
                <a:latin typeface="Times New Roman"/>
                <a:cs typeface="Times New Roman"/>
              </a:rPr>
              <a:t>Research Assistant</a:t>
            </a:r>
            <a:endParaRPr lang="en-US" sz="1200" dirty="0">
              <a:latin typeface="Times New Roman"/>
              <a:cs typeface="Times New Roman"/>
            </a:endParaRPr>
          </a:p>
        </p:txBody>
      </p:sp>
      <p:sp>
        <p:nvSpPr>
          <p:cNvPr id="16" name="TextBox 15"/>
          <p:cNvSpPr txBox="1"/>
          <p:nvPr/>
        </p:nvSpPr>
        <p:spPr>
          <a:xfrm>
            <a:off x="4620986" y="6440470"/>
            <a:ext cx="4459447" cy="338554"/>
          </a:xfrm>
          <a:prstGeom prst="rect">
            <a:avLst/>
          </a:prstGeom>
          <a:noFill/>
        </p:spPr>
        <p:txBody>
          <a:bodyPr wrap="square" rtlCol="0">
            <a:spAutoFit/>
          </a:bodyPr>
          <a:lstStyle/>
          <a:p>
            <a:r>
              <a:rPr lang="en-US" sz="1600" b="1" dirty="0" smtClean="0">
                <a:latin typeface="Times New Roman"/>
                <a:cs typeface="Times New Roman"/>
              </a:rPr>
              <a:t>Visit </a:t>
            </a:r>
            <a:r>
              <a:rPr lang="en-US" sz="1600" b="1" dirty="0" smtClean="0">
                <a:latin typeface="Times New Roman"/>
                <a:cs typeface="Times New Roman"/>
                <a:hlinkClick r:id="rId7"/>
              </a:rPr>
              <a:t>www.spinsclero.com</a:t>
            </a:r>
            <a:r>
              <a:rPr lang="en-US" sz="1600" b="1" dirty="0" smtClean="0">
                <a:latin typeface="Times New Roman"/>
                <a:cs typeface="Times New Roman"/>
              </a:rPr>
              <a:t> for more information</a:t>
            </a:r>
            <a:endParaRPr lang="en-US" sz="1600" b="1" dirty="0">
              <a:latin typeface="Times New Roman"/>
              <a:cs typeface="Times New Roman"/>
            </a:endParaRPr>
          </a:p>
        </p:txBody>
      </p:sp>
      <p:sp>
        <p:nvSpPr>
          <p:cNvPr id="14" name="Title 1"/>
          <p:cNvSpPr txBox="1">
            <a:spLocks/>
          </p:cNvSpPr>
          <p:nvPr/>
        </p:nvSpPr>
        <p:spPr>
          <a:xfrm>
            <a:off x="457200" y="356575"/>
            <a:ext cx="8229600" cy="990600"/>
          </a:xfrm>
          <a:prstGeom prst="rect">
            <a:avLst/>
          </a:prstGeom>
        </p:spPr>
        <p:txBody>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dirty="0" smtClean="0"/>
              <a:t>Acknowledgements (1)</a:t>
            </a:r>
            <a:endParaRPr lang="en-US" dirty="0"/>
          </a:p>
        </p:txBody>
      </p:sp>
    </p:spTree>
    <p:extLst>
      <p:ext uri="{BB962C8B-B14F-4D97-AF65-F5344CB8AC3E}">
        <p14:creationId xmlns:p14="http://schemas.microsoft.com/office/powerpoint/2010/main" val="6950993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2-02-27 at 3.09.09 PM.png"/>
          <p:cNvPicPr>
            <a:picLocks noChangeAspect="1"/>
          </p:cNvPicPr>
          <p:nvPr/>
        </p:nvPicPr>
        <p:blipFill>
          <a:blip r:embed="rId3">
            <a:extLst>
              <a:ext uri="{28A0092B-C50C-407E-A947-70E740481C1C}">
                <a14:useLocalDpi xmlns:a14="http://schemas.microsoft.com/office/drawing/2010/main" val="0"/>
              </a:ext>
            </a:extLst>
          </a:blip>
          <a:srcRect l="-3" r="62529"/>
          <a:stretch>
            <a:fillRect/>
          </a:stretch>
        </p:blipFill>
        <p:spPr bwMode="auto">
          <a:xfrm>
            <a:off x="6440262" y="1906854"/>
            <a:ext cx="2499155" cy="1073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356575"/>
            <a:ext cx="8229600" cy="990600"/>
          </a:xfrm>
        </p:spPr>
        <p:txBody>
          <a:bodyPr/>
          <a:lstStyle/>
          <a:p>
            <a:pPr algn="ctr"/>
            <a:r>
              <a:rPr lang="en-US" dirty="0" smtClean="0"/>
              <a:t>Acknowledgements (2)</a:t>
            </a:r>
            <a:endParaRPr lang="en-US" dirty="0"/>
          </a:p>
        </p:txBody>
      </p:sp>
      <p:pic>
        <p:nvPicPr>
          <p:cNvPr id="5" name="Picture 4" descr="cihr_logo_big_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616" y="1711124"/>
            <a:ext cx="2236584" cy="1290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4776" y="3531511"/>
            <a:ext cx="3491279" cy="942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2894216" y="1876161"/>
            <a:ext cx="2657944" cy="869525"/>
          </a:xfrm>
          <a:prstGeom prst="rect">
            <a:avLst/>
          </a:prstGeom>
        </p:spPr>
      </p:pic>
      <p:pic>
        <p:nvPicPr>
          <p:cNvPr id="8" name="Picture 7" descr="Screen Shot 2012-02-27 at 3.06.49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3531511"/>
            <a:ext cx="2743200" cy="871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0623" y="3347060"/>
            <a:ext cx="2848794" cy="675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252616" y="5110517"/>
            <a:ext cx="8686801" cy="1323439"/>
          </a:xfrm>
          <a:prstGeom prst="rect">
            <a:avLst/>
          </a:prstGeom>
          <a:noFill/>
        </p:spPr>
        <p:txBody>
          <a:bodyPr wrap="square" rtlCol="0">
            <a:spAutoFit/>
          </a:bodyPr>
          <a:lstStyle/>
          <a:p>
            <a:pPr>
              <a:spcAft>
                <a:spcPts val="600"/>
              </a:spcAft>
            </a:pPr>
            <a:r>
              <a:rPr lang="en-US" sz="2000" i="1" dirty="0" smtClean="0"/>
              <a:t>The </a:t>
            </a:r>
            <a:r>
              <a:rPr lang="en-US" sz="2000" i="1" dirty="0"/>
              <a:t>Scleroderma Patient-centered Intervention Network has been funded by the Canadian Institutes of Health Research, the Scleroderma Society of Ontario, the Scleroderma Society of Canada, </a:t>
            </a:r>
            <a:r>
              <a:rPr lang="en-US" sz="2000" i="1" dirty="0" err="1"/>
              <a:t>Sclérodermie</a:t>
            </a:r>
            <a:r>
              <a:rPr lang="en-US" sz="2000" i="1" dirty="0"/>
              <a:t> Québec, the Lady Davis Institute of the Jewish General Hospital, and McGill </a:t>
            </a:r>
            <a:r>
              <a:rPr lang="en-US" sz="2000" i="1" dirty="0" smtClean="0"/>
              <a:t>University.</a:t>
            </a:r>
          </a:p>
        </p:txBody>
      </p:sp>
    </p:spTree>
    <p:extLst>
      <p:ext uri="{BB962C8B-B14F-4D97-AF65-F5344CB8AC3E}">
        <p14:creationId xmlns:p14="http://schemas.microsoft.com/office/powerpoint/2010/main" val="1288318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7001"/>
            <a:ext cx="8229600" cy="683469"/>
          </a:xfrm>
        </p:spPr>
        <p:txBody>
          <a:bodyPr>
            <a:normAutofit/>
          </a:bodyPr>
          <a:lstStyle/>
          <a:p>
            <a:pPr algn="ctr"/>
            <a:r>
              <a:rPr lang="en-US" sz="3600" dirty="0" smtClean="0"/>
              <a:t>Scleroderma</a:t>
            </a:r>
            <a:endParaRPr lang="en-US" sz="3600"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3</a:t>
            </a:fld>
            <a:endParaRPr lang="en-US"/>
          </a:p>
        </p:txBody>
      </p:sp>
      <p:sp>
        <p:nvSpPr>
          <p:cNvPr id="5" name="Content Placeholder 2"/>
          <p:cNvSpPr>
            <a:spLocks noGrp="1"/>
          </p:cNvSpPr>
          <p:nvPr>
            <p:ph idx="1"/>
          </p:nvPr>
        </p:nvSpPr>
        <p:spPr>
          <a:xfrm>
            <a:off x="457200" y="1455727"/>
            <a:ext cx="8229600" cy="4876800"/>
          </a:xfrm>
        </p:spPr>
        <p:txBody>
          <a:bodyPr>
            <a:normAutofit/>
          </a:bodyPr>
          <a:lstStyle/>
          <a:p>
            <a:r>
              <a:rPr lang="en-US" sz="2800" dirty="0" smtClean="0"/>
              <a:t>Derived </a:t>
            </a:r>
            <a:r>
              <a:rPr lang="en-US" sz="2800" dirty="0" smtClean="0"/>
              <a:t>from Greek words </a:t>
            </a:r>
            <a:r>
              <a:rPr lang="en-US" sz="2800" i="1" dirty="0" err="1" smtClean="0"/>
              <a:t>s</a:t>
            </a:r>
            <a:r>
              <a:rPr lang="en-US" sz="2800" i="1" dirty="0" err="1"/>
              <a:t>c</a:t>
            </a:r>
            <a:r>
              <a:rPr lang="en-US" sz="2800" i="1" dirty="0" err="1" smtClean="0"/>
              <a:t>leros</a:t>
            </a:r>
            <a:r>
              <a:rPr lang="en-US" sz="2800" dirty="0" smtClean="0"/>
              <a:t> (hard) and  </a:t>
            </a:r>
            <a:r>
              <a:rPr lang="en-US" sz="2800" i="1" dirty="0" smtClean="0"/>
              <a:t>derma</a:t>
            </a:r>
            <a:r>
              <a:rPr lang="en-US" sz="2800" dirty="0" smtClean="0"/>
              <a:t> (</a:t>
            </a:r>
            <a:r>
              <a:rPr lang="en-US" sz="2800" dirty="0" smtClean="0"/>
              <a:t>skin)</a:t>
            </a:r>
          </a:p>
          <a:p>
            <a:r>
              <a:rPr lang="en-US" sz="2800" dirty="0" smtClean="0"/>
              <a:t>Autoimmune </a:t>
            </a:r>
            <a:r>
              <a:rPr lang="en-US" sz="2800" dirty="0" smtClean="0"/>
              <a:t>changes, abnormal fibrosis (“scar tissue”), vascular problems</a:t>
            </a:r>
          </a:p>
          <a:p>
            <a:r>
              <a:rPr lang="en-US" sz="2800" dirty="0" smtClean="0"/>
              <a:t>Rare disease: approx</a:t>
            </a:r>
            <a:r>
              <a:rPr lang="en-US" sz="2800" dirty="0" smtClean="0"/>
              <a:t>. </a:t>
            </a:r>
            <a:r>
              <a:rPr lang="en-US" sz="2800" dirty="0" smtClean="0"/>
              <a:t>1500 </a:t>
            </a:r>
            <a:r>
              <a:rPr lang="en-US" sz="2800" dirty="0" smtClean="0"/>
              <a:t>patients in the </a:t>
            </a:r>
            <a:r>
              <a:rPr lang="en-US" sz="2800" dirty="0" smtClean="0"/>
              <a:t>Netherlands; 240 per million in the US</a:t>
            </a:r>
          </a:p>
        </p:txBody>
      </p:sp>
      <p:pic>
        <p:nvPicPr>
          <p:cNvPr id="7" name="Picture 27" descr="scleroderm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251" y="4674674"/>
            <a:ext cx="2741613" cy="195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Object 16"/>
          <p:cNvGraphicFramePr>
            <a:graphicFrameLocks noChangeAspect="1"/>
          </p:cNvGraphicFramePr>
          <p:nvPr>
            <p:extLst>
              <p:ext uri="{D42A27DB-BD31-4B8C-83A1-F6EECF244321}">
                <p14:modId xmlns:p14="http://schemas.microsoft.com/office/powerpoint/2010/main" val="950514131"/>
              </p:ext>
            </p:extLst>
          </p:nvPr>
        </p:nvGraphicFramePr>
        <p:xfrm>
          <a:off x="3540919" y="4557992"/>
          <a:ext cx="2062162" cy="2185987"/>
        </p:xfrm>
        <a:graphic>
          <a:graphicData uri="http://schemas.openxmlformats.org/presentationml/2006/ole">
            <mc:AlternateContent xmlns:mc="http://schemas.openxmlformats.org/markup-compatibility/2006">
              <mc:Choice xmlns:v="urn:schemas-microsoft-com:vml" Requires="v">
                <p:oleObj spid="_x0000_s2057" name="Photo Editor-foto" r:id="rId4" imgW="3790476" imgH="4019048" progId="MSPhotoEd.3">
                  <p:embed/>
                </p:oleObj>
              </mc:Choice>
              <mc:Fallback>
                <p:oleObj name="Photo Editor-foto" r:id="rId4" imgW="3790476" imgH="401904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919" y="4557992"/>
                        <a:ext cx="2062162" cy="2185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9" name="Picture 24" descr="10-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049" y="4754049"/>
            <a:ext cx="2806700" cy="187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1404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pPr algn="ctr"/>
            <a:r>
              <a:rPr lang="en-US" dirty="0" smtClean="0"/>
              <a:t>Treatment of scleroderma</a:t>
            </a:r>
            <a:endParaRPr lang="en-US" dirty="0"/>
          </a:p>
        </p:txBody>
      </p:sp>
      <p:sp>
        <p:nvSpPr>
          <p:cNvPr id="3" name="Content Placeholder 2"/>
          <p:cNvSpPr>
            <a:spLocks noGrp="1"/>
          </p:cNvSpPr>
          <p:nvPr>
            <p:ph idx="1"/>
          </p:nvPr>
        </p:nvSpPr>
        <p:spPr>
          <a:xfrm>
            <a:off x="457200" y="1764553"/>
            <a:ext cx="8229600" cy="4876800"/>
          </a:xfrm>
        </p:spPr>
        <p:txBody>
          <a:bodyPr>
            <a:normAutofit/>
          </a:bodyPr>
          <a:lstStyle/>
          <a:p>
            <a:r>
              <a:rPr lang="en-US" sz="2800" dirty="0" smtClean="0"/>
              <a:t>Complex</a:t>
            </a:r>
          </a:p>
          <a:p>
            <a:r>
              <a:rPr lang="en-US" sz="2800" dirty="0" smtClean="0"/>
              <a:t>Focus on reducing symptoms, improving physical function and health-related quality of life</a:t>
            </a:r>
          </a:p>
          <a:p>
            <a:r>
              <a:rPr lang="en-US" sz="2800" dirty="0" smtClean="0"/>
              <a:t>Potential for non-pharmacological interventions (educational, psychosocial and rehabilitation)</a:t>
            </a:r>
          </a:p>
          <a:p>
            <a:pPr marL="0" indent="0">
              <a:buNone/>
            </a:pPr>
            <a:endParaRPr lang="en-US" sz="2800" dirty="0" smtClean="0">
              <a:solidFill>
                <a:schemeClr val="accent1"/>
              </a:solidFill>
              <a:sym typeface="Wingdings"/>
            </a:endParaRPr>
          </a:p>
          <a:p>
            <a:pPr marL="0" indent="0">
              <a:buNone/>
            </a:pPr>
            <a:r>
              <a:rPr lang="en-US" sz="2800" b="1" dirty="0" smtClean="0">
                <a:solidFill>
                  <a:schemeClr val="tx2"/>
                </a:solidFill>
                <a:sym typeface="Wingdings"/>
              </a:rPr>
              <a:t></a:t>
            </a:r>
            <a:r>
              <a:rPr lang="en-US" sz="2800" b="1" dirty="0" smtClean="0">
                <a:solidFill>
                  <a:schemeClr val="accent1"/>
                </a:solidFill>
                <a:sym typeface="Wingdings"/>
              </a:rPr>
              <a:t> </a:t>
            </a:r>
            <a:r>
              <a:rPr lang="en-US" sz="2800" b="1" dirty="0" smtClean="0">
                <a:solidFill>
                  <a:schemeClr val="tx2"/>
                </a:solidFill>
              </a:rPr>
              <a:t>In </a:t>
            </a:r>
            <a:r>
              <a:rPr lang="en-US" sz="2800" b="1" dirty="0">
                <a:solidFill>
                  <a:schemeClr val="tx2"/>
                </a:solidFill>
              </a:rPr>
              <a:t>chronic diseases, patient-centered care consists of a combination of pharmacological and non-pharmacological interventions</a:t>
            </a:r>
          </a:p>
          <a:p>
            <a:endParaRPr lang="en-US" sz="2800" dirty="0" smtClean="0"/>
          </a:p>
          <a:p>
            <a:endParaRPr lang="en-US" sz="2800" dirty="0"/>
          </a:p>
          <a:p>
            <a:endParaRPr lang="en-US" sz="2800"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4</a:t>
            </a:fld>
            <a:endParaRPr lang="en-US"/>
          </a:p>
        </p:txBody>
      </p:sp>
    </p:spTree>
    <p:extLst>
      <p:ext uri="{BB962C8B-B14F-4D97-AF65-F5344CB8AC3E}">
        <p14:creationId xmlns:p14="http://schemas.microsoft.com/office/powerpoint/2010/main" val="633269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pPr algn="ctr"/>
            <a:r>
              <a:rPr lang="en-US" dirty="0" smtClean="0"/>
              <a:t>What about rare diseases?</a:t>
            </a:r>
            <a:endParaRPr lang="en-US" dirty="0"/>
          </a:p>
        </p:txBody>
      </p:sp>
      <p:sp>
        <p:nvSpPr>
          <p:cNvPr id="3" name="Content Placeholder 2"/>
          <p:cNvSpPr>
            <a:spLocks noGrp="1"/>
          </p:cNvSpPr>
          <p:nvPr>
            <p:ph idx="1"/>
          </p:nvPr>
        </p:nvSpPr>
        <p:spPr/>
        <p:txBody>
          <a:bodyPr>
            <a:normAutofit/>
          </a:bodyPr>
          <a:lstStyle/>
          <a:p>
            <a:endParaRPr lang="en-US" sz="2800" dirty="0" smtClean="0"/>
          </a:p>
          <a:p>
            <a:r>
              <a:rPr lang="en-US" sz="2800" dirty="0" smtClean="0"/>
              <a:t>Typically no access to psychosocial and rehabilitation interventions that are:</a:t>
            </a:r>
          </a:p>
          <a:p>
            <a:pPr marL="0" indent="0">
              <a:buNone/>
            </a:pPr>
            <a:endParaRPr lang="en-US" sz="2800" dirty="0" smtClean="0"/>
          </a:p>
          <a:p>
            <a:pPr lvl="2"/>
            <a:r>
              <a:rPr lang="en-US" sz="2800" dirty="0" smtClean="0"/>
              <a:t>Specific to needs of people with the disease</a:t>
            </a:r>
          </a:p>
          <a:p>
            <a:pPr marL="274320" lvl="1" indent="0">
              <a:buNone/>
            </a:pPr>
            <a:endParaRPr lang="en-US" sz="2800" dirty="0" smtClean="0"/>
          </a:p>
          <a:p>
            <a:pPr lvl="2"/>
            <a:r>
              <a:rPr lang="en-US" sz="2800" dirty="0" smtClean="0"/>
              <a:t>Adequately tested to determine if usefu</a:t>
            </a:r>
            <a:r>
              <a:rPr lang="en-US" sz="2800" dirty="0"/>
              <a:t>l</a:t>
            </a:r>
          </a:p>
        </p:txBody>
      </p:sp>
      <p:sp>
        <p:nvSpPr>
          <p:cNvPr id="4" name="Slide Number Placeholder 3"/>
          <p:cNvSpPr>
            <a:spLocks noGrp="1"/>
          </p:cNvSpPr>
          <p:nvPr>
            <p:ph type="sldNum" sz="quarter" idx="12"/>
          </p:nvPr>
        </p:nvSpPr>
        <p:spPr/>
        <p:txBody>
          <a:bodyPr/>
          <a:lstStyle/>
          <a:p>
            <a:pPr algn="r"/>
            <a:fld id="{0CFEC368-1D7A-4F81-ABF6-AE0E36BAF64C}" type="slidenum">
              <a:rPr lang="en-US" smtClean="0"/>
              <a:pPr algn="r"/>
              <a:t>5</a:t>
            </a:fld>
            <a:endParaRPr lang="en-US"/>
          </a:p>
        </p:txBody>
      </p:sp>
    </p:spTree>
    <p:extLst>
      <p:ext uri="{BB962C8B-B14F-4D97-AF65-F5344CB8AC3E}">
        <p14:creationId xmlns:p14="http://schemas.microsoft.com/office/powerpoint/2010/main" val="17843579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pPr algn="ctr"/>
            <a:r>
              <a:rPr lang="en-US" dirty="0" smtClean="0"/>
              <a:t>Why?</a:t>
            </a:r>
            <a:endParaRPr lang="en-US" dirty="0"/>
          </a:p>
        </p:txBody>
      </p:sp>
      <p:sp>
        <p:nvSpPr>
          <p:cNvPr id="3" name="Content Placeholder 2"/>
          <p:cNvSpPr>
            <a:spLocks noGrp="1"/>
          </p:cNvSpPr>
          <p:nvPr>
            <p:ph idx="1"/>
          </p:nvPr>
        </p:nvSpPr>
        <p:spPr/>
        <p:txBody>
          <a:bodyPr>
            <a:normAutofit/>
          </a:bodyPr>
          <a:lstStyle/>
          <a:p>
            <a:r>
              <a:rPr lang="en-US" sz="2800" dirty="0" smtClean="0"/>
              <a:t>Few (specialized) centers treat enough patients with a rare disease to:</a:t>
            </a:r>
          </a:p>
          <a:p>
            <a:pPr lvl="1"/>
            <a:r>
              <a:rPr lang="en-US" sz="2800" dirty="0"/>
              <a:t>D</a:t>
            </a:r>
            <a:r>
              <a:rPr lang="en-US" sz="2800" dirty="0" smtClean="0"/>
              <a:t>evelop and sustain disease-specific psychosocial and rehabilitation service</a:t>
            </a:r>
          </a:p>
          <a:p>
            <a:pPr lvl="1"/>
            <a:r>
              <a:rPr lang="en-US" sz="2800" dirty="0" smtClean="0"/>
              <a:t>Conduct large enough trials </a:t>
            </a:r>
            <a:r>
              <a:rPr lang="en-US" sz="2800" dirty="0"/>
              <a:t>of disease-specific </a:t>
            </a:r>
            <a:r>
              <a:rPr lang="en-US" sz="2800" dirty="0" smtClean="0"/>
              <a:t>interventions</a:t>
            </a:r>
          </a:p>
          <a:p>
            <a:r>
              <a:rPr lang="en-US" sz="2800" dirty="0" smtClean="0"/>
              <a:t>Health care providers in local settings generally have little or no experience with a rare disease and specific needs of patients </a:t>
            </a:r>
          </a:p>
          <a:p>
            <a:endParaRPr lang="en-US" sz="2800" dirty="0" smtClean="0"/>
          </a:p>
          <a:p>
            <a:endParaRPr lang="en-US" sz="2800" dirty="0"/>
          </a:p>
        </p:txBody>
      </p:sp>
      <p:sp>
        <p:nvSpPr>
          <p:cNvPr id="4" name="Slide Number Placeholder 3"/>
          <p:cNvSpPr>
            <a:spLocks noGrp="1"/>
          </p:cNvSpPr>
          <p:nvPr>
            <p:ph type="sldNum" sz="quarter" idx="12"/>
          </p:nvPr>
        </p:nvSpPr>
        <p:spPr/>
        <p:txBody>
          <a:bodyPr/>
          <a:lstStyle/>
          <a:p>
            <a:pPr algn="r"/>
            <a:fld id="{0CFEC368-1D7A-4F81-ABF6-AE0E36BAF64C}" type="slidenum">
              <a:rPr lang="en-US" smtClean="0"/>
              <a:pPr algn="r"/>
              <a:t>6</a:t>
            </a:fld>
            <a:endParaRPr lang="en-US" dirty="0"/>
          </a:p>
        </p:txBody>
      </p:sp>
    </p:spTree>
    <p:extLst>
      <p:ext uri="{BB962C8B-B14F-4D97-AF65-F5344CB8AC3E}">
        <p14:creationId xmlns:p14="http://schemas.microsoft.com/office/powerpoint/2010/main" val="3097876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472"/>
            <a:ext cx="8229600" cy="990600"/>
          </a:xfrm>
        </p:spPr>
        <p:txBody>
          <a:bodyPr/>
          <a:lstStyle/>
          <a:p>
            <a:pPr algn="ctr"/>
            <a:r>
              <a:rPr lang="en-US" dirty="0" smtClean="0"/>
              <a:t>SPIN Aims</a:t>
            </a:r>
            <a:endParaRPr lang="en-US" dirty="0"/>
          </a:p>
        </p:txBody>
      </p:sp>
      <p:sp>
        <p:nvSpPr>
          <p:cNvPr id="3" name="Content Placeholder 2"/>
          <p:cNvSpPr>
            <a:spLocks noGrp="1"/>
          </p:cNvSpPr>
          <p:nvPr>
            <p:ph idx="1"/>
          </p:nvPr>
        </p:nvSpPr>
        <p:spPr>
          <a:xfrm>
            <a:off x="457200" y="1405128"/>
            <a:ext cx="8229600" cy="4876800"/>
          </a:xfrm>
        </p:spPr>
        <p:txBody>
          <a:bodyPr>
            <a:normAutofit/>
          </a:bodyPr>
          <a:lstStyle/>
          <a:p>
            <a:r>
              <a:rPr lang="en-US" sz="2800" dirty="0">
                <a:ea typeface="ＭＳ Ｐゴシック" charset="0"/>
                <a:cs typeface="ＭＳ Ｐゴシック" charset="0"/>
              </a:rPr>
              <a:t>To develop psychosocial and rehabilitation interventions that are accessible, cost-effective, and can be delivered on an ongoing </a:t>
            </a:r>
            <a:r>
              <a:rPr lang="en-US" sz="2800" dirty="0" smtClean="0">
                <a:ea typeface="ＭＳ Ｐゴシック" charset="0"/>
                <a:cs typeface="ＭＳ Ｐゴシック" charset="0"/>
              </a:rPr>
              <a:t>basis to people living with scleroderma</a:t>
            </a:r>
          </a:p>
          <a:p>
            <a:pPr marL="0" indent="0">
              <a:buNone/>
            </a:pPr>
            <a:endParaRPr lang="en-US" sz="2800" dirty="0"/>
          </a:p>
          <a:p>
            <a:r>
              <a:rPr lang="en-US" sz="2800" dirty="0">
                <a:ea typeface="ＭＳ Ｐゴシック" charset="0"/>
                <a:cs typeface="ＭＳ Ｐゴシック" charset="0"/>
              </a:rPr>
              <a:t>To develop a sustainable infrastructure to conduct </a:t>
            </a:r>
            <a:r>
              <a:rPr lang="en-US" sz="2800" dirty="0" smtClean="0">
                <a:solidFill>
                  <a:schemeClr val="tx2"/>
                </a:solidFill>
                <a:ea typeface="ＭＳ Ｐゴシック" charset="0"/>
                <a:cs typeface="ＭＳ Ｐゴシック" charset="0"/>
              </a:rPr>
              <a:t>multiple</a:t>
            </a:r>
            <a:r>
              <a:rPr lang="en-US" sz="2800" dirty="0" smtClean="0">
                <a:ea typeface="ＭＳ Ｐゴシック" charset="0"/>
                <a:cs typeface="ＭＳ Ｐゴシック" charset="0"/>
              </a:rPr>
              <a:t> high-quality </a:t>
            </a:r>
            <a:r>
              <a:rPr lang="en-US" sz="2800" dirty="0">
                <a:ea typeface="ＭＳ Ｐゴシック" charset="0"/>
                <a:cs typeface="ＭＳ Ｐゴシック" charset="0"/>
              </a:rPr>
              <a:t>trials of interventions</a:t>
            </a:r>
            <a:endParaRPr lang="en-US" sz="2800" dirty="0"/>
          </a:p>
          <a:p>
            <a:endParaRPr lang="en-US" sz="2800" dirty="0"/>
          </a:p>
        </p:txBody>
      </p:sp>
      <p:sp>
        <p:nvSpPr>
          <p:cNvPr id="4" name="Slide Number Placeholder 3"/>
          <p:cNvSpPr>
            <a:spLocks noGrp="1"/>
          </p:cNvSpPr>
          <p:nvPr>
            <p:ph type="sldNum" sz="quarter" idx="12"/>
          </p:nvPr>
        </p:nvSpPr>
        <p:spPr/>
        <p:txBody>
          <a:bodyPr/>
          <a:lstStyle/>
          <a:p>
            <a:pPr algn="r"/>
            <a:fld id="{0CFEC368-1D7A-4F81-ABF6-AE0E36BAF64C}" type="slidenum">
              <a:rPr lang="en-US" smtClean="0"/>
              <a:pPr algn="r"/>
              <a:t>7</a:t>
            </a:fld>
            <a:endParaRPr lang="en-US" dirty="0"/>
          </a:p>
        </p:txBody>
      </p:sp>
      <p:pic>
        <p:nvPicPr>
          <p:cNvPr id="5" name="Picture 4"/>
          <p:cNvPicPr>
            <a:picLocks noChangeAspect="1"/>
          </p:cNvPicPr>
          <p:nvPr/>
        </p:nvPicPr>
        <p:blipFill>
          <a:blip r:embed="rId3"/>
          <a:stretch>
            <a:fillRect/>
          </a:stretch>
        </p:blipFill>
        <p:spPr>
          <a:xfrm>
            <a:off x="4816928" y="4535722"/>
            <a:ext cx="4327071" cy="2322278"/>
          </a:xfrm>
          <a:prstGeom prst="rect">
            <a:avLst/>
          </a:prstGeom>
        </p:spPr>
      </p:pic>
    </p:spTree>
    <p:extLst>
      <p:ext uri="{BB962C8B-B14F-4D97-AF65-F5344CB8AC3E}">
        <p14:creationId xmlns:p14="http://schemas.microsoft.com/office/powerpoint/2010/main" val="175420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637"/>
            <a:ext cx="8229600" cy="990600"/>
          </a:xfrm>
        </p:spPr>
        <p:txBody>
          <a:bodyPr/>
          <a:lstStyle/>
          <a:p>
            <a:pPr algn="ctr"/>
            <a:r>
              <a:rPr lang="en-US" dirty="0" smtClean="0"/>
              <a:t>SPIN – Key components</a:t>
            </a:r>
            <a:endParaRPr lang="en-US" dirty="0"/>
          </a:p>
        </p:txBody>
      </p:sp>
      <p:sp>
        <p:nvSpPr>
          <p:cNvPr id="3" name="Content Placeholder 2"/>
          <p:cNvSpPr>
            <a:spLocks noGrp="1"/>
          </p:cNvSpPr>
          <p:nvPr>
            <p:ph idx="1"/>
          </p:nvPr>
        </p:nvSpPr>
        <p:spPr>
          <a:xfrm>
            <a:off x="457199" y="1600200"/>
            <a:ext cx="8490577" cy="4876800"/>
          </a:xfrm>
        </p:spPr>
        <p:txBody>
          <a:bodyPr>
            <a:normAutofit/>
          </a:bodyPr>
          <a:lstStyle/>
          <a:p>
            <a:pPr marL="514350" indent="-514350">
              <a:buAutoNum type="arabicParenR"/>
            </a:pPr>
            <a:endParaRPr lang="en-US" sz="2800" dirty="0" smtClean="0">
              <a:latin typeface="Arial" pitchFamily="34" charset="0"/>
              <a:cs typeface="ＭＳ Ｐゴシック" charset="0"/>
            </a:endParaRPr>
          </a:p>
          <a:p>
            <a:pPr marL="514350" indent="-514350">
              <a:buAutoNum type="arabicParenR"/>
            </a:pPr>
            <a:r>
              <a:rPr lang="en-US" sz="2800" b="1" dirty="0" smtClean="0">
                <a:solidFill>
                  <a:schemeClr val="tx2"/>
                </a:solidFill>
                <a:latin typeface="Arial" pitchFamily="34" charset="0"/>
                <a:cs typeface="ＭＳ Ｐゴシック" charset="0"/>
              </a:rPr>
              <a:t>Patient </a:t>
            </a:r>
            <a:r>
              <a:rPr lang="en-US" sz="2800" b="1" dirty="0">
                <a:solidFill>
                  <a:schemeClr val="tx2"/>
                </a:solidFill>
                <a:latin typeface="Arial" pitchFamily="34" charset="0"/>
                <a:cs typeface="ＭＳ Ｐゴシック" charset="0"/>
              </a:rPr>
              <a:t>organization partnerships throughout the research process and as end </a:t>
            </a:r>
            <a:r>
              <a:rPr lang="en-US" sz="2800" b="1" dirty="0" smtClean="0">
                <a:solidFill>
                  <a:schemeClr val="tx2"/>
                </a:solidFill>
                <a:latin typeface="Arial" pitchFamily="34" charset="0"/>
                <a:cs typeface="ＭＳ Ｐゴシック" charset="0"/>
              </a:rPr>
              <a:t>user</a:t>
            </a:r>
          </a:p>
          <a:p>
            <a:pPr marL="514350" indent="-514350">
              <a:buAutoNum type="arabicParenR"/>
            </a:pPr>
            <a:r>
              <a:rPr lang="en-US" sz="2800" dirty="0" smtClean="0">
                <a:latin typeface="Arial" pitchFamily="34" charset="0"/>
                <a:cs typeface="ＭＳ Ｐゴシック" charset="0"/>
              </a:rPr>
              <a:t>International </a:t>
            </a:r>
            <a:r>
              <a:rPr lang="en-US" sz="2800" dirty="0">
                <a:latin typeface="Arial" pitchFamily="34" charset="0"/>
                <a:cs typeface="ＭＳ Ｐゴシック" charset="0"/>
              </a:rPr>
              <a:t>network of clinical research </a:t>
            </a:r>
            <a:r>
              <a:rPr lang="en-US" sz="2800" dirty="0" smtClean="0">
                <a:latin typeface="Arial" pitchFamily="34" charset="0"/>
                <a:cs typeface="ＭＳ Ｐゴシック" charset="0"/>
              </a:rPr>
              <a:t>centers</a:t>
            </a:r>
          </a:p>
          <a:p>
            <a:pPr marL="514350" indent="-514350">
              <a:buAutoNum type="arabicParenR"/>
            </a:pPr>
            <a:r>
              <a:rPr lang="en-US" sz="2800" dirty="0" smtClean="0">
                <a:latin typeface="Arial" pitchFamily="34" charset="0"/>
                <a:cs typeface="ＭＳ Ｐゴシック" charset="0"/>
              </a:rPr>
              <a:t>Virtually delivered interventions </a:t>
            </a:r>
          </a:p>
          <a:p>
            <a:pPr marL="514350" indent="-514350">
              <a:buAutoNum type="arabicParenR"/>
            </a:pPr>
            <a:r>
              <a:rPr lang="en-US" sz="2800" dirty="0" smtClean="0">
                <a:latin typeface="Arial" pitchFamily="34" charset="0"/>
                <a:cs typeface="ＭＳ Ｐゴシック" charset="0"/>
              </a:rPr>
              <a:t>Cohort multiple RCT (</a:t>
            </a:r>
            <a:r>
              <a:rPr lang="en-US" sz="2800" dirty="0" err="1" smtClean="0">
                <a:latin typeface="Arial" pitchFamily="34" charset="0"/>
                <a:cs typeface="ＭＳ Ｐゴシック" charset="0"/>
              </a:rPr>
              <a:t>cmRCT</a:t>
            </a:r>
            <a:r>
              <a:rPr lang="en-US" sz="2800" dirty="0" smtClean="0">
                <a:latin typeface="Arial" pitchFamily="34" charset="0"/>
                <a:cs typeface="ＭＳ Ｐゴシック" charset="0"/>
              </a:rPr>
              <a:t>) design in rare disease context</a:t>
            </a:r>
          </a:p>
        </p:txBody>
      </p:sp>
      <p:sp>
        <p:nvSpPr>
          <p:cNvPr id="4" name="Slide Number Placeholder 3"/>
          <p:cNvSpPr>
            <a:spLocks noGrp="1"/>
          </p:cNvSpPr>
          <p:nvPr>
            <p:ph type="sldNum" sz="quarter" idx="12"/>
          </p:nvPr>
        </p:nvSpPr>
        <p:spPr/>
        <p:txBody>
          <a:bodyPr/>
          <a:lstStyle/>
          <a:p>
            <a:pPr algn="r"/>
            <a:fld id="{0CFEC368-1D7A-4F81-ABF6-AE0E36BAF64C}" type="slidenum">
              <a:rPr lang="en-US" smtClean="0"/>
              <a:pPr algn="r"/>
              <a:t>8</a:t>
            </a:fld>
            <a:endParaRPr lang="en-US"/>
          </a:p>
        </p:txBody>
      </p:sp>
    </p:spTree>
    <p:extLst>
      <p:ext uri="{BB962C8B-B14F-4D97-AF65-F5344CB8AC3E}">
        <p14:creationId xmlns:p14="http://schemas.microsoft.com/office/powerpoint/2010/main" val="312631836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4125</TotalTime>
  <Words>2087</Words>
  <Application>Microsoft Macintosh PowerPoint</Application>
  <PresentationFormat>On-screen Show (4:3)</PresentationFormat>
  <Paragraphs>260</Paragraphs>
  <Slides>38</Slides>
  <Notes>20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5" baseType="lpstr">
      <vt:lpstr>Calibri</vt:lpstr>
      <vt:lpstr>ＭＳ Ｐゴシック</vt:lpstr>
      <vt:lpstr>Times New Roman</vt:lpstr>
      <vt:lpstr>Wingdings</vt:lpstr>
      <vt:lpstr>Arial</vt:lpstr>
      <vt:lpstr>Clarity</vt:lpstr>
      <vt:lpstr>Photo Editor-foto</vt:lpstr>
      <vt:lpstr>PowerPoint Presentation</vt:lpstr>
      <vt:lpstr>The short answer is: </vt:lpstr>
      <vt:lpstr>The Scleroderma Patient-centered Intervention Network (SPIN)</vt:lpstr>
      <vt:lpstr>Scleroderma</vt:lpstr>
      <vt:lpstr>Treatment of scleroderma</vt:lpstr>
      <vt:lpstr>What about rare diseases?</vt:lpstr>
      <vt:lpstr>Why?</vt:lpstr>
      <vt:lpstr>SPIN Aims</vt:lpstr>
      <vt:lpstr>SPIN – Key components</vt:lpstr>
      <vt:lpstr>SPIN: Patient organizations</vt:lpstr>
      <vt:lpstr>SPIN: Patient organizations</vt:lpstr>
      <vt:lpstr>SPIN: Patient perspective</vt:lpstr>
      <vt:lpstr>SPIN – Key components</vt:lpstr>
      <vt:lpstr>SPIN – Key components</vt:lpstr>
      <vt:lpstr>Self-guided eHealth interventions:</vt:lpstr>
      <vt:lpstr>SPIN – Key components</vt:lpstr>
      <vt:lpstr>The SPIN Cohort</vt:lpstr>
      <vt:lpstr>SPIN’s cmRCT: a ‘consented Zelen’ design?</vt:lpstr>
      <vt:lpstr>SPIN consent for Cohort participation</vt:lpstr>
      <vt:lpstr>SPIN consent for Cohort participation (2)</vt:lpstr>
      <vt:lpstr>SPIN consent for Cohort participation (3)</vt:lpstr>
      <vt:lpstr>PowerPoint Presentation</vt:lpstr>
      <vt:lpstr>SPIN Cohort </vt:lpstr>
      <vt:lpstr>39 ethics committees…</vt:lpstr>
      <vt:lpstr>Experiences: optional consent components?</vt:lpstr>
      <vt:lpstr>PowerPoint Presentation</vt:lpstr>
      <vt:lpstr>Experiences: duration of the study?</vt:lpstr>
      <vt:lpstr>Experiences: ethics boards/ enrolling sites cutting out consent elements</vt:lpstr>
      <vt:lpstr>Experiences: ethics boards/ enrolling sites cutting out consent elements</vt:lpstr>
      <vt:lpstr>Other considerations related to ethics:</vt:lpstr>
      <vt:lpstr>SPIN: Trials</vt:lpstr>
      <vt:lpstr>Ethics for trials</vt:lpstr>
      <vt:lpstr>Ethics for trials</vt:lpstr>
      <vt:lpstr>Ethics for trials</vt:lpstr>
      <vt:lpstr>Ethics approval for SPIN-HAND</vt:lpstr>
      <vt:lpstr>Going forward…</vt:lpstr>
      <vt:lpstr>PowerPoint Presentation</vt:lpstr>
      <vt:lpstr>Acknowledgements (2)</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dc:creator>
  <cp:lastModifiedBy>Linda Kwakkenbos</cp:lastModifiedBy>
  <cp:revision>963</cp:revision>
  <cp:lastPrinted>2013-06-06T13:53:01Z</cp:lastPrinted>
  <dcterms:created xsi:type="dcterms:W3CDTF">2013-05-21T14:02:37Z</dcterms:created>
  <dcterms:modified xsi:type="dcterms:W3CDTF">2016-11-07T22:13:31Z</dcterms:modified>
</cp:coreProperties>
</file>