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0" r:id="rId2"/>
    <p:sldId id="256" r:id="rId3"/>
    <p:sldId id="293" r:id="rId4"/>
    <p:sldId id="310" r:id="rId5"/>
    <p:sldId id="304" r:id="rId6"/>
    <p:sldId id="284" r:id="rId7"/>
    <p:sldId id="285" r:id="rId8"/>
    <p:sldId id="292" r:id="rId9"/>
    <p:sldId id="328" r:id="rId10"/>
    <p:sldId id="330" r:id="rId11"/>
    <p:sldId id="323" r:id="rId12"/>
    <p:sldId id="324" r:id="rId13"/>
    <p:sldId id="325" r:id="rId14"/>
    <p:sldId id="269" r:id="rId15"/>
    <p:sldId id="332" r:id="rId16"/>
    <p:sldId id="306" r:id="rId17"/>
    <p:sldId id="312" r:id="rId18"/>
    <p:sldId id="313" r:id="rId19"/>
    <p:sldId id="319" r:id="rId20"/>
    <p:sldId id="305" r:id="rId21"/>
    <p:sldId id="318" r:id="rId22"/>
    <p:sldId id="315" r:id="rId23"/>
    <p:sldId id="316" r:id="rId24"/>
    <p:sldId id="317" r:id="rId25"/>
    <p:sldId id="307" r:id="rId26"/>
    <p:sldId id="326" r:id="rId27"/>
    <p:sldId id="309" r:id="rId28"/>
    <p:sldId id="321" r:id="rId2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47" autoAdjust="0"/>
  </p:normalViewPr>
  <p:slideViewPr>
    <p:cSldViewPr>
      <p:cViewPr>
        <p:scale>
          <a:sx n="60" d="100"/>
          <a:sy n="60" d="100"/>
        </p:scale>
        <p:origin x="-714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52E99-AF8E-4F06-919F-10C08D73F04E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83F45-3EE4-494D-ACBA-018465DD52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535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A1B33-80D1-4F69-8354-E73D50BEEC2D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4F9DE-D0CE-4808-8C3D-0257C1CBB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37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4F9DE-D0CE-4808-8C3D-0257C1CBB0D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045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Result of regulatory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4F9DE-D0CE-4808-8C3D-0257C1CBB0D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435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Result of regulatory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4F9DE-D0CE-4808-8C3D-0257C1CBB0D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435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Result of regulatory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4F9DE-D0CE-4808-8C3D-0257C1CBB0D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435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Result of regulatory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4F9DE-D0CE-4808-8C3D-0257C1CBB0D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435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Result of regulatory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4F9DE-D0CE-4808-8C3D-0257C1CBB0D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435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Result of regulatory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4F9DE-D0CE-4808-8C3D-0257C1CBB0D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435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Result of regulatory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4F9DE-D0CE-4808-8C3D-0257C1CBB0D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43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F411-D2D6-4A81-9F38-45F45C6B8E7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333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F411-D2D6-4A81-9F38-45F45C6B8E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333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4F9DE-D0CE-4808-8C3D-0257C1CBB0D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210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F411-D2D6-4A81-9F38-45F45C6B8E7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333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F411-D2D6-4A81-9F38-45F45C6B8E7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333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4F9DE-D0CE-4808-8C3D-0257C1CBB0D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015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4F9DE-D0CE-4808-8C3D-0257C1CBB0D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91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F411-D2D6-4A81-9F38-45F45C6B8E7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33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4735-EDDE-4D70-B234-E882BC66E2F7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95A-3D18-4248-8CD1-F25DE6D0B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29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4735-EDDE-4D70-B234-E882BC66E2F7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95A-3D18-4248-8CD1-F25DE6D0B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64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4735-EDDE-4D70-B234-E882BC66E2F7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95A-3D18-4248-8CD1-F25DE6D0B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41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4735-EDDE-4D70-B234-E882BC66E2F7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95A-3D18-4248-8CD1-F25DE6D0B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11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4735-EDDE-4D70-B234-E882BC66E2F7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95A-3D18-4248-8CD1-F25DE6D0B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2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4735-EDDE-4D70-B234-E882BC66E2F7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95A-3D18-4248-8CD1-F25DE6D0B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9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4735-EDDE-4D70-B234-E882BC66E2F7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95A-3D18-4248-8CD1-F25DE6D0B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83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4735-EDDE-4D70-B234-E882BC66E2F7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95A-3D18-4248-8CD1-F25DE6D0B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91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4735-EDDE-4D70-B234-E882BC66E2F7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95A-3D18-4248-8CD1-F25DE6D0B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7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4735-EDDE-4D70-B234-E882BC66E2F7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95A-3D18-4248-8CD1-F25DE6D0B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14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4735-EDDE-4D70-B234-E882BC66E2F7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95A-3D18-4248-8CD1-F25DE6D0B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F4735-EDDE-4D70-B234-E882BC66E2F7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1495A-3D18-4248-8CD1-F25DE6D0B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98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twics.global/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HTMR Trial Conduct Working Group webinar: 27 January 2017 at 12:00</a:t>
            </a:r>
            <a:endParaRPr lang="en-GB" sz="17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Meeting Information:</a:t>
            </a:r>
          </a:p>
          <a:p>
            <a:pPr marL="0" indent="0">
              <a:buNone/>
            </a:pPr>
            <a:endParaRPr lang="en-GB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by Dr Clare </a:t>
            </a:r>
            <a:r>
              <a:rPr lang="en-GB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Relton</a:t>
            </a:r>
            <a:endParaRPr lang="en-GB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What are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TwiCs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and how are they being used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15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Followed by a question-and-answer session</a:t>
            </a:r>
          </a:p>
          <a:p>
            <a:pPr marL="0" indent="0">
              <a:buNone/>
            </a:pPr>
            <a:endParaRPr lang="en-GB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Issues:</a:t>
            </a:r>
          </a:p>
          <a:p>
            <a:pPr marL="0" indent="0">
              <a:buNone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are experiencing technical issues during this session, please contact the host (“HTMR-CTSU”) by sending a chat message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note this webinar will be recorded</a:t>
            </a:r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58" y="188641"/>
            <a:ext cx="8519485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022" y="6165304"/>
            <a:ext cx="1985466" cy="59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4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277055"/>
            <a:ext cx="3888432" cy="265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22816" r="47257" b="12394"/>
          <a:stretch/>
        </p:blipFill>
        <p:spPr bwMode="auto">
          <a:xfrm>
            <a:off x="4499992" y="2360355"/>
            <a:ext cx="3888432" cy="256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3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22816" r="47257" b="12394"/>
          <a:stretch/>
        </p:blipFill>
        <p:spPr bwMode="auto">
          <a:xfrm>
            <a:off x="467544" y="188640"/>
            <a:ext cx="828092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1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22816" r="47257" b="41880"/>
          <a:stretch/>
        </p:blipFill>
        <p:spPr bwMode="auto">
          <a:xfrm>
            <a:off x="107503" y="188640"/>
            <a:ext cx="885698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80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53171" r="47257" b="12394"/>
          <a:stretch/>
        </p:blipFill>
        <p:spPr bwMode="auto">
          <a:xfrm>
            <a:off x="179512" y="764704"/>
            <a:ext cx="914501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8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TwiCs: how are they being used?</a:t>
            </a: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 smtClean="0"/>
              <a:t>Populations</a:t>
            </a:r>
          </a:p>
          <a:p>
            <a:pPr marL="0" indent="0" algn="ctr">
              <a:buNone/>
            </a:pPr>
            <a:endParaRPr lang="en-GB" sz="2000" b="1" dirty="0" smtClean="0"/>
          </a:p>
          <a:p>
            <a:r>
              <a:rPr lang="en-GB" sz="2000" dirty="0" smtClean="0"/>
              <a:t>Studies with REC approval in Australia, Canada, Finland, France, Germany, Mexico, Netherlands, Spain, UK, USA</a:t>
            </a:r>
          </a:p>
          <a:p>
            <a:r>
              <a:rPr lang="en-GB" sz="2000" dirty="0" smtClean="0"/>
              <a:t>Recruiting cohorts </a:t>
            </a:r>
          </a:p>
          <a:p>
            <a:pPr lvl="1"/>
            <a:r>
              <a:rPr lang="en-GB" sz="2000" dirty="0"/>
              <a:t>V</a:t>
            </a:r>
            <a:r>
              <a:rPr lang="en-GB" sz="2000" dirty="0" smtClean="0"/>
              <a:t>ariety of settings: hospitals, primary care clinics, </a:t>
            </a:r>
            <a:r>
              <a:rPr lang="en-GB" sz="2000" dirty="0"/>
              <a:t>population </a:t>
            </a:r>
            <a:r>
              <a:rPr lang="en-GB" sz="2000" dirty="0" smtClean="0"/>
              <a:t>based</a:t>
            </a:r>
          </a:p>
          <a:p>
            <a:pPr lvl="1"/>
            <a:r>
              <a:rPr lang="en-GB" sz="2000" dirty="0" smtClean="0"/>
              <a:t>Treatment seeking, non </a:t>
            </a:r>
            <a:r>
              <a:rPr lang="en-GB" sz="2000" dirty="0"/>
              <a:t>treatment </a:t>
            </a:r>
            <a:r>
              <a:rPr lang="en-GB" sz="2000" dirty="0" smtClean="0"/>
              <a:t>seeking/ ‘at risk’ populations</a:t>
            </a:r>
          </a:p>
          <a:p>
            <a:pPr lvl="1"/>
            <a:r>
              <a:rPr lang="en-GB" sz="2000" dirty="0" smtClean="0"/>
              <a:t>ADHD, Cancer, Depression, </a:t>
            </a:r>
            <a:r>
              <a:rPr lang="en-GB" sz="2000" dirty="0"/>
              <a:t>Rare Disease (Scleroderma), </a:t>
            </a:r>
            <a:r>
              <a:rPr lang="en-GB" sz="2000" dirty="0" smtClean="0"/>
              <a:t>Hep C, HIV, Hip fracture, Irritable Bowel Syndrome, </a:t>
            </a:r>
            <a:r>
              <a:rPr lang="en-GB" sz="2000" dirty="0"/>
              <a:t>Long Term </a:t>
            </a:r>
            <a:r>
              <a:rPr lang="en-GB" sz="2000" dirty="0" smtClean="0"/>
              <a:t>Conditions, Severe </a:t>
            </a:r>
            <a:r>
              <a:rPr lang="en-GB" sz="2000" dirty="0"/>
              <a:t>Mental </a:t>
            </a:r>
            <a:r>
              <a:rPr lang="en-GB" sz="2000" dirty="0" smtClean="0"/>
              <a:t>Illness, Falls</a:t>
            </a:r>
          </a:p>
          <a:p>
            <a:pPr lvl="1"/>
            <a:r>
              <a:rPr lang="en-GB" sz="2000" dirty="0" smtClean="0"/>
              <a:t>Early Life, Young Indigenous, </a:t>
            </a:r>
            <a:r>
              <a:rPr lang="en-GB" sz="2000" dirty="0"/>
              <a:t>Older </a:t>
            </a:r>
            <a:r>
              <a:rPr lang="en-GB" sz="2000" dirty="0" smtClean="0"/>
              <a:t>people 65+, Elderly 75+, Geographical Region</a:t>
            </a:r>
          </a:p>
          <a:p>
            <a:pPr marL="457200" lvl="1" indent="0">
              <a:buNone/>
            </a:pPr>
            <a:endParaRPr lang="en-GB" sz="2000" dirty="0" smtClean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7736" y="116632"/>
            <a:ext cx="2376264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692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TwiCs: how are they being used?</a:t>
            </a: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 smtClean="0"/>
              <a:t>Populations</a:t>
            </a:r>
          </a:p>
          <a:p>
            <a:pPr marL="0" indent="0" algn="ctr">
              <a:buNone/>
            </a:pPr>
            <a:endParaRPr lang="en-GB" sz="2000" b="1" dirty="0" smtClean="0"/>
          </a:p>
          <a:p>
            <a:r>
              <a:rPr lang="en-GB" sz="2000" dirty="0" smtClean="0"/>
              <a:t>Studies with REC approval in Australia, Canada, Finland, France, Germany, Mexico, Netherlands, Spain, UK, USA</a:t>
            </a:r>
          </a:p>
          <a:p>
            <a:r>
              <a:rPr lang="en-GB" sz="2000" dirty="0" smtClean="0"/>
              <a:t>Recruiting cohorts </a:t>
            </a:r>
          </a:p>
          <a:p>
            <a:pPr lvl="1"/>
            <a:r>
              <a:rPr lang="en-GB" sz="2000" dirty="0"/>
              <a:t>V</a:t>
            </a:r>
            <a:r>
              <a:rPr lang="en-GB" sz="2000" dirty="0" smtClean="0"/>
              <a:t>ariety of settings: hospitals, primary care clinics, </a:t>
            </a:r>
            <a:r>
              <a:rPr lang="en-GB" sz="2000" dirty="0"/>
              <a:t>population </a:t>
            </a:r>
            <a:r>
              <a:rPr lang="en-GB" sz="2000" dirty="0" smtClean="0"/>
              <a:t>based</a:t>
            </a:r>
          </a:p>
          <a:p>
            <a:pPr lvl="1"/>
            <a:r>
              <a:rPr lang="en-GB" sz="2000" dirty="0" smtClean="0"/>
              <a:t>Treatment seeking, non </a:t>
            </a:r>
            <a:r>
              <a:rPr lang="en-GB" sz="2000" dirty="0"/>
              <a:t>treatment </a:t>
            </a:r>
            <a:r>
              <a:rPr lang="en-GB" sz="2000" dirty="0" smtClean="0"/>
              <a:t>seeking/ </a:t>
            </a:r>
            <a:r>
              <a:rPr lang="en-GB" sz="2000" b="1" dirty="0" smtClean="0"/>
              <a:t>‘at risk’ populations</a:t>
            </a:r>
          </a:p>
          <a:p>
            <a:pPr lvl="1"/>
            <a:r>
              <a:rPr lang="en-GB" sz="2000" dirty="0" smtClean="0"/>
              <a:t>ADHD, Cancer, Depression, </a:t>
            </a:r>
            <a:r>
              <a:rPr lang="en-GB" sz="2000" dirty="0"/>
              <a:t>Rare Disease (Scleroderma), </a:t>
            </a:r>
            <a:r>
              <a:rPr lang="en-GB" sz="2000" dirty="0" smtClean="0"/>
              <a:t>Hep C, HIV, Hip fracture, Irritable Bowel Syndrome, </a:t>
            </a:r>
            <a:r>
              <a:rPr lang="en-GB" sz="2000" b="1" dirty="0"/>
              <a:t>Long Term </a:t>
            </a:r>
            <a:r>
              <a:rPr lang="en-GB" sz="2000" b="1" dirty="0" smtClean="0"/>
              <a:t>Conditions</a:t>
            </a:r>
            <a:r>
              <a:rPr lang="en-GB" sz="2000" dirty="0" smtClean="0"/>
              <a:t>, Severe </a:t>
            </a:r>
            <a:r>
              <a:rPr lang="en-GB" sz="2000" dirty="0"/>
              <a:t>Mental </a:t>
            </a:r>
            <a:r>
              <a:rPr lang="en-GB" sz="2000" dirty="0" smtClean="0"/>
              <a:t>Illness, Falls</a:t>
            </a:r>
          </a:p>
          <a:p>
            <a:pPr lvl="1"/>
            <a:r>
              <a:rPr lang="en-GB" sz="2000" dirty="0" smtClean="0"/>
              <a:t>Early Life, Young Indigenous, </a:t>
            </a:r>
            <a:r>
              <a:rPr lang="en-GB" sz="2000" dirty="0"/>
              <a:t>Older </a:t>
            </a:r>
            <a:r>
              <a:rPr lang="en-GB" sz="2000" dirty="0" smtClean="0"/>
              <a:t>people 65+, Elderly 75+. </a:t>
            </a:r>
            <a:r>
              <a:rPr lang="en-GB" sz="2000" b="1" dirty="0" smtClean="0"/>
              <a:t>Geographical region</a:t>
            </a:r>
          </a:p>
          <a:p>
            <a:pPr marL="457200" lvl="1" indent="0">
              <a:buNone/>
            </a:pPr>
            <a:endParaRPr lang="en-GB" sz="2000" dirty="0" smtClean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7736" y="116632"/>
            <a:ext cx="2376264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00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/>
              <a:t>TwiCs: how are they being used?</a:t>
            </a:r>
            <a:endParaRPr lang="en-GB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200" b="1" dirty="0" smtClean="0"/>
              <a:t>Interventions </a:t>
            </a:r>
          </a:p>
          <a:p>
            <a:r>
              <a:rPr lang="en-GB" sz="2000" dirty="0" smtClean="0"/>
              <a:t>Prevent/ manage/ treat</a:t>
            </a:r>
          </a:p>
          <a:p>
            <a:r>
              <a:rPr lang="en-GB" sz="2000" dirty="0" smtClean="0"/>
              <a:t>Interventions being trialled: acupuncture</a:t>
            </a:r>
            <a:r>
              <a:rPr lang="en-GB" sz="2000" dirty="0"/>
              <a:t>, </a:t>
            </a:r>
            <a:r>
              <a:rPr lang="en-GB" sz="2000" dirty="0" smtClean="0"/>
              <a:t>CBT </a:t>
            </a:r>
            <a:r>
              <a:rPr lang="en-GB" sz="2000" dirty="0"/>
              <a:t>skills based training, </a:t>
            </a:r>
            <a:r>
              <a:rPr lang="en-GB" sz="2000" dirty="0" smtClean="0"/>
              <a:t>compression vests, exercise programmes, fracture treatments, homeopathy, supportive listening, chemo–radiation/ irradiation, manual therapies, models of care, nutritional therapy, podiatry, psychological treatments, screening</a:t>
            </a:r>
            <a:r>
              <a:rPr lang="en-GB" sz="2000" dirty="0"/>
              <a:t>, </a:t>
            </a:r>
            <a:r>
              <a:rPr lang="en-GB" sz="2000" dirty="0" smtClean="0"/>
              <a:t>surgical procedures</a:t>
            </a:r>
          </a:p>
          <a:p>
            <a:endParaRPr lang="en-GB" sz="2000" dirty="0" smtClean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7736" y="116632"/>
            <a:ext cx="2376264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28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/>
              <a:t>TwiCs: how are they being used?</a:t>
            </a:r>
            <a:endParaRPr lang="en-GB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 smtClean="0"/>
              <a:t>Comparators </a:t>
            </a:r>
          </a:p>
          <a:p>
            <a:pPr lvl="1"/>
            <a:r>
              <a:rPr lang="en-GB" sz="2000" dirty="0" smtClean="0"/>
              <a:t>Usual care/ status quo/ treatment as usual/ no intervention</a:t>
            </a:r>
          </a:p>
          <a:p>
            <a:pPr lvl="1"/>
            <a:r>
              <a:rPr lang="en-GB" sz="2000" dirty="0"/>
              <a:t>Standard of Care</a:t>
            </a:r>
          </a:p>
          <a:p>
            <a:pPr lvl="1"/>
            <a:r>
              <a:rPr lang="en-GB" sz="2000" dirty="0"/>
              <a:t>Placebo controlled </a:t>
            </a:r>
            <a:r>
              <a:rPr lang="en-GB" sz="2000" dirty="0" smtClean="0"/>
              <a:t>trial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 smtClean="0"/>
              <a:t>Multiple arms, Unequal randomisation</a:t>
            </a:r>
          </a:p>
          <a:p>
            <a:pPr marL="0" indent="0" algn="ctr">
              <a:buNone/>
            </a:pPr>
            <a:endParaRPr lang="en-GB" sz="2000" b="1" dirty="0" smtClean="0"/>
          </a:p>
          <a:p>
            <a:pPr marL="0" indent="0" algn="ctr">
              <a:buNone/>
            </a:pPr>
            <a:r>
              <a:rPr lang="en-GB" sz="2000" b="1" dirty="0" smtClean="0"/>
              <a:t>Outcomes</a:t>
            </a:r>
          </a:p>
          <a:p>
            <a:r>
              <a:rPr lang="en-GB" sz="2000" dirty="0" smtClean="0"/>
              <a:t>PROMs, routine data linkage, biobank specimens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7736" y="116632"/>
            <a:ext cx="2376264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535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/>
              <a:t>TwiCs: how are they being used?</a:t>
            </a:r>
            <a:endParaRPr lang="en-GB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 smtClean="0"/>
              <a:t>Embedding trials within cohorts </a:t>
            </a:r>
          </a:p>
          <a:p>
            <a:r>
              <a:rPr lang="en-GB" sz="2000" dirty="0" smtClean="0"/>
              <a:t>Cohort can </a:t>
            </a:r>
            <a:r>
              <a:rPr lang="en-GB" sz="2000" dirty="0"/>
              <a:t>facilitate RCTs </a:t>
            </a:r>
            <a:endParaRPr lang="en-GB" sz="2000" dirty="0" smtClean="0"/>
          </a:p>
          <a:p>
            <a:pPr marL="457200" lvl="1" indent="0">
              <a:buNone/>
            </a:pPr>
            <a:r>
              <a:rPr lang="en-GB" sz="1600" dirty="0" smtClean="0"/>
              <a:t>+     Used </a:t>
            </a:r>
            <a:r>
              <a:rPr lang="en-GB" sz="1600" dirty="0"/>
              <a:t>to identify and screen potential trial </a:t>
            </a:r>
            <a:r>
              <a:rPr lang="en-GB" sz="1600" dirty="0" smtClean="0"/>
              <a:t>participants – and other types of studies</a:t>
            </a:r>
          </a:p>
          <a:p>
            <a:pPr marL="457200" lvl="1" indent="0">
              <a:buNone/>
            </a:pPr>
            <a:r>
              <a:rPr lang="en-GB" sz="1600" dirty="0" smtClean="0"/>
              <a:t>+     Collect outcomes for the trial </a:t>
            </a:r>
            <a:endParaRPr lang="en-GB" sz="2000" dirty="0" smtClean="0"/>
          </a:p>
          <a:p>
            <a:pPr marL="0" indent="0" algn="ctr">
              <a:buNone/>
            </a:pPr>
            <a:r>
              <a:rPr lang="en-GB" sz="2000" b="1" dirty="0" smtClean="0"/>
              <a:t>Starting up</a:t>
            </a:r>
          </a:p>
          <a:p>
            <a:endParaRPr lang="en-GB" sz="2000" dirty="0" smtClean="0"/>
          </a:p>
          <a:p>
            <a:r>
              <a:rPr lang="en-GB" sz="2000" dirty="0" smtClean="0"/>
              <a:t>Build a cohort with trials identified</a:t>
            </a:r>
          </a:p>
          <a:p>
            <a:r>
              <a:rPr lang="en-GB" sz="2000" dirty="0" smtClean="0"/>
              <a:t>Build a cohort then identify trials</a:t>
            </a:r>
          </a:p>
          <a:p>
            <a:r>
              <a:rPr lang="en-GB" sz="2000" dirty="0" smtClean="0"/>
              <a:t>Build a cohort around a trial</a:t>
            </a:r>
          </a:p>
          <a:p>
            <a:endParaRPr lang="en-GB" sz="2000" dirty="0" smtClean="0"/>
          </a:p>
          <a:p>
            <a:pPr marL="0" indent="0" algn="ctr">
              <a:buNone/>
            </a:pPr>
            <a:r>
              <a:rPr lang="en-GB" sz="2000" b="1" dirty="0"/>
              <a:t>Funders</a:t>
            </a:r>
          </a:p>
          <a:p>
            <a:r>
              <a:rPr lang="en-GB" sz="2000" dirty="0"/>
              <a:t>CIHR, NIHR, Charities (Big Lottery, Condition based), </a:t>
            </a:r>
          </a:p>
          <a:p>
            <a:endParaRPr lang="en-GB" sz="20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7736" y="116632"/>
            <a:ext cx="2376264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445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Trials within Cohorts – Key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2792" cy="49971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GB" sz="2000" dirty="0" smtClean="0"/>
              <a:t>Large </a:t>
            </a:r>
            <a:r>
              <a:rPr lang="en-GB" sz="2000" dirty="0"/>
              <a:t>observational cohort of </a:t>
            </a:r>
            <a:r>
              <a:rPr lang="en-GB" sz="2000" dirty="0" smtClean="0"/>
              <a:t>people with condition of interest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2000" dirty="0" smtClean="0"/>
              <a:t>Regular measurement of outcomes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2000" dirty="0" smtClean="0"/>
              <a:t>Capacity for multiple trials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For each trial </a:t>
            </a:r>
            <a:r>
              <a:rPr lang="en-GB" sz="1800" dirty="0" smtClean="0"/>
              <a:t>within the cohort</a:t>
            </a:r>
            <a:endParaRPr lang="en-GB" sz="1800" dirty="0"/>
          </a:p>
          <a:p>
            <a:pPr marL="857250" lvl="1" indent="-400050">
              <a:buFont typeface="+mj-lt"/>
              <a:buAutoNum type="romanUcPeriod" startAt="4"/>
            </a:pPr>
            <a:r>
              <a:rPr lang="en-GB" sz="1800" dirty="0"/>
              <a:t>Identify those eligible</a:t>
            </a:r>
          </a:p>
          <a:p>
            <a:pPr marL="857250" lvl="1" indent="-400050">
              <a:buFont typeface="+mj-lt"/>
              <a:buAutoNum type="romanUcPeriod" startAt="4"/>
            </a:pPr>
            <a:r>
              <a:rPr lang="en-GB" sz="1800" dirty="0"/>
              <a:t>Random selection </a:t>
            </a:r>
            <a:r>
              <a:rPr lang="en-GB" sz="1800" dirty="0" smtClean="0"/>
              <a:t>for intervention</a:t>
            </a:r>
            <a:endParaRPr lang="en-GB" sz="1800" dirty="0"/>
          </a:p>
          <a:p>
            <a:pPr marL="857250" lvl="1" indent="-400050">
              <a:buFont typeface="+mj-lt"/>
              <a:buAutoNum type="romanUcPeriod" startAt="4"/>
            </a:pPr>
            <a:r>
              <a:rPr lang="en-GB" sz="1800" dirty="0"/>
              <a:t>Comparison of outcomes with those eligible but not </a:t>
            </a:r>
            <a:r>
              <a:rPr lang="en-GB" sz="1800" dirty="0" smtClean="0"/>
              <a:t>selected</a:t>
            </a:r>
            <a:endParaRPr lang="en-GB" sz="1800" dirty="0"/>
          </a:p>
          <a:p>
            <a:pPr marL="857250" lvl="1" indent="-400050">
              <a:buFont typeface="+mj-lt"/>
              <a:buAutoNum type="romanUcPeriod" startAt="4"/>
            </a:pPr>
            <a:r>
              <a:rPr lang="en-GB" sz="1800" b="1" dirty="0" smtClean="0"/>
              <a:t>“Patient centred”  </a:t>
            </a:r>
            <a:r>
              <a:rPr lang="en-GB" sz="1800" b="1" dirty="0"/>
              <a:t>informed consent </a:t>
            </a:r>
          </a:p>
          <a:p>
            <a:endParaRPr lang="en-GB" dirty="0"/>
          </a:p>
        </p:txBody>
      </p:sp>
      <p:pic>
        <p:nvPicPr>
          <p:cNvPr id="5" name="Content Placeholder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064"/>
            <a:ext cx="55446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66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404664"/>
            <a:ext cx="3460984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5737260" cy="2448272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0070C0"/>
                </a:solidFill>
              </a:rPr>
              <a:t>What are TwiCs and how are they being used?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04" y="5517232"/>
            <a:ext cx="2908300" cy="102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16640"/>
            <a:ext cx="2338224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275856" y="5616640"/>
            <a:ext cx="2928948" cy="933450"/>
          </a:xfrm>
        </p:spPr>
        <p:txBody>
          <a:bodyPr>
            <a:normAutofit fontScale="55000" lnSpcReduction="20000"/>
          </a:bodyPr>
          <a:lstStyle/>
          <a:p>
            <a:r>
              <a:rPr lang="en-GB" b="1" dirty="0" smtClean="0"/>
              <a:t>Clare Relton, </a:t>
            </a:r>
          </a:p>
          <a:p>
            <a:r>
              <a:rPr lang="en-GB" b="1" dirty="0" smtClean="0"/>
              <a:t>Senior Research Fellow</a:t>
            </a:r>
          </a:p>
          <a:p>
            <a:r>
              <a:rPr lang="en-GB" b="1" dirty="0" err="1" smtClean="0"/>
              <a:t>ScHARR</a:t>
            </a:r>
            <a:endParaRPr lang="en-GB" b="1" dirty="0" smtClean="0"/>
          </a:p>
          <a:p>
            <a:endParaRPr lang="en-GB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9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10536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‘Patient centred’ Informed Consent?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-342900"/>
            <a:endParaRPr lang="en-GB" sz="2000" i="1" dirty="0" smtClean="0"/>
          </a:p>
          <a:p>
            <a:pPr lvl="1" indent="-342900"/>
            <a:r>
              <a:rPr lang="en-GB" sz="2000" i="1" dirty="0" smtClean="0"/>
              <a:t>Data </a:t>
            </a:r>
            <a:r>
              <a:rPr lang="en-GB" sz="2000" i="1" dirty="0"/>
              <a:t>to be used to help improve long term health</a:t>
            </a:r>
          </a:p>
          <a:p>
            <a:pPr lvl="1" indent="-342900"/>
            <a:r>
              <a:rPr lang="en-GB" sz="2000" i="1" dirty="0"/>
              <a:t>Further contact from researchers</a:t>
            </a:r>
          </a:p>
          <a:p>
            <a:pPr lvl="1" indent="-342900"/>
            <a:r>
              <a:rPr lang="en-GB" sz="2000" i="1" dirty="0"/>
              <a:t>Access to your health records</a:t>
            </a:r>
          </a:p>
          <a:p>
            <a:pPr lvl="1" indent="-342900"/>
            <a:r>
              <a:rPr lang="en-GB" sz="2000" i="1" dirty="0"/>
              <a:t>Act as controls - Information provided to be used to look at the benefit of health treatments</a:t>
            </a:r>
          </a:p>
          <a:p>
            <a:pPr lvl="1" indent="-342900"/>
            <a:r>
              <a:rPr lang="en-GB" sz="2000" i="1" dirty="0"/>
              <a:t>Information about </a:t>
            </a:r>
            <a:r>
              <a:rPr lang="en-GB" sz="2000" b="1" i="1" dirty="0"/>
              <a:t>potential interventions</a:t>
            </a:r>
          </a:p>
          <a:p>
            <a:pPr lvl="1" indent="-342900"/>
            <a:r>
              <a:rPr lang="en-GB" sz="2000" i="1" dirty="0"/>
              <a:t>Information about </a:t>
            </a:r>
            <a:r>
              <a:rPr lang="en-GB" sz="2000" b="1" i="1" dirty="0"/>
              <a:t>random selection </a:t>
            </a:r>
            <a:r>
              <a:rPr lang="en-GB" sz="2000" i="1" dirty="0"/>
              <a:t>to interventions</a:t>
            </a:r>
          </a:p>
          <a:p>
            <a:pPr lvl="2"/>
            <a:endParaRPr lang="en-GB" dirty="0" smtClean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7736" y="116632"/>
            <a:ext cx="2376264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497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10536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‘Patient centred’ Informed Consent?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lvl="1" indent="-342900"/>
            <a:r>
              <a:rPr lang="en-GB" sz="2000" i="1" dirty="0" smtClean="0"/>
              <a:t>Data </a:t>
            </a:r>
            <a:r>
              <a:rPr lang="en-GB" sz="2000" i="1" dirty="0"/>
              <a:t>to be used to help improve long term health</a:t>
            </a:r>
          </a:p>
          <a:p>
            <a:pPr lvl="1" indent="-342900"/>
            <a:r>
              <a:rPr lang="en-GB" sz="2000" i="1" dirty="0"/>
              <a:t>Further contact from researchers</a:t>
            </a:r>
          </a:p>
          <a:p>
            <a:pPr lvl="1" indent="-342900"/>
            <a:r>
              <a:rPr lang="en-GB" sz="2000" i="1" dirty="0"/>
              <a:t>Access to your health records</a:t>
            </a:r>
          </a:p>
          <a:p>
            <a:pPr lvl="1" indent="-342900"/>
            <a:r>
              <a:rPr lang="en-GB" sz="2000" i="1" dirty="0"/>
              <a:t>Act as controls - Information provided to be used to look at the benefit of health treatments</a:t>
            </a:r>
          </a:p>
          <a:p>
            <a:pPr lvl="1" indent="-342900"/>
            <a:r>
              <a:rPr lang="en-GB" sz="2000" i="1" dirty="0"/>
              <a:t>Information about </a:t>
            </a:r>
            <a:r>
              <a:rPr lang="en-GB" sz="2000" b="1" i="1" dirty="0"/>
              <a:t>potential interventions</a:t>
            </a:r>
          </a:p>
          <a:p>
            <a:pPr lvl="1" indent="-342900"/>
            <a:r>
              <a:rPr lang="en-GB" sz="2000" i="1" dirty="0"/>
              <a:t>Information about </a:t>
            </a:r>
            <a:r>
              <a:rPr lang="en-GB" sz="2000" b="1" i="1" dirty="0"/>
              <a:t>random selection </a:t>
            </a:r>
            <a:r>
              <a:rPr lang="en-GB" sz="2000" i="1" dirty="0"/>
              <a:t>to interventions</a:t>
            </a:r>
          </a:p>
          <a:p>
            <a:pPr lvl="2"/>
            <a:endParaRPr lang="en-GB" dirty="0" smtClean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7736" y="116632"/>
            <a:ext cx="2376264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Brace 4"/>
          <p:cNvSpPr/>
          <p:nvPr/>
        </p:nvSpPr>
        <p:spPr>
          <a:xfrm>
            <a:off x="6564164" y="3812468"/>
            <a:ext cx="576064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446602" y="3706142"/>
            <a:ext cx="1584176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Therapeutic related information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Approaches to Informed Consent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dirty="0" smtClean="0"/>
              <a:t>Variations in specificity and timing of </a:t>
            </a:r>
            <a:r>
              <a:rPr lang="en-GB" b="1" dirty="0" smtClean="0"/>
              <a:t>therapeutic related</a:t>
            </a:r>
            <a:r>
              <a:rPr lang="en-GB" dirty="0" smtClean="0"/>
              <a:t> information and consent </a:t>
            </a:r>
          </a:p>
          <a:p>
            <a:pPr lvl="1" indent="-342900"/>
            <a:r>
              <a:rPr lang="en-GB" sz="2000" i="1" dirty="0"/>
              <a:t>Information about </a:t>
            </a:r>
            <a:r>
              <a:rPr lang="en-GB" sz="2000" b="1" i="1" u="sng" dirty="0"/>
              <a:t>potential</a:t>
            </a:r>
            <a:r>
              <a:rPr lang="en-GB" sz="2000" b="1" i="1" dirty="0"/>
              <a:t> interventions</a:t>
            </a:r>
          </a:p>
          <a:p>
            <a:pPr lvl="1" indent="-342900"/>
            <a:r>
              <a:rPr lang="en-GB" sz="2000" i="1" dirty="0"/>
              <a:t>Information about </a:t>
            </a:r>
            <a:r>
              <a:rPr lang="en-GB" sz="2000" i="1" dirty="0" smtClean="0"/>
              <a:t>how people </a:t>
            </a:r>
            <a:r>
              <a:rPr lang="en-GB" sz="2000" b="1" i="1" u="sng" dirty="0" smtClean="0"/>
              <a:t>will be </a:t>
            </a:r>
            <a:r>
              <a:rPr lang="en-GB" sz="2000" b="1" i="1" dirty="0" smtClean="0"/>
              <a:t>selected  </a:t>
            </a:r>
            <a:r>
              <a:rPr lang="en-GB" sz="2000" i="1" dirty="0" smtClean="0"/>
              <a:t>to </a:t>
            </a:r>
            <a:r>
              <a:rPr lang="en-GB" sz="2000" i="1" dirty="0"/>
              <a:t>interventions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457200" lvl="1" indent="0">
              <a:buNone/>
            </a:pPr>
            <a:r>
              <a:rPr lang="en-GB" dirty="0" smtClean="0"/>
              <a:t>Three variations...... so far….</a:t>
            </a:r>
          </a:p>
          <a:p>
            <a:pPr marL="1371600" lvl="2" indent="-514350">
              <a:buAutoNum type="alphaUcPeriod"/>
            </a:pPr>
            <a:r>
              <a:rPr lang="en-GB" sz="2000" i="1" dirty="0" smtClean="0"/>
              <a:t>No information - P</a:t>
            </a:r>
            <a:r>
              <a:rPr lang="en-GB" sz="2000" i="1" strike="sngStrike" dirty="0" smtClean="0"/>
              <a:t>otential interventions</a:t>
            </a:r>
            <a:r>
              <a:rPr lang="en-GB" sz="2000" i="1" dirty="0" smtClean="0"/>
              <a:t> +  </a:t>
            </a:r>
            <a:r>
              <a:rPr lang="en-GB" sz="2000" i="1" strike="sngStrike" dirty="0" smtClean="0"/>
              <a:t>random </a:t>
            </a:r>
            <a:r>
              <a:rPr lang="en-GB" sz="2000" i="1" strike="sngStrike" dirty="0"/>
              <a:t>selection</a:t>
            </a:r>
          </a:p>
          <a:p>
            <a:pPr marL="1371600" lvl="2" indent="-514350">
              <a:buAutoNum type="alphaUcPeriod"/>
            </a:pPr>
            <a:r>
              <a:rPr lang="en-GB" sz="2000" i="1" dirty="0" smtClean="0"/>
              <a:t>Some information  - Potential interventions + </a:t>
            </a:r>
            <a:r>
              <a:rPr lang="en-GB" sz="2000" i="1" strike="sngStrike" dirty="0" smtClean="0"/>
              <a:t>random selection</a:t>
            </a:r>
            <a:endParaRPr lang="en-GB" sz="2000" i="1" strike="sngStrike" dirty="0"/>
          </a:p>
          <a:p>
            <a:pPr marL="1371600" lvl="2" indent="-514350">
              <a:buAutoNum type="alphaUcPeriod"/>
            </a:pPr>
            <a:r>
              <a:rPr lang="en-GB" sz="2000" i="1" dirty="0" smtClean="0"/>
              <a:t>Early information - Potential interventions + </a:t>
            </a:r>
            <a:r>
              <a:rPr lang="en-GB" sz="2000" i="1" dirty="0"/>
              <a:t>random selection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7736" y="116632"/>
            <a:ext cx="2376264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217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Approaches to 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>
              <a:buAutoNum type="alphaUcPeriod"/>
            </a:pPr>
            <a:r>
              <a:rPr lang="en-GB" i="1" dirty="0" smtClean="0"/>
              <a:t>No </a:t>
            </a:r>
            <a:r>
              <a:rPr lang="en-GB" i="1" dirty="0"/>
              <a:t>information - P</a:t>
            </a:r>
            <a:r>
              <a:rPr lang="en-GB" i="1" strike="sngStrike" dirty="0"/>
              <a:t>otential interventions</a:t>
            </a:r>
            <a:r>
              <a:rPr lang="en-GB" i="1" dirty="0"/>
              <a:t> +  </a:t>
            </a:r>
            <a:r>
              <a:rPr lang="en-GB" i="1" strike="sngStrike" dirty="0"/>
              <a:t>random selection</a:t>
            </a:r>
          </a:p>
          <a:p>
            <a:pPr marL="1371600" lvl="2" indent="-514350">
              <a:buFont typeface="+mj-lt"/>
              <a:buAutoNum type="romanLcPeriod"/>
            </a:pPr>
            <a:r>
              <a:rPr lang="en-US" sz="2000" dirty="0" err="1" smtClean="0"/>
              <a:t>Uher</a:t>
            </a:r>
            <a:r>
              <a:rPr lang="en-US" sz="2000" dirty="0" smtClean="0"/>
              <a:t> </a:t>
            </a:r>
            <a:r>
              <a:rPr lang="en-US" sz="2000" dirty="0"/>
              <a:t>R, Cumby J, </a:t>
            </a:r>
            <a:r>
              <a:rPr lang="en-US" sz="2000" dirty="0" err="1"/>
              <a:t>MacKenzie</a:t>
            </a:r>
            <a:r>
              <a:rPr lang="en-US" sz="2000" dirty="0"/>
              <a:t> LE, et al. A familial risk enriched cohort as a platform for testing early interventions to prevent severe mental illness. </a:t>
            </a:r>
            <a:r>
              <a:rPr lang="en-US" sz="2000" b="1" i="1" dirty="0"/>
              <a:t>BMC </a:t>
            </a:r>
            <a:r>
              <a:rPr lang="en-US" sz="2000" b="1" i="1" dirty="0" smtClean="0"/>
              <a:t>Psychiatry</a:t>
            </a:r>
            <a:r>
              <a:rPr lang="en-US" sz="2000" i="1" dirty="0"/>
              <a:t>. </a:t>
            </a:r>
            <a:r>
              <a:rPr lang="en-US" sz="2000" dirty="0"/>
              <a:t>2014;14:344.</a:t>
            </a:r>
            <a:endParaRPr lang="en-GB" sz="2000" dirty="0"/>
          </a:p>
          <a:p>
            <a:pPr marL="1371600" lvl="2" indent="-514350">
              <a:buFont typeface="+mj-lt"/>
              <a:buAutoNum type="romanLcPeriod"/>
            </a:pPr>
            <a:r>
              <a:rPr lang="en-US" sz="2000" dirty="0" smtClean="0"/>
              <a:t>Relton </a:t>
            </a:r>
            <a:r>
              <a:rPr lang="en-US" sz="2000" dirty="0"/>
              <a:t>C, Bissell P, Smith C, et al. South Yorkshire Cohort: a 'cohort trials facility' study of health and weight - Protocol for the recruitment phase. </a:t>
            </a:r>
            <a:r>
              <a:rPr lang="en-US" sz="2000" b="1" i="1" dirty="0"/>
              <a:t>BMC Public Health</a:t>
            </a:r>
            <a:r>
              <a:rPr lang="en-US" sz="2000" dirty="0"/>
              <a:t>. </a:t>
            </a:r>
            <a:r>
              <a:rPr lang="en-US" sz="2000" dirty="0" smtClean="0"/>
              <a:t>2011;11(1</a:t>
            </a:r>
            <a:r>
              <a:rPr lang="en-US" sz="2000" dirty="0"/>
              <a:t>):1-10.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7736" y="116632"/>
            <a:ext cx="2376264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642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Approaches to 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i="1" dirty="0" smtClean="0"/>
              <a:t>B. Some </a:t>
            </a:r>
            <a:r>
              <a:rPr lang="en-GB" i="1" dirty="0"/>
              <a:t>information  - Potential interventions + </a:t>
            </a:r>
            <a:r>
              <a:rPr lang="en-GB" i="1" strike="sngStrike" dirty="0"/>
              <a:t>random selection</a:t>
            </a:r>
          </a:p>
          <a:p>
            <a:pPr marL="1371600" lvl="2" indent="-514350">
              <a:buFont typeface="+mj-lt"/>
              <a:buAutoNum type="romanLcPeriod"/>
            </a:pPr>
            <a:r>
              <a:rPr lang="en-GB" sz="2000" b="1" dirty="0" err="1" smtClean="0"/>
              <a:t>Kwakkenbos</a:t>
            </a:r>
            <a:r>
              <a:rPr lang="en-GB" sz="2000" dirty="0" smtClean="0"/>
              <a:t> </a:t>
            </a:r>
            <a:r>
              <a:rPr lang="en-GB" sz="2000" dirty="0"/>
              <a:t>L, Jewett LR, Baron M, </a:t>
            </a:r>
            <a:r>
              <a:rPr lang="en-GB" sz="2000" dirty="0" smtClean="0"/>
              <a:t>et al. The </a:t>
            </a:r>
            <a:r>
              <a:rPr lang="en-GB" sz="2000" dirty="0"/>
              <a:t>Scleroderma Patient-</a:t>
            </a:r>
            <a:r>
              <a:rPr lang="en-GB" sz="2000" dirty="0" err="1"/>
              <a:t>centered</a:t>
            </a:r>
            <a:r>
              <a:rPr lang="en-GB" sz="2000" dirty="0"/>
              <a:t> Intervention Network (</a:t>
            </a:r>
            <a:r>
              <a:rPr lang="en-GB" sz="2000" b="1" dirty="0"/>
              <a:t>SPIN</a:t>
            </a:r>
            <a:r>
              <a:rPr lang="en-GB" sz="2000" dirty="0"/>
              <a:t>) Cohort: protocol for a cohort multiple randomised controlled trial (</a:t>
            </a:r>
            <a:r>
              <a:rPr lang="en-GB" sz="2000" dirty="0" err="1"/>
              <a:t>cmRCT</a:t>
            </a:r>
            <a:r>
              <a:rPr lang="en-GB" sz="2000" dirty="0"/>
              <a:t>) design to support trials of psychosocial and rehabilitation interventions in a rare disease context. </a:t>
            </a:r>
            <a:r>
              <a:rPr lang="en-GB" sz="2000" b="1" i="1" dirty="0"/>
              <a:t>BMJ </a:t>
            </a:r>
            <a:r>
              <a:rPr lang="en-GB" sz="2000" b="1" i="1" dirty="0" smtClean="0"/>
              <a:t>Open</a:t>
            </a:r>
            <a:r>
              <a:rPr lang="en-GB" sz="2000" dirty="0"/>
              <a:t>. 2013 Aug 1;3(8):e003563.</a:t>
            </a:r>
            <a:endParaRPr lang="en-US" sz="2000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7736" y="116632"/>
            <a:ext cx="2376264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23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Approaches to 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i="1" dirty="0"/>
              <a:t>C. Early Information - Potential interventions + random selection</a:t>
            </a:r>
          </a:p>
          <a:p>
            <a:pPr marL="1371600" lvl="2" indent="-571500">
              <a:buFont typeface="+mj-lt"/>
              <a:buAutoNum type="romanLcPeriod"/>
            </a:pPr>
            <a:r>
              <a:rPr lang="en-US" sz="1900" b="1" dirty="0" smtClean="0"/>
              <a:t>van </a:t>
            </a:r>
            <a:r>
              <a:rPr lang="en-US" sz="1900" b="1" dirty="0"/>
              <a:t>der </a:t>
            </a:r>
            <a:r>
              <a:rPr lang="en-US" sz="1900" b="1" dirty="0" err="1"/>
              <a:t>Velden</a:t>
            </a:r>
            <a:r>
              <a:rPr lang="en-US" sz="1900" b="1" dirty="0"/>
              <a:t> </a:t>
            </a:r>
            <a:r>
              <a:rPr lang="en-US" sz="1900" dirty="0"/>
              <a:t>JM, </a:t>
            </a:r>
            <a:r>
              <a:rPr lang="en-US" sz="1900" dirty="0" smtClean="0"/>
              <a:t>et al. </a:t>
            </a:r>
            <a:r>
              <a:rPr lang="en-US" sz="1900" dirty="0"/>
              <a:t>Comparing </a:t>
            </a:r>
            <a:r>
              <a:rPr lang="en-US" sz="1900" dirty="0" err="1"/>
              <a:t>conVEntional</a:t>
            </a:r>
            <a:r>
              <a:rPr lang="en-US" sz="1900" dirty="0"/>
              <a:t> </a:t>
            </a:r>
            <a:r>
              <a:rPr lang="en-US" sz="1900" dirty="0" err="1"/>
              <a:t>RadioTherapy</a:t>
            </a:r>
            <a:r>
              <a:rPr lang="en-US" sz="1900" dirty="0"/>
              <a:t> with </a:t>
            </a:r>
            <a:r>
              <a:rPr lang="en-US" sz="1900" dirty="0" err="1"/>
              <a:t>stereotactIC</a:t>
            </a:r>
            <a:r>
              <a:rPr lang="en-US" sz="1900" dirty="0"/>
              <a:t> body radiotherapy in patients with </a:t>
            </a:r>
            <a:r>
              <a:rPr lang="en-US" sz="1900" dirty="0" err="1"/>
              <a:t>spinAL</a:t>
            </a:r>
            <a:r>
              <a:rPr lang="en-US" sz="1900" dirty="0"/>
              <a:t> metastases: study protocol for an randomized controlled trial following the cohort multiple randomized controlled trial design. </a:t>
            </a:r>
            <a:r>
              <a:rPr lang="en-US" sz="1900" b="1" i="1" dirty="0"/>
              <a:t>BMC </a:t>
            </a:r>
            <a:r>
              <a:rPr lang="en-US" sz="1900" b="1" i="1" dirty="0" smtClean="0"/>
              <a:t>Cancer</a:t>
            </a:r>
            <a:r>
              <a:rPr lang="en-US" sz="1900" i="1" dirty="0"/>
              <a:t>. </a:t>
            </a:r>
            <a:r>
              <a:rPr lang="en-US" sz="1900" dirty="0" smtClean="0"/>
              <a:t>2016 </a:t>
            </a:r>
            <a:r>
              <a:rPr lang="en-US" sz="1900" dirty="0"/>
              <a:t>Nov 21;16(1):909</a:t>
            </a:r>
            <a:r>
              <a:rPr lang="en-US" sz="1900" dirty="0" smtClean="0"/>
              <a:t>.</a:t>
            </a:r>
            <a:r>
              <a:rPr lang="en-US" sz="1900" dirty="0"/>
              <a:t> </a:t>
            </a:r>
            <a:endParaRPr lang="en-US" sz="1900" dirty="0" smtClean="0"/>
          </a:p>
          <a:p>
            <a:pPr marL="1371600" lvl="2" indent="-571500">
              <a:buFont typeface="+mj-lt"/>
              <a:buAutoNum type="romanLcPeriod"/>
            </a:pPr>
            <a:r>
              <a:rPr lang="en-US" sz="1900" b="1" dirty="0" err="1" smtClean="0"/>
              <a:t>Burbach</a:t>
            </a:r>
            <a:r>
              <a:rPr lang="en-US" sz="1900" dirty="0" smtClean="0"/>
              <a:t> </a:t>
            </a:r>
            <a:r>
              <a:rPr lang="en-US" sz="1900" dirty="0"/>
              <a:t>JPM, </a:t>
            </a:r>
            <a:r>
              <a:rPr lang="en-US" sz="1900" dirty="0" err="1"/>
              <a:t>Kurk</a:t>
            </a:r>
            <a:r>
              <a:rPr lang="en-US" sz="1900" dirty="0"/>
              <a:t> SA, </a:t>
            </a:r>
            <a:r>
              <a:rPr lang="en-US" sz="1900" dirty="0" err="1"/>
              <a:t>Coebergh</a:t>
            </a:r>
            <a:r>
              <a:rPr lang="en-US" sz="1900" dirty="0"/>
              <a:t> van den </a:t>
            </a:r>
            <a:r>
              <a:rPr lang="en-US" sz="1900" dirty="0" err="1"/>
              <a:t>Braak</a:t>
            </a:r>
            <a:r>
              <a:rPr lang="en-US" sz="1900" dirty="0"/>
              <a:t> RRJ, et al. Prospective Dutch colorectal cancer cohort: an infrastructure for long-term observational, prognostic, predictive and (randomized) intervention research. </a:t>
            </a:r>
            <a:r>
              <a:rPr lang="en-US" sz="1900" b="1" i="1" dirty="0" err="1"/>
              <a:t>Acta</a:t>
            </a:r>
            <a:r>
              <a:rPr lang="en-US" sz="1900" b="1" i="1" dirty="0"/>
              <a:t> </a:t>
            </a:r>
            <a:r>
              <a:rPr lang="en-US" sz="1900" b="1" i="1" dirty="0" err="1"/>
              <a:t>Oncologica</a:t>
            </a:r>
            <a:r>
              <a:rPr lang="en-US" sz="1900" i="1" dirty="0"/>
              <a:t>. </a:t>
            </a:r>
            <a:r>
              <a:rPr lang="en-US" sz="1900" dirty="0"/>
              <a:t>2016:1-8.</a:t>
            </a:r>
            <a:endParaRPr lang="en-GB" sz="1900" dirty="0"/>
          </a:p>
          <a:p>
            <a:pPr marL="1371600" lvl="2" indent="-571500">
              <a:buFont typeface="+mj-lt"/>
              <a:buAutoNum type="romanLcPeriod"/>
            </a:pPr>
            <a:endParaRPr lang="en-US" dirty="0" smtClean="0"/>
          </a:p>
          <a:p>
            <a:pPr marL="1371600" lvl="2" indent="-571500">
              <a:buFont typeface="+mj-lt"/>
              <a:buAutoNum type="romanLcPeriod"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7736" y="116632"/>
            <a:ext cx="2376264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461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Approaches to 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GB" i="1" dirty="0"/>
              <a:t>C. Early Information - Potential interventions + random selection</a:t>
            </a:r>
          </a:p>
          <a:p>
            <a:pPr marL="1371600" lvl="2" indent="-571500">
              <a:buFont typeface="+mj-lt"/>
              <a:buAutoNum type="romanLcPeriod"/>
            </a:pPr>
            <a:r>
              <a:rPr lang="en-US" sz="1900" b="1" dirty="0" smtClean="0"/>
              <a:t>van </a:t>
            </a:r>
            <a:r>
              <a:rPr lang="en-US" sz="1900" b="1" dirty="0"/>
              <a:t>der </a:t>
            </a:r>
            <a:r>
              <a:rPr lang="en-US" sz="1900" b="1" dirty="0" err="1"/>
              <a:t>Velden</a:t>
            </a:r>
            <a:r>
              <a:rPr lang="en-US" sz="1900" b="1" dirty="0"/>
              <a:t> </a:t>
            </a:r>
            <a:r>
              <a:rPr lang="en-US" sz="1900" dirty="0"/>
              <a:t>JM, </a:t>
            </a:r>
            <a:r>
              <a:rPr lang="en-US" sz="1900" dirty="0" smtClean="0"/>
              <a:t>et al. </a:t>
            </a:r>
            <a:r>
              <a:rPr lang="en-US" sz="1900" dirty="0"/>
              <a:t>Comparing </a:t>
            </a:r>
            <a:r>
              <a:rPr lang="en-US" sz="1900" dirty="0" err="1"/>
              <a:t>conVEntional</a:t>
            </a:r>
            <a:r>
              <a:rPr lang="en-US" sz="1900" dirty="0"/>
              <a:t> </a:t>
            </a:r>
            <a:r>
              <a:rPr lang="en-US" sz="1900" dirty="0" err="1"/>
              <a:t>RadioTherapy</a:t>
            </a:r>
            <a:r>
              <a:rPr lang="en-US" sz="1900" dirty="0"/>
              <a:t> with </a:t>
            </a:r>
            <a:r>
              <a:rPr lang="en-US" sz="1900" dirty="0" err="1"/>
              <a:t>stereotactIC</a:t>
            </a:r>
            <a:r>
              <a:rPr lang="en-US" sz="1900" dirty="0"/>
              <a:t> body radiotherapy in patients with </a:t>
            </a:r>
            <a:r>
              <a:rPr lang="en-US" sz="1900" dirty="0" err="1"/>
              <a:t>spinAL</a:t>
            </a:r>
            <a:r>
              <a:rPr lang="en-US" sz="1900" dirty="0"/>
              <a:t> metastases: study protocol for an randomized controlled trial following the cohort multiple randomized controlled trial design. </a:t>
            </a:r>
            <a:r>
              <a:rPr lang="en-US" sz="1900" b="1" i="1" dirty="0"/>
              <a:t>BMC </a:t>
            </a:r>
            <a:r>
              <a:rPr lang="en-US" sz="1900" b="1" i="1" dirty="0" smtClean="0"/>
              <a:t>Cancer</a:t>
            </a:r>
            <a:r>
              <a:rPr lang="en-US" sz="1900" i="1" dirty="0"/>
              <a:t>. </a:t>
            </a:r>
            <a:r>
              <a:rPr lang="en-US" sz="1900" dirty="0"/>
              <a:t>2016 Nov 21;16(1):909</a:t>
            </a:r>
            <a:r>
              <a:rPr lang="en-US" sz="1900" dirty="0" smtClean="0"/>
              <a:t>.</a:t>
            </a:r>
            <a:r>
              <a:rPr lang="en-US" sz="1900" dirty="0"/>
              <a:t> </a:t>
            </a:r>
            <a:endParaRPr lang="en-US" sz="1900" dirty="0" smtClean="0"/>
          </a:p>
          <a:p>
            <a:pPr marL="1371600" lvl="2" indent="-571500">
              <a:buFont typeface="+mj-lt"/>
              <a:buAutoNum type="romanLcPeriod"/>
            </a:pPr>
            <a:r>
              <a:rPr lang="en-US" sz="1900" b="1" dirty="0" err="1" smtClean="0"/>
              <a:t>Burbach</a:t>
            </a:r>
            <a:r>
              <a:rPr lang="en-US" sz="1900" dirty="0" smtClean="0"/>
              <a:t> </a:t>
            </a:r>
            <a:r>
              <a:rPr lang="en-US" sz="1900" dirty="0"/>
              <a:t>JPM, </a:t>
            </a:r>
            <a:r>
              <a:rPr lang="en-US" sz="1900" dirty="0" err="1"/>
              <a:t>Kurk</a:t>
            </a:r>
            <a:r>
              <a:rPr lang="en-US" sz="1900" dirty="0"/>
              <a:t> SA, </a:t>
            </a:r>
            <a:r>
              <a:rPr lang="en-US" sz="1900" dirty="0" err="1"/>
              <a:t>Coebergh</a:t>
            </a:r>
            <a:r>
              <a:rPr lang="en-US" sz="1900" dirty="0"/>
              <a:t> van den </a:t>
            </a:r>
            <a:r>
              <a:rPr lang="en-US" sz="1900" dirty="0" err="1"/>
              <a:t>Braak</a:t>
            </a:r>
            <a:r>
              <a:rPr lang="en-US" sz="1900" dirty="0"/>
              <a:t> RRJ, et al. Prospective Dutch colorectal cancer cohort: an infrastructure for long-term observational, prognostic, predictive and (randomized) intervention research. </a:t>
            </a:r>
            <a:r>
              <a:rPr lang="en-US" sz="1900" b="1" i="1" dirty="0" err="1"/>
              <a:t>Acta</a:t>
            </a:r>
            <a:r>
              <a:rPr lang="en-US" sz="1900" b="1" i="1" dirty="0"/>
              <a:t> </a:t>
            </a:r>
            <a:r>
              <a:rPr lang="en-US" sz="1900" b="1" i="1" dirty="0" err="1"/>
              <a:t>Oncologica</a:t>
            </a:r>
            <a:r>
              <a:rPr lang="en-US" sz="1900" i="1" dirty="0"/>
              <a:t>. </a:t>
            </a:r>
            <a:r>
              <a:rPr lang="en-US" sz="1900" dirty="0"/>
              <a:t>2016:1-8.</a:t>
            </a:r>
            <a:endParaRPr lang="en-GB" sz="1900" dirty="0"/>
          </a:p>
          <a:p>
            <a:pPr marL="1371600" lvl="2" indent="-571500">
              <a:buFont typeface="+mj-lt"/>
              <a:buAutoNum type="romanLcPeriod"/>
            </a:pPr>
            <a:endParaRPr lang="en-US" dirty="0" smtClean="0"/>
          </a:p>
          <a:p>
            <a:pPr marL="800100" lvl="2" indent="0">
              <a:buNone/>
            </a:pPr>
            <a:r>
              <a:rPr lang="en-GB" dirty="0"/>
              <a:t>Staged consent design (Young-</a:t>
            </a:r>
            <a:r>
              <a:rPr lang="en-GB" dirty="0" err="1"/>
              <a:t>Afat</a:t>
            </a:r>
            <a:r>
              <a:rPr lang="en-GB" dirty="0"/>
              <a:t>, 2016) – two stage consent – pre-randomisation broad consent</a:t>
            </a:r>
          </a:p>
          <a:p>
            <a:pPr marL="1371600" lvl="2" indent="-571500">
              <a:buFont typeface="+mj-lt"/>
              <a:buAutoNum type="romanLcPeriod"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7736" y="116632"/>
            <a:ext cx="2376264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54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more information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411760" y="1340768"/>
            <a:ext cx="4040188" cy="639762"/>
          </a:xfrm>
        </p:spPr>
        <p:txBody>
          <a:bodyPr/>
          <a:lstStyle/>
          <a:p>
            <a:pPr algn="ctr"/>
            <a:r>
              <a:rPr lang="en-GB" dirty="0" smtClean="0">
                <a:hlinkClick r:id="rId2"/>
              </a:rPr>
              <a:t>www.twics.global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0" t="12670" r="5957" b="44406"/>
          <a:stretch/>
        </p:blipFill>
        <p:spPr bwMode="auto">
          <a:xfrm>
            <a:off x="395536" y="2132856"/>
            <a:ext cx="813690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555776" y="5949280"/>
            <a:ext cx="4041775" cy="639762"/>
          </a:xfrm>
        </p:spPr>
        <p:txBody>
          <a:bodyPr/>
          <a:lstStyle/>
          <a:p>
            <a:pPr algn="ctr"/>
            <a:r>
              <a:rPr lang="en-GB" b="0" dirty="0" smtClean="0"/>
              <a:t>c.relton@sheffield.ac.uk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8398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8" t="18073" r="12319" b="11565"/>
          <a:stretch/>
        </p:blipFill>
        <p:spPr bwMode="auto">
          <a:xfrm>
            <a:off x="0" y="0"/>
            <a:ext cx="9144000" cy="686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2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GB" dirty="0" smtClean="0"/>
              <a:t>Trials within Cohorts (TwiCs)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996953"/>
            <a:ext cx="8229600" cy="2016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……Using </a:t>
            </a:r>
            <a:r>
              <a:rPr lang="en-GB" b="1" dirty="0" smtClean="0"/>
              <a:t>cohorts</a:t>
            </a:r>
            <a:r>
              <a:rPr lang="en-GB" dirty="0" smtClean="0"/>
              <a:t> to facilitate the conduct of  </a:t>
            </a:r>
            <a:r>
              <a:rPr lang="en-GB" b="1" dirty="0" smtClean="0"/>
              <a:t>multiple randomised controlled trials </a:t>
            </a:r>
            <a:r>
              <a:rPr lang="en-GB" dirty="0" smtClean="0"/>
              <a:t>…. 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…..particularly those with ‘status quo’ control arms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25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Trials within Cohorts (TwiCs)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endParaRPr lang="en-GB" sz="2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en-GB" sz="28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en-GB" sz="2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en-GB" sz="28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en-GB" sz="2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en-GB" sz="28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en-GB" sz="2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en-GB" sz="28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GB" sz="2800" dirty="0" smtClean="0">
                <a:solidFill>
                  <a:prstClr val="black"/>
                </a:solidFill>
              </a:rPr>
              <a:t>‘</a:t>
            </a:r>
            <a:r>
              <a:rPr lang="en-GB" sz="2800" dirty="0">
                <a:solidFill>
                  <a:prstClr val="black"/>
                </a:solidFill>
              </a:rPr>
              <a:t>Cohort multiple randomised controlled trial’ </a:t>
            </a:r>
            <a:r>
              <a:rPr lang="en-GB" sz="2800" dirty="0" smtClean="0">
                <a:solidFill>
                  <a:prstClr val="black"/>
                </a:solidFill>
              </a:rPr>
              <a:t>design</a:t>
            </a:r>
          </a:p>
          <a:p>
            <a:pPr marL="0" lvl="0" indent="0" algn="ctr">
              <a:buNone/>
            </a:pPr>
            <a:r>
              <a:rPr lang="en-GB" sz="2800" dirty="0" smtClean="0">
                <a:solidFill>
                  <a:prstClr val="black"/>
                </a:solidFill>
              </a:rPr>
              <a:t>‘cmRCT’</a:t>
            </a:r>
          </a:p>
          <a:p>
            <a:pPr marL="0" lvl="0" indent="0" algn="ctr">
              <a:buNone/>
            </a:pPr>
            <a:r>
              <a:rPr lang="en-GB" sz="2800" dirty="0" smtClean="0">
                <a:solidFill>
                  <a:prstClr val="black"/>
                </a:solidFill>
              </a:rPr>
              <a:t>TwiCs = cmRCT</a:t>
            </a:r>
            <a:endParaRPr lang="en-GB" sz="28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GB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4" t="19778" r="17435" b="44683"/>
          <a:stretch/>
        </p:blipFill>
        <p:spPr bwMode="auto">
          <a:xfrm>
            <a:off x="1259632" y="1628800"/>
            <a:ext cx="6930189" cy="346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26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Rationale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Recruitment</a:t>
            </a:r>
          </a:p>
          <a:p>
            <a:endParaRPr lang="en-GB" dirty="0" smtClean="0"/>
          </a:p>
          <a:p>
            <a:r>
              <a:rPr lang="en-GB" dirty="0" smtClean="0"/>
              <a:t>Ethical issues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Scientific/ financial inefficiency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52596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Difficult </a:t>
            </a:r>
            <a:r>
              <a:rPr lang="en-GB" altLang="en-US" sz="2000" dirty="0"/>
              <a:t>&amp; </a:t>
            </a:r>
            <a:r>
              <a:rPr lang="en-GB" altLang="en-US" sz="2000" dirty="0" smtClean="0"/>
              <a:t>populations often unrepresentative</a:t>
            </a:r>
            <a:endParaRPr lang="en-GB" alt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GB" alt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Information given </a:t>
            </a:r>
          </a:p>
          <a:p>
            <a:pPr lvl="2"/>
            <a:r>
              <a:rPr lang="en-GB" altLang="en-US" sz="1600" dirty="0"/>
              <a:t>T</a:t>
            </a:r>
            <a:r>
              <a:rPr lang="en-GB" altLang="en-US" sz="1600" dirty="0" smtClean="0"/>
              <a:t>reatments not then offered</a:t>
            </a:r>
          </a:p>
          <a:p>
            <a:pPr lvl="2"/>
            <a:r>
              <a:rPr lang="en-GB" altLang="en-US" sz="1600" dirty="0" smtClean="0"/>
              <a:t>Allocation to treatment decided by chance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altLang="en-US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000" dirty="0"/>
              <a:t>Reviews of the evidence base  - ‘Apples and pears’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Multiple questions yet trials </a:t>
            </a:r>
            <a:r>
              <a:rPr lang="en-GB" altLang="en-US" sz="2000" dirty="0"/>
              <a:t>– expensive, answer one or two questions each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91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Trials within Cohorts – Key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4193704"/>
            <a:ext cx="4042792" cy="266429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en-GB" sz="2000" dirty="0" smtClean="0"/>
              <a:t>Large </a:t>
            </a:r>
            <a:r>
              <a:rPr lang="en-GB" sz="2000" dirty="0"/>
              <a:t>observational cohort of </a:t>
            </a:r>
            <a:r>
              <a:rPr lang="en-GB" sz="2000" dirty="0" smtClean="0"/>
              <a:t>people with condition of interest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2000" dirty="0" smtClean="0"/>
              <a:t>Regular measurement of outcomes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2000" dirty="0" smtClean="0"/>
              <a:t>Capacity for multiple trials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744" y="4221088"/>
            <a:ext cx="4244280" cy="21931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/>
              <a:t>For each trial </a:t>
            </a:r>
            <a:r>
              <a:rPr lang="en-GB" sz="1800" dirty="0" smtClean="0"/>
              <a:t>within the cohort</a:t>
            </a:r>
            <a:endParaRPr lang="en-GB" sz="1800" dirty="0"/>
          </a:p>
          <a:p>
            <a:pPr marL="857250" lvl="1" indent="-400050">
              <a:buFont typeface="+mj-lt"/>
              <a:buAutoNum type="romanUcPeriod" startAt="4"/>
            </a:pPr>
            <a:r>
              <a:rPr lang="en-GB" sz="1800" dirty="0"/>
              <a:t>Identify those eligible</a:t>
            </a:r>
          </a:p>
          <a:p>
            <a:pPr marL="857250" lvl="1" indent="-400050">
              <a:buFont typeface="+mj-lt"/>
              <a:buAutoNum type="romanUcPeriod" startAt="4"/>
            </a:pPr>
            <a:r>
              <a:rPr lang="en-GB" sz="1800" dirty="0"/>
              <a:t>Random selection </a:t>
            </a:r>
            <a:r>
              <a:rPr lang="en-GB" sz="1800" dirty="0" smtClean="0"/>
              <a:t>for intervention</a:t>
            </a:r>
            <a:endParaRPr lang="en-GB" sz="1800" dirty="0"/>
          </a:p>
          <a:p>
            <a:pPr marL="857250" lvl="1" indent="-400050">
              <a:buFont typeface="+mj-lt"/>
              <a:buAutoNum type="romanUcPeriod" startAt="4"/>
            </a:pPr>
            <a:r>
              <a:rPr lang="en-GB" sz="1800" dirty="0"/>
              <a:t>Comparison of outcomes with those eligible but not </a:t>
            </a:r>
            <a:r>
              <a:rPr lang="en-GB" sz="1800" dirty="0" smtClean="0"/>
              <a:t>selected</a:t>
            </a:r>
            <a:endParaRPr lang="en-GB" sz="1800" dirty="0"/>
          </a:p>
          <a:p>
            <a:pPr marL="857250" lvl="1" indent="-400050">
              <a:buFont typeface="+mj-lt"/>
              <a:buAutoNum type="romanUcPeriod" startAt="4"/>
            </a:pPr>
            <a:r>
              <a:rPr lang="en-GB" sz="1800" dirty="0" smtClean="0"/>
              <a:t>“Patient centred” </a:t>
            </a:r>
            <a:r>
              <a:rPr lang="en-GB" sz="1800" dirty="0"/>
              <a:t>informed consent </a:t>
            </a:r>
          </a:p>
          <a:p>
            <a:endParaRPr lang="en-GB" dirty="0"/>
          </a:p>
        </p:txBody>
      </p:sp>
      <p:pic>
        <p:nvPicPr>
          <p:cNvPr id="5" name="Content Placeholder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66" y="1446615"/>
            <a:ext cx="5544616" cy="227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1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7736" y="116632"/>
            <a:ext cx="2376264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Comparing TwiCs to standard approach to trial design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Standard approach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2174874"/>
            <a:ext cx="4176464" cy="435046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….. </a:t>
            </a:r>
            <a:r>
              <a:rPr lang="en-GB" dirty="0"/>
              <a:t>each trial recruits its own population….. </a:t>
            </a:r>
            <a:r>
              <a:rPr lang="en-GB" dirty="0" smtClean="0"/>
              <a:t>then disbanded</a:t>
            </a:r>
          </a:p>
          <a:p>
            <a:endParaRPr lang="en-GB" dirty="0"/>
          </a:p>
          <a:p>
            <a:r>
              <a:rPr lang="en-GB" dirty="0" smtClean="0"/>
              <a:t>Everyone is offered full information on all possibilities up front……</a:t>
            </a:r>
          </a:p>
          <a:p>
            <a:endParaRPr lang="en-GB" dirty="0" smtClean="0"/>
          </a:p>
          <a:p>
            <a:r>
              <a:rPr lang="en-GB" dirty="0" smtClean="0"/>
              <a:t>…..and their consent is sought for all possible scenarios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>
              <a:buFont typeface="Courier New" panose="02070309020205020404" pitchFamily="49" charset="0"/>
              <a:buChar char="o"/>
            </a:pPr>
            <a:endParaRPr lang="en-GB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Trials within Cohorts (TwiCs)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91471" cy="3951288"/>
          </a:xfrm>
        </p:spPr>
        <p:txBody>
          <a:bodyPr>
            <a:normAutofit/>
          </a:bodyPr>
          <a:lstStyle/>
          <a:p>
            <a:r>
              <a:rPr lang="en-GB" dirty="0" smtClean="0"/>
              <a:t>use </a:t>
            </a:r>
            <a:r>
              <a:rPr lang="en-GB" b="1" dirty="0"/>
              <a:t>cohorts </a:t>
            </a:r>
            <a:r>
              <a:rPr lang="en-GB" dirty="0" smtClean="0"/>
              <a:t>(long term follow up) </a:t>
            </a:r>
            <a:r>
              <a:rPr lang="en-GB" dirty="0"/>
              <a:t>which </a:t>
            </a:r>
            <a:r>
              <a:rPr lang="en-GB" dirty="0" smtClean="0"/>
              <a:t>then ….</a:t>
            </a:r>
          </a:p>
          <a:p>
            <a:r>
              <a:rPr lang="en-GB" dirty="0" smtClean="0"/>
              <a:t>….facilitate </a:t>
            </a:r>
            <a:r>
              <a:rPr lang="en-GB" b="1" dirty="0"/>
              <a:t>multiple</a:t>
            </a:r>
            <a:r>
              <a:rPr lang="en-GB" dirty="0"/>
              <a:t> </a:t>
            </a:r>
            <a:r>
              <a:rPr lang="en-GB" dirty="0" smtClean="0"/>
              <a:t>trials</a:t>
            </a:r>
          </a:p>
          <a:p>
            <a:endParaRPr lang="en-GB" dirty="0" smtClean="0"/>
          </a:p>
          <a:p>
            <a:r>
              <a:rPr lang="en-GB" dirty="0" smtClean="0"/>
              <a:t>Information </a:t>
            </a:r>
          </a:p>
          <a:p>
            <a:pPr lvl="1"/>
            <a:r>
              <a:rPr lang="en-GB" dirty="0" smtClean="0"/>
              <a:t>What </a:t>
            </a:r>
            <a:r>
              <a:rPr lang="en-GB" dirty="0"/>
              <a:t>information is </a:t>
            </a:r>
            <a:r>
              <a:rPr lang="en-GB" dirty="0" smtClean="0"/>
              <a:t>conveyed</a:t>
            </a:r>
          </a:p>
          <a:p>
            <a:pPr lvl="1"/>
            <a:r>
              <a:rPr lang="en-GB" dirty="0" smtClean="0"/>
              <a:t>Who it is conveyed to</a:t>
            </a:r>
          </a:p>
          <a:p>
            <a:pPr lvl="1"/>
            <a:r>
              <a:rPr lang="en-GB" dirty="0" smtClean="0"/>
              <a:t>When it is conveyed</a:t>
            </a:r>
          </a:p>
          <a:p>
            <a:pPr marL="457200" lvl="1" indent="0">
              <a:buNone/>
            </a:pPr>
            <a:r>
              <a:rPr lang="en-GB" dirty="0"/>
              <a:t>A</a:t>
            </a:r>
            <a:r>
              <a:rPr lang="en-GB" dirty="0" smtClean="0"/>
              <a:t>ll </a:t>
            </a:r>
            <a:r>
              <a:rPr lang="en-GB" b="1" dirty="0" smtClean="0"/>
              <a:t>tailored</a:t>
            </a:r>
            <a:r>
              <a:rPr lang="en-GB" dirty="0" smtClean="0"/>
              <a:t> to the person (time, resources, group allocation etc.) 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51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3861048"/>
            <a:ext cx="3888432" cy="265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9" t="34660" r="35500" b="19708"/>
          <a:stretch/>
        </p:blipFill>
        <p:spPr bwMode="auto">
          <a:xfrm>
            <a:off x="2627784" y="980728"/>
            <a:ext cx="3941226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72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" t="22119" r="45102" b="12045"/>
          <a:stretch/>
        </p:blipFill>
        <p:spPr bwMode="auto">
          <a:xfrm>
            <a:off x="1115616" y="1556792"/>
            <a:ext cx="648072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77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1346</Words>
  <Application>Microsoft Office PowerPoint</Application>
  <PresentationFormat>On-screen Show (4:3)</PresentationFormat>
  <Paragraphs>201</Paragraphs>
  <Slides>28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What are TwiCs and how are they being used?</vt:lpstr>
      <vt:lpstr>Trials within Cohorts (TwiCs)</vt:lpstr>
      <vt:lpstr>Trials within Cohorts (TwiCs)</vt:lpstr>
      <vt:lpstr>Rationale</vt:lpstr>
      <vt:lpstr>Trials within Cohorts – Key features</vt:lpstr>
      <vt:lpstr>Comparing TwiCs to standard approach to trial design</vt:lpstr>
      <vt:lpstr>Examples</vt:lpstr>
      <vt:lpstr>Examples</vt:lpstr>
      <vt:lpstr>Examples</vt:lpstr>
      <vt:lpstr>PowerPoint Presentation</vt:lpstr>
      <vt:lpstr>PowerPoint Presentation</vt:lpstr>
      <vt:lpstr>PowerPoint Presentation</vt:lpstr>
      <vt:lpstr>TwiCs: how are they being used?</vt:lpstr>
      <vt:lpstr>TwiCs: how are they being used?</vt:lpstr>
      <vt:lpstr>TwiCs: how are they being used?</vt:lpstr>
      <vt:lpstr>TwiCs: how are they being used?</vt:lpstr>
      <vt:lpstr>TwiCs: how are they being used?</vt:lpstr>
      <vt:lpstr>Trials within Cohorts – Key features</vt:lpstr>
      <vt:lpstr>‘Patient centred’ Informed Consent?</vt:lpstr>
      <vt:lpstr>‘Patient centred’ Informed Consent?</vt:lpstr>
      <vt:lpstr>Approaches to Informed Consent</vt:lpstr>
      <vt:lpstr>Approaches to IC</vt:lpstr>
      <vt:lpstr>Approaches to IC</vt:lpstr>
      <vt:lpstr>Approaches to IC</vt:lpstr>
      <vt:lpstr>Approaches to IC</vt:lpstr>
      <vt:lpstr>For more information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of Trials within Cohorts (TwiCs): International symposium</dc:title>
  <dc:creator>User</dc:creator>
  <cp:lastModifiedBy>User</cp:lastModifiedBy>
  <cp:revision>92</cp:revision>
  <cp:lastPrinted>2016-11-04T10:01:42Z</cp:lastPrinted>
  <dcterms:created xsi:type="dcterms:W3CDTF">2016-06-21T11:13:35Z</dcterms:created>
  <dcterms:modified xsi:type="dcterms:W3CDTF">2017-02-01T09:23:04Z</dcterms:modified>
</cp:coreProperties>
</file>