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96" r:id="rId3"/>
    <p:sldMasterId id="2147483800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4" r:id="rId6"/>
    <p:sldId id="322" r:id="rId7"/>
    <p:sldId id="323" r:id="rId8"/>
    <p:sldId id="325" r:id="rId9"/>
    <p:sldId id="326" r:id="rId10"/>
    <p:sldId id="327" r:id="rId11"/>
    <p:sldId id="328" r:id="rId12"/>
    <p:sldId id="329" r:id="rId13"/>
    <p:sldId id="330" r:id="rId14"/>
    <p:sldId id="288" r:id="rId15"/>
  </p:sldIdLst>
  <p:sldSz cx="9144000" cy="6858000" type="screen4x3"/>
  <p:notesSz cx="6881813" cy="9710738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6pPr>
    <a:lvl7pPr marL="2743200" algn="l" defTabSz="457200" rtl="0" eaLnBrk="1" latinLnBrk="0" hangingPunct="1"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7pPr>
    <a:lvl8pPr marL="3200400" algn="l" defTabSz="457200" rtl="0" eaLnBrk="1" latinLnBrk="0" hangingPunct="1"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8pPr>
    <a:lvl9pPr marL="3657600" algn="l" defTabSz="457200" rtl="0" eaLnBrk="1" latinLnBrk="0" hangingPunct="1">
      <a:defRPr sz="2400" i="1" kern="1200">
        <a:solidFill>
          <a:schemeClr val="tx1"/>
        </a:solidFill>
        <a:latin typeface="Georgia" pitchFamily="-1" charset="0"/>
        <a:ea typeface="MS PGothic" pitchFamily="34" charset="-128"/>
        <a:cs typeface="MS PGothic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2A86"/>
    <a:srgbClr val="F8971D"/>
    <a:srgbClr val="2F2B6D"/>
    <a:srgbClr val="00ADC6"/>
    <a:srgbClr val="009FBA"/>
    <a:srgbClr val="48D7FF"/>
    <a:srgbClr val="666666"/>
    <a:srgbClr val="333333"/>
    <a:srgbClr val="4D4D4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90" d="100"/>
          <a:sy n="90" d="100"/>
        </p:scale>
        <p:origin x="-588" y="-72"/>
      </p:cViewPr>
      <p:guideLst>
        <p:guide orient="horz" pos="4319"/>
        <p:guide pos="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85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Georgi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102" y="0"/>
            <a:ext cx="2982119" cy="485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Georgia" pitchFamily="-1" charset="0"/>
              </a:defRPr>
            </a:lvl1pPr>
          </a:lstStyle>
          <a:p>
            <a:pPr>
              <a:defRPr/>
            </a:pPr>
            <a:fld id="{53183F7E-235C-424D-AE67-CF652DB5097D}" type="datetime1">
              <a:rPr lang="en-GB"/>
              <a:pPr>
                <a:defRPr/>
              </a:pPr>
              <a:t>08/11/2016</a:t>
            </a:fld>
            <a:endParaRPr lang="en-GB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3516"/>
            <a:ext cx="2982119" cy="485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14" tIns="47407" rIns="94814" bIns="47407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Georgi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102" y="9223516"/>
            <a:ext cx="2982119" cy="485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814" tIns="47407" rIns="94814" bIns="4740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Georgia" pitchFamily="-1" charset="0"/>
              </a:defRPr>
            </a:lvl1pPr>
          </a:lstStyle>
          <a:p>
            <a:pPr>
              <a:defRPr/>
            </a:pPr>
            <a:fld id="{908082DD-EA8A-5346-BDAD-6711E47CB2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4610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Georgi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Georgia" pitchFamily="-1" charset="0"/>
              </a:defRPr>
            </a:lvl1pPr>
          </a:lstStyle>
          <a:p>
            <a:pPr>
              <a:defRPr/>
            </a:pPr>
            <a:fld id="{03238EA9-13E2-4843-B497-70B769F46C93}" type="datetime1">
              <a:rPr lang="en-GB"/>
              <a:pPr>
                <a:defRPr/>
              </a:pPr>
              <a:t>08/11/2016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wrap="square" lIns="94814" tIns="47407" rIns="94814" bIns="4740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wrap="square" lIns="94814" tIns="47407" rIns="94814" bIns="47407" numCol="1" anchor="b" anchorCtr="0" compatLnSpc="1">
            <a:prstTxWarp prst="textNoShape">
              <a:avLst/>
            </a:prstTxWarp>
          </a:bodyPr>
          <a:lstStyle>
            <a:lvl1pPr algn="l">
              <a:defRPr sz="1200" i="0">
                <a:latin typeface="Georgi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wrap="square" lIns="94814" tIns="47407" rIns="94814" bIns="47407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Georgia" pitchFamily="-1" charset="0"/>
              </a:defRPr>
            </a:lvl1pPr>
          </a:lstStyle>
          <a:p>
            <a:pPr>
              <a:defRPr/>
            </a:pPr>
            <a:fld id="{49091F59-46AC-D94F-9F70-A1966EBA0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739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orgia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US" dirty="0">
              <a:latin typeface="Georgia" pitchFamily="-1" charset="0"/>
              <a:cs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>
              <a:latin typeface="Georgia" pitchFamily="-1" charset="0"/>
              <a:cs typeface="MS PGothic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B271CB-20CC-2843-878C-690F0FDB1BD9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NH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99999" y="2520000"/>
            <a:ext cx="7560000" cy="1143000"/>
          </a:xfrm>
          <a:prstGeom prst="rect">
            <a:avLst/>
          </a:prstGeom>
        </p:spPr>
        <p:txBody>
          <a:bodyPr vert="horz"/>
          <a:lstStyle>
            <a:lvl1pPr algn="l">
              <a:defRPr sz="4200">
                <a:solidFill>
                  <a:schemeClr val="bg1"/>
                </a:solidFill>
                <a:latin typeface="+mj-lt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RA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24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RA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00" y="1098000"/>
            <a:ext cx="79848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000" y="2260601"/>
            <a:ext cx="3793800" cy="429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60600"/>
            <a:ext cx="4038600" cy="4292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41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RA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980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2A8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980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2A8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90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9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(NH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999" y="2520000"/>
            <a:ext cx="7560000" cy="1838936"/>
          </a:xfrm>
          <a:prstGeom prst="rect">
            <a:avLst/>
          </a:prstGeom>
        </p:spPr>
        <p:txBody>
          <a:bodyPr/>
          <a:lstStyle>
            <a:lvl1pPr algn="l">
              <a:defRPr sz="4200">
                <a:solidFill>
                  <a:srgbClr val="FFFFFF"/>
                </a:solidFill>
                <a:latin typeface="+mj-lt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00000" y="4860000"/>
            <a:ext cx="7560000" cy="630237"/>
          </a:xfrm>
          <a:prstGeom prst="rect">
            <a:avLst/>
          </a:prstGeom>
        </p:spPr>
        <p:txBody>
          <a:bodyPr/>
          <a:lstStyle>
            <a:lvl1pPr marL="0" indent="0">
              <a:buFont typeface="Arial" pitchFamily="34" charset="0"/>
              <a:buNone/>
              <a:defRPr sz="1800">
                <a:solidFill>
                  <a:srgbClr val="F8971D"/>
                </a:solidFill>
                <a:latin typeface="+mn-lt"/>
                <a:cs typeface="Arial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HS 1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000" y="1098000"/>
            <a:ext cx="7560000" cy="9000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2F2B6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01100" y="2178000"/>
            <a:ext cx="7560000" cy="4036500"/>
          </a:xfrm>
          <a:prstGeom prst="rect">
            <a:avLst/>
          </a:prstGeom>
        </p:spPr>
        <p:txBody>
          <a:bodyPr/>
          <a:lstStyle>
            <a:lvl1pPr>
              <a:buClr>
                <a:schemeClr val="accent6"/>
              </a:buClr>
              <a:defRPr sz="1600"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8 November, 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701100" y="2178000"/>
            <a:ext cx="7560000" cy="3757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01100" y="1098000"/>
            <a:ext cx="7560000" cy="900000"/>
          </a:xfrm>
          <a:prstGeom prst="rect">
            <a:avLst/>
          </a:prstGeom>
        </p:spPr>
        <p:txBody>
          <a:bodyPr vert="horz"/>
          <a:lstStyle>
            <a:lvl1pPr algn="l">
              <a:defRPr sz="2800">
                <a:solidFill>
                  <a:srgbClr val="2F2B6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8 November, 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HS 1-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>
          <a:xfrm>
            <a:off x="701675" y="1241425"/>
            <a:ext cx="7559675" cy="900113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09FBA"/>
                </a:solidFill>
              </a:defRPr>
            </a:lvl1pPr>
          </a:lstStyle>
          <a:p>
            <a:pPr defTabSz="457200" eaLnBrk="0" hangingPunct="0">
              <a:defRPr/>
            </a:pPr>
            <a:endParaRPr lang="en-GB" i="0" dirty="0">
              <a:solidFill>
                <a:srgbClr val="2F2B6D"/>
              </a:solidFill>
              <a:latin typeface="+mj-lt"/>
              <a:cs typeface="MS PGothic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702000" y="2387600"/>
            <a:ext cx="3780000" cy="3888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latin typeface="+mn-lt"/>
                <a:cs typeface="Arial"/>
              </a:defRPr>
            </a:lvl1pPr>
            <a:lvl2pPr marL="914400" indent="-457200">
              <a:buFont typeface="Arial"/>
              <a:buChar char="•"/>
              <a:defRPr sz="16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813500" y="2387600"/>
            <a:ext cx="3780000" cy="38882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>
                <a:latin typeface="+mn-lt"/>
                <a:cs typeface="Arial"/>
              </a:defRPr>
            </a:lvl1pPr>
            <a:lvl2pPr marL="914400" indent="-457200">
              <a:buFont typeface="Arial"/>
              <a:buChar char="•"/>
              <a:defRPr sz="16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600">
                <a:latin typeface="Arial"/>
                <a:cs typeface="Arial"/>
              </a:defRPr>
            </a:lvl4pPr>
            <a:lvl5pPr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8 November, 2016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2000" y="1098000"/>
            <a:ext cx="78959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332A86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NHS 1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8 November, 2016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RA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000" y="2520000"/>
            <a:ext cx="7772400" cy="14700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4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RA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00000" y="2520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900000" y="4860000"/>
            <a:ext cx="7772400" cy="867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897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5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HRA 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2000" y="4860000"/>
            <a:ext cx="7086600" cy="1752600"/>
          </a:xfrm>
        </p:spPr>
        <p:txBody>
          <a:bodyPr/>
          <a:lstStyle>
            <a:lvl1pPr marL="0" indent="0" algn="l">
              <a:buNone/>
              <a:defRPr sz="2000">
                <a:solidFill>
                  <a:srgbClr val="F8971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36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2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768351" y="863600"/>
            <a:ext cx="5746756" cy="0"/>
          </a:xfrm>
          <a:prstGeom prst="line">
            <a:avLst/>
          </a:prstGeom>
          <a:noFill/>
          <a:ln w="12700" cap="flat" cmpd="sng" algn="ctr">
            <a:solidFill>
              <a:srgbClr val="00ADC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  <p:pic>
        <p:nvPicPr>
          <p:cNvPr id="6" name="Picture 8" descr="010023 HRA Graphic 144.eps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7332489" y="1343259"/>
            <a:ext cx="1455111" cy="1448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NHS-white-type-logo-1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06" y="207101"/>
            <a:ext cx="2445148" cy="719999"/>
          </a:xfrm>
          <a:prstGeom prst="rect">
            <a:avLst/>
          </a:prstGeom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62000" y="6350000"/>
            <a:ext cx="8025600" cy="0"/>
          </a:xfrm>
          <a:prstGeom prst="line">
            <a:avLst/>
          </a:prstGeom>
          <a:noFill/>
          <a:ln w="12700" cap="flat" cmpd="sng" algn="ctr">
            <a:solidFill>
              <a:srgbClr val="00ADC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-1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-1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-1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802800" y="863600"/>
            <a:ext cx="6153150" cy="0"/>
          </a:xfrm>
          <a:prstGeom prst="line">
            <a:avLst/>
          </a:prstGeom>
          <a:noFill/>
          <a:ln w="12700" cap="flat" cmpd="sng" algn="ctr">
            <a:solidFill>
              <a:srgbClr val="00ADC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051200" y="6350000"/>
            <a:ext cx="7747200" cy="0"/>
          </a:xfrm>
          <a:prstGeom prst="line">
            <a:avLst/>
          </a:prstGeom>
          <a:noFill/>
          <a:ln w="12700" cap="flat" cmpd="sng" algn="ctr">
            <a:solidFill>
              <a:srgbClr val="00ADC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  <p:pic>
        <p:nvPicPr>
          <p:cNvPr id="4101" name="Picture 8" descr="010023 HRA Graphic 144.eps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727505">
            <a:off x="602457" y="6179343"/>
            <a:ext cx="3429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NHS-BL-type-logo-1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100" y="279100"/>
            <a:ext cx="2200634" cy="648000"/>
          </a:xfrm>
          <a:prstGeom prst="rect">
            <a:avLst/>
          </a:prstGeom>
        </p:spPr>
      </p:pic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921500" y="6356350"/>
            <a:ext cx="1839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rgbClr val="332A86"/>
                </a:solidFill>
                <a:latin typeface="Arial"/>
              </a:defRPr>
            </a:lvl1pPr>
          </a:lstStyle>
          <a:p>
            <a:fld id="{0C860F16-C625-C346-9EE9-EBB701C6EF65}" type="datetime3">
              <a:rPr lang="en-GB" smtClean="0"/>
              <a:pPr/>
              <a:t>8 November, 2016</a:t>
            </a:fld>
            <a:endParaRPr lang="en-US" dirty="0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702000" y="1098000"/>
            <a:ext cx="798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702000" y="2178000"/>
            <a:ext cx="7984800" cy="358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4" r:id="rId3"/>
    <p:sldLayoutId id="2147483791" r:id="rId4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>
          <a:solidFill>
            <a:srgbClr val="332A86"/>
          </a:solidFill>
          <a:latin typeface="+mj-lt"/>
          <a:ea typeface="MS PGothic" pitchFamily="34" charset="-128"/>
          <a:cs typeface="MS PGothic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9FBA"/>
          </a:solidFill>
          <a:latin typeface="Calibri" charset="0"/>
          <a:ea typeface="MS PGothic" pitchFamily="34" charset="-128"/>
          <a:cs typeface="MS P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9FBA"/>
          </a:solidFill>
          <a:latin typeface="Calibri" charset="0"/>
          <a:ea typeface="MS PGothic" pitchFamily="34" charset="-128"/>
          <a:cs typeface="MS P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9FBA"/>
          </a:solidFill>
          <a:latin typeface="Calibri" charset="0"/>
          <a:ea typeface="MS PGothic" pitchFamily="34" charset="-128"/>
          <a:cs typeface="MS P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009FBA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–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" charset="0"/>
        <a:buChar char="»"/>
        <a:defRPr sz="1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32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010023 HRA Graphic 144.eps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8872495">
            <a:off x="602457" y="6179343"/>
            <a:ext cx="3429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1051200" y="6350000"/>
            <a:ext cx="7736400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802800" y="863600"/>
            <a:ext cx="6153150" cy="0"/>
          </a:xfrm>
          <a:prstGeom prst="line">
            <a:avLst/>
          </a:prstGeom>
          <a:noFill/>
          <a:ln w="127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289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9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42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2000" y="1098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000" y="2178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7" name="Picture 3" descr="010023 HRA logo final selection.eps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24713" y="328613"/>
            <a:ext cx="15367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702000" y="864000"/>
            <a:ext cx="6296400" cy="0"/>
          </a:xfrm>
          <a:prstGeom prst="line">
            <a:avLst/>
          </a:prstGeom>
          <a:noFill/>
          <a:ln w="12700" cap="flat" cmpd="sng" algn="ctr">
            <a:solidFill>
              <a:srgbClr val="F8971D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en-US">
              <a:latin typeface="Georgia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8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4" r:id="rId3"/>
    <p:sldLayoutId id="2147483805" r:id="rId4"/>
    <p:sldLayoutId id="2147483806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rgbClr val="332A8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ra.nhs.uk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6"/>
          <p:cNvSpPr>
            <a:spLocks noGrp="1"/>
          </p:cNvSpPr>
          <p:nvPr>
            <p:ph type="title"/>
          </p:nvPr>
        </p:nvSpPr>
        <p:spPr>
          <a:xfrm>
            <a:off x="909638" y="3091500"/>
            <a:ext cx="7560000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Randomisation without consent: survey of RECs in England</a:t>
            </a:r>
            <a:endParaRPr lang="en-US" sz="3600" dirty="0" smtClean="0"/>
          </a:p>
        </p:txBody>
      </p:sp>
      <p:sp>
        <p:nvSpPr>
          <p:cNvPr id="15363" name="Text Placeholder 2"/>
          <p:cNvSpPr txBox="1">
            <a:spLocks/>
          </p:cNvSpPr>
          <p:nvPr/>
        </p:nvSpPr>
        <p:spPr bwMode="auto">
          <a:xfrm>
            <a:off x="909638" y="4838700"/>
            <a:ext cx="7134225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l" defTabSz="457200" eaLnBrk="0" hangingPunct="0">
              <a:spcBef>
                <a:spcPct val="20000"/>
              </a:spcBef>
              <a:buFont typeface="Arial" pitchFamily="-1" charset="0"/>
              <a:buNone/>
            </a:pPr>
            <a:endParaRPr lang="en-GB" sz="1800" i="0" dirty="0" smtClean="0">
              <a:solidFill>
                <a:srgbClr val="E98F3A"/>
              </a:solidFill>
              <a:latin typeface="Arial Bold" pitchFamily="-1" charset="0"/>
              <a:ea typeface="Arial Bold" pitchFamily="-1" charset="0"/>
              <a:cs typeface="Arial Bold" pitchFamily="-1" charset="0"/>
            </a:endParaRPr>
          </a:p>
          <a:p>
            <a:pPr algn="l" defTabSz="457200" eaLnBrk="0" hangingPunct="0">
              <a:spcBef>
                <a:spcPct val="20000"/>
              </a:spcBef>
              <a:buFont typeface="Arial" pitchFamily="-1" charset="0"/>
              <a:buNone/>
            </a:pPr>
            <a:endParaRPr lang="en-GB" sz="1800" i="0" dirty="0">
              <a:solidFill>
                <a:srgbClr val="E98F3A"/>
              </a:solidFill>
              <a:latin typeface="Arial Bold" pitchFamily="-1" charset="0"/>
              <a:ea typeface="Arial Bold" pitchFamily="-1" charset="0"/>
              <a:cs typeface="Arial Bold" pitchFamily="-1" charset="0"/>
            </a:endParaRPr>
          </a:p>
          <a:p>
            <a:pPr algn="l" defTabSz="457200" eaLnBrk="0" hangingPunct="0">
              <a:spcBef>
                <a:spcPct val="20000"/>
              </a:spcBef>
              <a:buFont typeface="Arial" pitchFamily="-1" charset="0"/>
              <a:buNone/>
            </a:pPr>
            <a:r>
              <a:rPr lang="en-GB" sz="1800" i="0" dirty="0" smtClean="0">
                <a:solidFill>
                  <a:srgbClr val="E98F3A"/>
                </a:solidFill>
                <a:latin typeface="Arial Bold" pitchFamily="-1" charset="0"/>
                <a:ea typeface="Arial Bold" pitchFamily="-1" charset="0"/>
                <a:cs typeface="Arial Bold" pitchFamily="-1" charset="0"/>
              </a:rPr>
              <a:t>Amanda Hunn –  HRA Joint Head of Policy &amp; Public Affairs</a:t>
            </a:r>
            <a:endParaRPr lang="en-GB" sz="1800" i="0" dirty="0">
              <a:solidFill>
                <a:srgbClr val="E98F3A"/>
              </a:solidFill>
              <a:latin typeface="Arial Bold" pitchFamily="-1" charset="0"/>
              <a:ea typeface="Arial Bold" pitchFamily="-1" charset="0"/>
              <a:cs typeface="Arial Bold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If you interested in collaboration then please speak with Clare </a:t>
            </a:r>
            <a:r>
              <a:rPr lang="en-GB" sz="2000" dirty="0" err="1" smtClean="0"/>
              <a:t>Relton</a:t>
            </a:r>
            <a:r>
              <a:rPr lang="en-GB" sz="2000" dirty="0" smtClean="0"/>
              <a:t> or myself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8 November,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8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8846" y="2369820"/>
            <a:ext cx="345569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5400" i="0" dirty="0" smtClean="0">
              <a:latin typeface="+mj-lt"/>
            </a:endParaRPr>
          </a:p>
          <a:p>
            <a:r>
              <a:rPr lang="en-GB" sz="5400" i="0" dirty="0" smtClean="0">
                <a:latin typeface="+mj-lt"/>
              </a:rPr>
              <a:t>Thank You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" y="5364480"/>
            <a:ext cx="80619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i="0" dirty="0">
                <a:latin typeface="+mj-lt"/>
              </a:rPr>
              <a:t>This presentation is designed to provide general information only. </a:t>
            </a:r>
            <a:endParaRPr lang="en-GB" sz="1600" i="0" dirty="0" smtClean="0">
              <a:latin typeface="+mj-lt"/>
            </a:endParaRPr>
          </a:p>
          <a:p>
            <a:r>
              <a:rPr lang="en-GB" sz="1600" i="0" dirty="0" smtClean="0">
                <a:latin typeface="+mj-lt"/>
              </a:rPr>
              <a:t>Our </a:t>
            </a:r>
            <a:r>
              <a:rPr lang="en-GB" sz="1600" i="0" dirty="0">
                <a:latin typeface="+mj-lt"/>
              </a:rPr>
              <a:t>website Terms and Conditions apply </a:t>
            </a:r>
            <a:r>
              <a:rPr lang="en-GB" sz="1600" i="0" u="sng" dirty="0">
                <a:latin typeface="+mj-lt"/>
                <a:hlinkClick r:id="rId2"/>
              </a:rPr>
              <a:t>www.hra.nhs.uk</a:t>
            </a:r>
            <a:endParaRPr lang="en-GB" sz="1600" i="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1358" y="1669312"/>
            <a:ext cx="67623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dirty="0"/>
              <a:t>If you interested in </a:t>
            </a:r>
            <a:r>
              <a:rPr lang="en-GB" dirty="0" smtClean="0"/>
              <a:t>collaboration in this survey  </a:t>
            </a:r>
            <a:r>
              <a:rPr lang="en-GB" dirty="0"/>
              <a:t>then please speak with Clare </a:t>
            </a:r>
            <a:r>
              <a:rPr lang="en-GB" dirty="0" err="1"/>
              <a:t>Relton</a:t>
            </a:r>
            <a:r>
              <a:rPr lang="en-GB" dirty="0"/>
              <a:t> or </a:t>
            </a:r>
            <a:r>
              <a:rPr lang="en-GB" dirty="0" smtClean="0"/>
              <a:t>myself (amanda.hunn@nhs.net)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53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701100" y="1416000"/>
            <a:ext cx="7560000" cy="469524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Clr>
                <a:srgbClr val="E98F3A"/>
              </a:buClr>
            </a:pPr>
            <a:r>
              <a:rPr lang="en-GB" sz="2000" dirty="0">
                <a:latin typeface="Arial" pitchFamily="-1" charset="0"/>
                <a:ea typeface="Arial" pitchFamily="-1" charset="0"/>
                <a:cs typeface="Arial" pitchFamily="-1" charset="0"/>
              </a:rPr>
              <a:t>Seeking informed consent is central to the </a:t>
            </a: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conduct of ethical research</a:t>
            </a:r>
          </a:p>
          <a:p>
            <a:pPr eaLnBrk="1" hangingPunct="1">
              <a:buClr>
                <a:srgbClr val="E98F3A"/>
              </a:buClr>
            </a:pP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It respects a person’s right to determine what happens to them</a:t>
            </a:r>
          </a:p>
          <a:p>
            <a:pPr marL="0" indent="0" eaLnBrk="1" hangingPunct="1">
              <a:buClr>
                <a:srgbClr val="E98F3A"/>
              </a:buClr>
              <a:buNone/>
            </a:pPr>
            <a:endParaRPr lang="en-GB" sz="20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marL="0" indent="0" eaLnBrk="1" hangingPunct="1">
              <a:buClr>
                <a:srgbClr val="E98F3A"/>
              </a:buClr>
              <a:buNone/>
            </a:pP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BUT:</a:t>
            </a:r>
          </a:p>
          <a:p>
            <a:pPr marL="0" indent="0" eaLnBrk="1" hangingPunct="1">
              <a:buClr>
                <a:srgbClr val="E98F3A"/>
              </a:buClr>
              <a:buNone/>
            </a:pPr>
            <a:endParaRPr lang="en-GB" sz="20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 Sometimes knowing that you were in a control arm can make you feel deprived</a:t>
            </a:r>
            <a:b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</a:br>
            <a:endParaRPr lang="en-GB" sz="20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In non-drug trials it can be difficult to blind</a:t>
            </a:r>
            <a:b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</a:br>
            <a:endParaRPr lang="en-GB" sz="2000" dirty="0" smtClean="0">
              <a:latin typeface="Arial" pitchFamily="-1" charset="0"/>
              <a:ea typeface="Arial" pitchFamily="-1" charset="0"/>
              <a:cs typeface="Arial" pitchFamily="-1" charset="0"/>
            </a:endParaRPr>
          </a:p>
          <a:p>
            <a:pPr eaLnBrk="1" hangingPunct="1">
              <a:buClr>
                <a:srgbClr val="E98F3A"/>
              </a:buClr>
            </a:pPr>
            <a:r>
              <a:rPr lang="en-GB" sz="2000" dirty="0" smtClean="0">
                <a:latin typeface="Arial" pitchFamily="-1" charset="0"/>
                <a:ea typeface="Arial" pitchFamily="-1" charset="0"/>
                <a:cs typeface="Arial" pitchFamily="-1" charset="0"/>
              </a:rPr>
              <a:t>If no standard care and no blinding possible, then seeking consent may bias the outcome.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Proposed survey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Online survey of Research Ethic Committee (REC) members in England across 68 committees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Explore their appetite for randomisation without consent or partial consent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/>
              <a:t>5</a:t>
            </a:r>
            <a:r>
              <a:rPr lang="en-GB" sz="2400" dirty="0" smtClean="0"/>
              <a:t> scenarios 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Asked each time how likely they would be to approve this approach in a research ethics application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8 November,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85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1 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Traditional RCT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smtClean="0"/>
              <a:t>Fully informed consent up front</a:t>
            </a:r>
            <a:br>
              <a:rPr lang="en-GB" sz="2400" dirty="0" smtClean="0"/>
            </a:br>
            <a:endParaRPr lang="en-GB" sz="2400" dirty="0" smtClean="0"/>
          </a:p>
          <a:p>
            <a:r>
              <a:rPr lang="en-GB" sz="2400" dirty="0" smtClean="0"/>
              <a:t>But those who end up in the  control arm may feel deprived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8 November,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2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01100" y="1998000"/>
            <a:ext cx="7560000" cy="42165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800" b="1" dirty="0" smtClean="0"/>
              <a:t>Cluster Trial design</a:t>
            </a:r>
          </a:p>
          <a:p>
            <a:endParaRPr lang="en-GB" sz="3200" dirty="0"/>
          </a:p>
          <a:p>
            <a:r>
              <a:rPr lang="en-GB" sz="3200" dirty="0" smtClean="0"/>
              <a:t>Different general practices (or clinics) randomly allocated to an arm of the study</a:t>
            </a:r>
            <a:br>
              <a:rPr lang="en-GB" sz="3200" dirty="0" smtClean="0"/>
            </a:br>
            <a:endParaRPr lang="en-GB" sz="3200" dirty="0" smtClean="0"/>
          </a:p>
          <a:p>
            <a:r>
              <a:rPr lang="en-GB" sz="3200" dirty="0" smtClean="0">
                <a:solidFill>
                  <a:srgbClr val="FF0000"/>
                </a:solidFill>
              </a:rPr>
              <a:t>Consent is sought from all patients eligible for the study  but in a proportionate manner with a shorter PIS</a:t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GB" sz="3200" dirty="0" smtClean="0">
                <a:solidFill>
                  <a:srgbClr val="FF0000"/>
                </a:solidFill>
              </a:rPr>
              <a:t/>
            </a:r>
            <a:br>
              <a:rPr lang="en-GB" sz="3200" dirty="0" smtClean="0">
                <a:solidFill>
                  <a:srgbClr val="FF0000"/>
                </a:solidFill>
              </a:rPr>
            </a:br>
            <a:r>
              <a:rPr lang="en-GB" sz="3200" dirty="0" smtClean="0">
                <a:solidFill>
                  <a:srgbClr val="FF0000"/>
                </a:solidFill>
              </a:rPr>
              <a:t>OR</a:t>
            </a:r>
          </a:p>
          <a:p>
            <a:r>
              <a:rPr lang="en-GB" sz="3200" dirty="0" smtClean="0">
                <a:solidFill>
                  <a:srgbClr val="FF0000"/>
                </a:solidFill>
              </a:rPr>
              <a:t>No consent is sought from individual eligible patients in either arm</a:t>
            </a:r>
            <a:br>
              <a:rPr lang="en-GB" sz="3200" dirty="0" smtClean="0">
                <a:solidFill>
                  <a:srgbClr val="FF0000"/>
                </a:solidFill>
              </a:rPr>
            </a:br>
            <a:endParaRPr lang="en-GB" sz="3200" dirty="0" smtClean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What about consent to use data?  If data can be anonymised is no consent required?</a:t>
            </a:r>
            <a:r>
              <a:rPr lang="en-GB" sz="2400" dirty="0" smtClean="0">
                <a:solidFill>
                  <a:srgbClr val="FF0000"/>
                </a:solidFill>
              </a:rPr>
              <a:t/>
            </a:r>
            <a:br>
              <a:rPr lang="en-GB" sz="2400" dirty="0" smtClean="0">
                <a:solidFill>
                  <a:srgbClr val="FF0000"/>
                </a:solidFill>
              </a:rPr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 smtClean="0"/>
          </a:p>
          <a:p>
            <a:endParaRPr lang="en-GB" sz="2400" dirty="0"/>
          </a:p>
          <a:p>
            <a:endParaRPr lang="en-GB" sz="2800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8 November,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8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3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701100" y="1998000"/>
            <a:ext cx="7836844" cy="42165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/>
              <a:t>Zelen design </a:t>
            </a:r>
            <a:r>
              <a:rPr lang="en-GB" sz="2400" b="1" dirty="0" smtClean="0"/>
              <a:t>RCT</a:t>
            </a:r>
          </a:p>
          <a:p>
            <a:endParaRPr lang="en-GB" dirty="0"/>
          </a:p>
          <a:p>
            <a:r>
              <a:rPr lang="en-GB" sz="1800" dirty="0" smtClean="0"/>
              <a:t>Patients randomised before consent to participate has been sought</a:t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1800" dirty="0" smtClean="0"/>
              <a:t>Control arm either placebo or standard care</a:t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1800" dirty="0" smtClean="0"/>
              <a:t>Sometimes accepted on ethical ground when to know that you are denied a new treatment may bias outcome</a:t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1800" dirty="0" smtClean="0">
                <a:solidFill>
                  <a:srgbClr val="FF0000"/>
                </a:solidFill>
              </a:rPr>
              <a:t>Can Zelen studies only </a:t>
            </a:r>
            <a:r>
              <a:rPr lang="en-GB" sz="1800" dirty="0">
                <a:solidFill>
                  <a:srgbClr val="FF0000"/>
                </a:solidFill>
              </a:rPr>
              <a:t>b</a:t>
            </a:r>
            <a:r>
              <a:rPr lang="en-GB" sz="1800" dirty="0" smtClean="0">
                <a:solidFill>
                  <a:srgbClr val="FF0000"/>
                </a:solidFill>
              </a:rPr>
              <a:t>e approved where is not possible to disguise a placebo arm hence those in control may feel deprived?</a:t>
            </a:r>
            <a:r>
              <a:rPr lang="en-GB" sz="1800" dirty="0" smtClean="0"/>
              <a:t/>
            </a:r>
            <a:br>
              <a:rPr lang="en-GB" sz="1800" dirty="0" smtClean="0"/>
            </a:br>
            <a:endParaRPr lang="en-GB" sz="1800" dirty="0" smtClean="0"/>
          </a:p>
          <a:p>
            <a:r>
              <a:rPr lang="en-GB" sz="1800" dirty="0" smtClean="0">
                <a:solidFill>
                  <a:srgbClr val="FF0000"/>
                </a:solidFill>
              </a:rPr>
              <a:t>If control arm is </a:t>
            </a:r>
            <a:r>
              <a:rPr lang="en-GB" sz="1800" b="1" dirty="0" smtClean="0">
                <a:solidFill>
                  <a:srgbClr val="FF0000"/>
                </a:solidFill>
              </a:rPr>
              <a:t>not</a:t>
            </a:r>
            <a:r>
              <a:rPr lang="en-GB" sz="1800" dirty="0" smtClean="0">
                <a:solidFill>
                  <a:srgbClr val="FF0000"/>
                </a:solidFill>
              </a:rPr>
              <a:t> consented for the intervention or made aware of the trial, how do you consent to use data?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8 November,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4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b="1" dirty="0" smtClean="0"/>
              <a:t>Trial within a cohort (type A)</a:t>
            </a:r>
            <a:endParaRPr lang="en-GB" sz="2400" dirty="0"/>
          </a:p>
          <a:p>
            <a:r>
              <a:rPr lang="en-GB" sz="2000" dirty="0" smtClean="0"/>
              <a:t>Everyone is informed that this is a long term observational cohort study about a particular disease area</a:t>
            </a:r>
          </a:p>
          <a:p>
            <a:r>
              <a:rPr lang="en-GB" sz="2000" dirty="0" smtClean="0"/>
              <a:t>They will be asked to provide information about their health over following years</a:t>
            </a:r>
          </a:p>
          <a:p>
            <a:r>
              <a:rPr lang="en-GB" sz="2000" dirty="0" smtClean="0"/>
              <a:t>Everyone is informed that a number of trials will be embedded into the cohort study</a:t>
            </a:r>
          </a:p>
          <a:p>
            <a:r>
              <a:rPr lang="en-GB" sz="2000" dirty="0" smtClean="0"/>
              <a:t>Everyone is informed that for each trial researchers will identify those who are eligible and then randomly select some to be offered the intervention to be trialled</a:t>
            </a:r>
          </a:p>
          <a:p>
            <a:r>
              <a:rPr lang="en-GB" sz="2000" dirty="0" smtClean="0"/>
              <a:t>Those eligible but not randomly selected will act as controls – they are not told about the intervention</a:t>
            </a: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8 November,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7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5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Trials with a cohort (Type B)</a:t>
            </a:r>
          </a:p>
          <a:p>
            <a:endParaRPr lang="en-GB" dirty="0"/>
          </a:p>
          <a:p>
            <a:r>
              <a:rPr lang="en-GB" sz="2000" dirty="0" smtClean="0"/>
              <a:t>Same as Scenario 4 but: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dirty="0" smtClean="0"/>
          </a:p>
          <a:p>
            <a:pPr lvl="1"/>
            <a:r>
              <a:rPr lang="en-GB" sz="2000" dirty="0" smtClean="0"/>
              <a:t>No-one is informed that the study plans to to embed a number of trials within the cohort study</a:t>
            </a:r>
            <a:br>
              <a:rPr lang="en-GB" sz="2000" dirty="0" smtClean="0"/>
            </a:br>
            <a:endParaRPr lang="en-GB" sz="2000" dirty="0" smtClean="0"/>
          </a:p>
          <a:p>
            <a:pPr lvl="1"/>
            <a:r>
              <a:rPr lang="en-GB" sz="2000" dirty="0" smtClean="0"/>
              <a:t>No-one is informed in advance that some will be randomly selected for an intervention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8 November,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80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Points to debate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000" dirty="0" smtClean="0"/>
              <a:t>Nature of study to be tested – should it be a clinical trial of drugs or would other types of interventions which can’t be blinded be better?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smtClean="0"/>
              <a:t>Part of justification for not telling people they are in a study when they are in the usual care arm is to prevent creating false hope  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smtClean="0"/>
              <a:t>Does the scenario clinical to relate to a serious condition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smtClean="0"/>
              <a:t>Consent for collection of data versus intervention</a:t>
            </a:r>
            <a:br>
              <a:rPr lang="en-GB" sz="2000" dirty="0" smtClean="0"/>
            </a:br>
            <a:endParaRPr lang="en-GB" sz="2000" dirty="0" smtClean="0"/>
          </a:p>
          <a:p>
            <a:r>
              <a:rPr lang="en-GB" sz="2000" dirty="0" smtClean="0"/>
              <a:t>In a cluster design or Zelen design how you seek consent  for use of data?</a:t>
            </a:r>
            <a:br>
              <a:rPr lang="en-GB" sz="2000" dirty="0" smtClean="0"/>
            </a:br>
            <a:endParaRPr lang="en-GB" sz="2000" dirty="0" smtClean="0"/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860F16-C625-C346-9EE9-EBB701C6EF65}" type="datetime3">
              <a:rPr lang="en-GB" smtClean="0"/>
              <a:pPr/>
              <a:t>8 November, 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HS-HRA_Slide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HS Style">
  <a:themeElements>
    <a:clrScheme name="HRA">
      <a:dk1>
        <a:srgbClr val="332A86"/>
      </a:dk1>
      <a:lt1>
        <a:sysClr val="window" lastClr="FFFFFF"/>
      </a:lt1>
      <a:dk2>
        <a:srgbClr val="332A86"/>
      </a:dk2>
      <a:lt2>
        <a:srgbClr val="FFFFFF"/>
      </a:lt2>
      <a:accent1>
        <a:srgbClr val="F8971D"/>
      </a:accent1>
      <a:accent2>
        <a:srgbClr val="00ADC6"/>
      </a:accent2>
      <a:accent3>
        <a:srgbClr val="5BBF21"/>
      </a:accent3>
      <a:accent4>
        <a:srgbClr val="83389B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HRA Lead p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HRA pag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NHS-HRA_SlideMaster.potx</Template>
  <TotalTime>2915</TotalTime>
  <Words>327</Words>
  <Application>Microsoft Office PowerPoint</Application>
  <PresentationFormat>On-screen Show (4:3)</PresentationFormat>
  <Paragraphs>76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NHS-HRA_SlideMaster</vt:lpstr>
      <vt:lpstr>NHS Style</vt:lpstr>
      <vt:lpstr>HRA Lead pages</vt:lpstr>
      <vt:lpstr>HRA pages</vt:lpstr>
      <vt:lpstr>Randomisation without consent: survey of RECs in England</vt:lpstr>
      <vt:lpstr>PowerPoint Presentation</vt:lpstr>
      <vt:lpstr>Proposed survey</vt:lpstr>
      <vt:lpstr>Scenario 1  </vt:lpstr>
      <vt:lpstr>Scenario 2</vt:lpstr>
      <vt:lpstr>Scenario 3 </vt:lpstr>
      <vt:lpstr>Scenario 4</vt:lpstr>
      <vt:lpstr>Scenario 5</vt:lpstr>
      <vt:lpstr>Points to debate</vt:lpstr>
      <vt:lpstr> 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goes here in one,  two or three lines</dc:title>
  <dc:creator>Keith Vernege</dc:creator>
  <cp:lastModifiedBy>Clare Relton</cp:lastModifiedBy>
  <cp:revision>313</cp:revision>
  <cp:lastPrinted>2016-11-05T17:34:45Z</cp:lastPrinted>
  <dcterms:created xsi:type="dcterms:W3CDTF">2013-06-10T12:57:26Z</dcterms:created>
  <dcterms:modified xsi:type="dcterms:W3CDTF">2016-11-08T09:24:33Z</dcterms:modified>
</cp:coreProperties>
</file>