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2"/>
    <p:sldMasterId id="2147484020" r:id="rId3"/>
    <p:sldMasterId id="2147484022" r:id="rId4"/>
  </p:sldMasterIdLst>
  <p:notesMasterIdLst>
    <p:notesMasterId r:id="rId18"/>
  </p:notesMasterIdLst>
  <p:handoutMasterIdLst>
    <p:handoutMasterId r:id="rId19"/>
  </p:handoutMasterIdLst>
  <p:sldIdLst>
    <p:sldId id="257" r:id="rId5"/>
    <p:sldId id="380" r:id="rId6"/>
    <p:sldId id="388" r:id="rId7"/>
    <p:sldId id="407" r:id="rId8"/>
    <p:sldId id="409" r:id="rId9"/>
    <p:sldId id="410" r:id="rId10"/>
    <p:sldId id="411" r:id="rId11"/>
    <p:sldId id="403" r:id="rId12"/>
    <p:sldId id="404" r:id="rId13"/>
    <p:sldId id="412" r:id="rId14"/>
    <p:sldId id="406" r:id="rId15"/>
    <p:sldId id="414" r:id="rId16"/>
    <p:sldId id="390" r:id="rId17"/>
  </p:sldIdLst>
  <p:sldSz cx="9144000" cy="6858000" type="screen4x3"/>
  <p:notesSz cx="7023100" cy="9309100"/>
  <p:defaultTextStyle>
    <a:defPPr>
      <a:defRPr lang="nl-NL"/>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75" autoAdjust="0"/>
    <p:restoredTop sz="85435" autoAdjust="0"/>
  </p:normalViewPr>
  <p:slideViewPr>
    <p:cSldViewPr snapToGrid="0">
      <p:cViewPr>
        <p:scale>
          <a:sx n="70" d="100"/>
          <a:sy n="70" d="100"/>
        </p:scale>
        <p:origin x="-118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1731C092-B4E5-4C39-AD1F-FD98637B03A8}" type="datetimeFigureOut">
              <a:rPr lang="en-US" smtClean="0"/>
              <a:pPr/>
              <a:t>11/8/2016</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05603927-001A-4DE8-86B4-8B217201C916}" type="slidenum">
              <a:rPr lang="en-US" smtClean="0"/>
              <a:pPr/>
              <a:t>‹#›</a:t>
            </a:fld>
            <a:endParaRPr lang="en-US"/>
          </a:p>
        </p:txBody>
      </p:sp>
    </p:spTree>
    <p:extLst>
      <p:ext uri="{BB962C8B-B14F-4D97-AF65-F5344CB8AC3E}">
        <p14:creationId xmlns:p14="http://schemas.microsoft.com/office/powerpoint/2010/main" val="2235156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8EAF5897-1AF7-4A80-A47F-EBBA4EEF7478}" type="datetimeFigureOut">
              <a:rPr lang="en-US" smtClean="0"/>
              <a:pPr/>
              <a:t>11/8/2016</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45B66359-D117-4C86-92C7-6D3A53581846}" type="slidenum">
              <a:rPr lang="en-US" smtClean="0"/>
              <a:pPr/>
              <a:t>‹#›</a:t>
            </a:fld>
            <a:endParaRPr lang="en-US"/>
          </a:p>
        </p:txBody>
      </p:sp>
    </p:spTree>
    <p:extLst>
      <p:ext uri="{BB962C8B-B14F-4D97-AF65-F5344CB8AC3E}">
        <p14:creationId xmlns:p14="http://schemas.microsoft.com/office/powerpoint/2010/main" val="2077413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Between 30 to70% of the patients with cancer have evidence of bone metastases at autopsy (</a:t>
            </a:r>
            <a:r>
              <a:rPr lang="en-US" sz="1200" kern="1200" dirty="0" err="1" smtClean="0">
                <a:solidFill>
                  <a:schemeClr val="tx1"/>
                </a:solidFill>
                <a:latin typeface="+mn-lt"/>
                <a:ea typeface="+mn-ea"/>
                <a:cs typeface="+mn-cs"/>
              </a:rPr>
              <a:t>Falicov</a:t>
            </a:r>
            <a:r>
              <a:rPr lang="en-US" sz="1200" kern="1200" dirty="0" smtClean="0">
                <a:solidFill>
                  <a:schemeClr val="tx1"/>
                </a:solidFill>
                <a:latin typeface="+mn-lt"/>
                <a:ea typeface="+mn-ea"/>
                <a:cs typeface="+mn-cs"/>
              </a:rPr>
              <a:t> 2006). </a:t>
            </a:r>
            <a:endParaRPr lang="en-US" dirty="0" smtClean="0"/>
          </a:p>
          <a:p>
            <a:r>
              <a:rPr lang="en-US" dirty="0" smtClean="0"/>
              <a:t>Heterogeneous</a:t>
            </a:r>
            <a:r>
              <a:rPr lang="en-US" baseline="0" dirty="0" smtClean="0"/>
              <a:t> group of patients </a:t>
            </a:r>
            <a:r>
              <a:rPr lang="en-US" baseline="0" dirty="0" smtClean="0">
                <a:sym typeface="Wingdings" pitchFamily="2" charset="2"/>
              </a:rPr>
              <a:t> difficult to manage</a:t>
            </a:r>
          </a:p>
          <a:p>
            <a:r>
              <a:rPr lang="en-US" baseline="0" dirty="0" smtClean="0">
                <a:sym typeface="Wingdings" pitchFamily="2" charset="2"/>
              </a:rPr>
              <a:t>Survival ranges from months to several years</a:t>
            </a:r>
          </a:p>
        </p:txBody>
      </p:sp>
      <p:sp>
        <p:nvSpPr>
          <p:cNvPr id="4" name="Slide Number Placeholder 3"/>
          <p:cNvSpPr>
            <a:spLocks noGrp="1"/>
          </p:cNvSpPr>
          <p:nvPr>
            <p:ph type="sldNum" sz="quarter" idx="10"/>
          </p:nvPr>
        </p:nvSpPr>
        <p:spPr/>
        <p:txBody>
          <a:bodyPr/>
          <a:lstStyle/>
          <a:p>
            <a:fld id="{45B66359-D117-4C86-92C7-6D3A53581846}" type="slidenum">
              <a:rPr lang="en-US" smtClean="0"/>
              <a:pPr/>
              <a:t>2</a:t>
            </a:fld>
            <a:endParaRPr lang="en-US"/>
          </a:p>
        </p:txBody>
      </p:sp>
    </p:spTree>
    <p:extLst>
      <p:ext uri="{BB962C8B-B14F-4D97-AF65-F5344CB8AC3E}">
        <p14:creationId xmlns:p14="http://schemas.microsoft.com/office/powerpoint/2010/main" val="2286149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B66359-D117-4C86-92C7-6D3A53581846}" type="slidenum">
              <a:rPr lang="en-US" smtClean="0"/>
              <a:pPr/>
              <a:t>3</a:t>
            </a:fld>
            <a:endParaRPr lang="en-US"/>
          </a:p>
        </p:txBody>
      </p:sp>
    </p:spTree>
    <p:extLst>
      <p:ext uri="{BB962C8B-B14F-4D97-AF65-F5344CB8AC3E}">
        <p14:creationId xmlns:p14="http://schemas.microsoft.com/office/powerpoint/2010/main" val="3228823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Elke </a:t>
            </a:r>
            <a:r>
              <a:rPr lang="nl-NL" dirty="0" err="1" smtClean="0"/>
              <a:t>patient</a:t>
            </a:r>
            <a:r>
              <a:rPr lang="nl-NL" baseline="0" dirty="0" smtClean="0"/>
              <a:t> wordt gevraagd</a:t>
            </a:r>
          </a:p>
          <a:p>
            <a:r>
              <a:rPr lang="nl-NL" baseline="0" dirty="0" smtClean="0"/>
              <a:t>90% doet mee aan cohort, 85% wil </a:t>
            </a:r>
            <a:r>
              <a:rPr lang="nl-NL" baseline="0" dirty="0" err="1" smtClean="0"/>
              <a:t>gerandomizeerd</a:t>
            </a:r>
            <a:r>
              <a:rPr lang="nl-NL" baseline="0" smtClean="0"/>
              <a:t> worden</a:t>
            </a:r>
            <a:endParaRPr lang="en-GB"/>
          </a:p>
        </p:txBody>
      </p:sp>
      <p:sp>
        <p:nvSpPr>
          <p:cNvPr id="4" name="Tijdelijke aanduiding voor dianummer 3"/>
          <p:cNvSpPr>
            <a:spLocks noGrp="1"/>
          </p:cNvSpPr>
          <p:nvPr>
            <p:ph type="sldNum" sz="quarter" idx="10"/>
          </p:nvPr>
        </p:nvSpPr>
        <p:spPr/>
        <p:txBody>
          <a:bodyPr/>
          <a:lstStyle/>
          <a:p>
            <a:fld id="{45B66359-D117-4C86-92C7-6D3A53581846}" type="slidenum">
              <a:rPr lang="en-US" smtClean="0"/>
              <a:pPr/>
              <a:t>5</a:t>
            </a:fld>
            <a:endParaRPr lang="en-US"/>
          </a:p>
        </p:txBody>
      </p:sp>
    </p:spTree>
    <p:extLst>
      <p:ext uri="{BB962C8B-B14F-4D97-AF65-F5344CB8AC3E}">
        <p14:creationId xmlns:p14="http://schemas.microsoft.com/office/powerpoint/2010/main" val="451035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b="0" i="0" u="none" strike="noStrike" kern="1200" dirty="0" smtClean="0">
                <a:solidFill>
                  <a:schemeClr val="tx1"/>
                </a:solidFill>
                <a:effectLst/>
                <a:latin typeface="+mn-lt"/>
                <a:ea typeface="+mn-ea"/>
                <a:cs typeface="+mn-cs"/>
              </a:rPr>
              <a:t>Reden van ongeschiktheid</a:t>
            </a:r>
            <a:r>
              <a:rPr lang="nl-NL" dirty="0" smtClean="0"/>
              <a:t> </a:t>
            </a:r>
            <a:r>
              <a:rPr lang="nl-NL" sz="1200" b="0" i="0" u="none" strike="noStrike" kern="1200" dirty="0" smtClean="0">
                <a:solidFill>
                  <a:schemeClr val="tx1"/>
                </a:solidFill>
                <a:effectLst/>
                <a:latin typeface="+mn-lt"/>
                <a:ea typeface="+mn-ea"/>
                <a:cs typeface="+mn-cs"/>
              </a:rPr>
              <a:t> </a:t>
            </a:r>
            <a:r>
              <a:rPr lang="nl-NL" dirty="0" smtClean="0"/>
              <a:t> </a:t>
            </a:r>
            <a:r>
              <a:rPr lang="nl-NL" sz="1200" b="0" i="0" u="none" strike="noStrike" kern="1200" dirty="0" smtClean="0">
                <a:solidFill>
                  <a:schemeClr val="tx1"/>
                </a:solidFill>
                <a:effectLst/>
                <a:latin typeface="+mn-lt"/>
                <a:ea typeface="+mn-ea"/>
                <a:cs typeface="+mn-cs"/>
              </a:rPr>
              <a:t>Geen pijn</a:t>
            </a:r>
            <a:r>
              <a:rPr lang="nl-NL" dirty="0" smtClean="0"/>
              <a:t> </a:t>
            </a:r>
            <a:r>
              <a:rPr lang="nl-NL" sz="1200" b="0" i="0" u="none" strike="noStrike" kern="1200" dirty="0" smtClean="0">
                <a:solidFill>
                  <a:schemeClr val="tx1"/>
                </a:solidFill>
                <a:effectLst/>
                <a:latin typeface="+mn-lt"/>
                <a:ea typeface="+mn-ea"/>
                <a:cs typeface="+mn-cs"/>
              </a:rPr>
              <a:t> </a:t>
            </a:r>
            <a:r>
              <a:rPr lang="nl-NL" dirty="0" smtClean="0"/>
              <a:t> </a:t>
            </a:r>
            <a:r>
              <a:rPr lang="nl-NL" sz="1200" b="0" i="0" u="none" strike="noStrike" kern="1200" dirty="0" smtClean="0">
                <a:solidFill>
                  <a:schemeClr val="tx1"/>
                </a:solidFill>
                <a:effectLst/>
                <a:latin typeface="+mn-lt"/>
                <a:ea typeface="+mn-ea"/>
                <a:cs typeface="+mn-cs"/>
              </a:rPr>
              <a:t>1</a:t>
            </a:r>
            <a:r>
              <a:rPr lang="nl-NL" dirty="0" smtClean="0"/>
              <a:t> </a:t>
            </a:r>
            <a:r>
              <a:rPr lang="nl-NL" sz="1200" b="0" i="0" u="none" strike="noStrike" kern="1200" dirty="0" smtClean="0">
                <a:solidFill>
                  <a:schemeClr val="tx1"/>
                </a:solidFill>
                <a:effectLst/>
                <a:latin typeface="+mn-lt"/>
                <a:ea typeface="+mn-ea"/>
                <a:cs typeface="+mn-cs"/>
              </a:rPr>
              <a:t>Operatie indicatie</a:t>
            </a:r>
            <a:r>
              <a:rPr lang="nl-NL" dirty="0" smtClean="0"/>
              <a:t> </a:t>
            </a:r>
            <a:r>
              <a:rPr lang="nl-NL" sz="1200" b="0" i="0" u="none" strike="noStrike" kern="1200" dirty="0" smtClean="0">
                <a:solidFill>
                  <a:schemeClr val="tx1"/>
                </a:solidFill>
                <a:effectLst/>
                <a:latin typeface="+mn-lt"/>
                <a:ea typeface="+mn-ea"/>
                <a:cs typeface="+mn-cs"/>
              </a:rPr>
              <a:t> </a:t>
            </a:r>
            <a:r>
              <a:rPr lang="nl-NL" dirty="0" smtClean="0"/>
              <a:t> </a:t>
            </a:r>
            <a:r>
              <a:rPr lang="nl-NL" sz="1200" b="0" i="0" u="none" strike="noStrike" kern="1200" dirty="0" smtClean="0">
                <a:solidFill>
                  <a:schemeClr val="tx1"/>
                </a:solidFill>
                <a:effectLst/>
                <a:latin typeface="+mn-lt"/>
                <a:ea typeface="+mn-ea"/>
                <a:cs typeface="+mn-cs"/>
              </a:rPr>
              <a:t>1</a:t>
            </a:r>
            <a:r>
              <a:rPr lang="nl-NL" dirty="0" smtClean="0"/>
              <a:t> </a:t>
            </a:r>
            <a:r>
              <a:rPr lang="nl-NL" sz="1200" b="0" i="0" u="none" strike="noStrike" kern="1200" dirty="0" smtClean="0">
                <a:solidFill>
                  <a:schemeClr val="tx1"/>
                </a:solidFill>
                <a:effectLst/>
                <a:latin typeface="+mn-lt"/>
                <a:ea typeface="+mn-ea"/>
                <a:cs typeface="+mn-cs"/>
              </a:rPr>
              <a:t>Laesie buiten WK</a:t>
            </a:r>
            <a:r>
              <a:rPr lang="nl-NL" dirty="0" smtClean="0"/>
              <a:t> </a:t>
            </a:r>
            <a:r>
              <a:rPr lang="nl-NL" sz="1200" b="0" i="0" u="none" strike="noStrike" kern="1200" dirty="0" smtClean="0">
                <a:solidFill>
                  <a:schemeClr val="tx1"/>
                </a:solidFill>
                <a:effectLst/>
                <a:latin typeface="+mn-lt"/>
                <a:ea typeface="+mn-ea"/>
                <a:cs typeface="+mn-cs"/>
              </a:rPr>
              <a:t> </a:t>
            </a:r>
            <a:r>
              <a:rPr lang="nl-NL" dirty="0" smtClean="0"/>
              <a:t> </a:t>
            </a:r>
            <a:r>
              <a:rPr lang="nl-NL" sz="1200" b="0" i="0" u="none" strike="noStrike" kern="1200" dirty="0" smtClean="0">
                <a:solidFill>
                  <a:schemeClr val="tx1"/>
                </a:solidFill>
                <a:effectLst/>
                <a:latin typeface="+mn-lt"/>
                <a:ea typeface="+mn-ea"/>
                <a:cs typeface="+mn-cs"/>
              </a:rPr>
              <a:t>2</a:t>
            </a:r>
            <a:r>
              <a:rPr lang="nl-NL" dirty="0" smtClean="0"/>
              <a:t> </a:t>
            </a:r>
            <a:r>
              <a:rPr lang="nl-NL" sz="1200" b="0" i="0" u="none" strike="noStrike" kern="1200" dirty="0" smtClean="0">
                <a:solidFill>
                  <a:schemeClr val="tx1"/>
                </a:solidFill>
                <a:effectLst/>
                <a:latin typeface="+mn-lt"/>
                <a:ea typeface="+mn-ea"/>
                <a:cs typeface="+mn-cs"/>
              </a:rPr>
              <a:t>Ander oorzaak pijn</a:t>
            </a:r>
            <a:r>
              <a:rPr lang="nl-NL" dirty="0" smtClean="0"/>
              <a:t> </a:t>
            </a:r>
            <a:r>
              <a:rPr lang="nl-NL" sz="1200" b="0" i="0" u="none" strike="noStrike" kern="1200" dirty="0" smtClean="0">
                <a:solidFill>
                  <a:schemeClr val="tx1"/>
                </a:solidFill>
                <a:effectLst/>
                <a:latin typeface="+mn-lt"/>
                <a:ea typeface="+mn-ea"/>
                <a:cs typeface="+mn-cs"/>
              </a:rPr>
              <a:t> </a:t>
            </a:r>
            <a:r>
              <a:rPr lang="nl-NL" dirty="0" smtClean="0"/>
              <a:t> </a:t>
            </a:r>
            <a:r>
              <a:rPr lang="nl-NL" sz="1200" b="0" i="0" u="none" strike="noStrike" kern="1200" dirty="0" smtClean="0">
                <a:solidFill>
                  <a:schemeClr val="tx1"/>
                </a:solidFill>
                <a:effectLst/>
                <a:latin typeface="+mn-lt"/>
                <a:ea typeface="+mn-ea"/>
                <a:cs typeface="+mn-cs"/>
              </a:rPr>
              <a:t>1</a:t>
            </a:r>
            <a:r>
              <a:rPr lang="nl-NL" dirty="0" smtClean="0"/>
              <a:t> </a:t>
            </a:r>
            <a:r>
              <a:rPr lang="nl-NL" sz="1200" b="0" i="0" u="none" strike="noStrike" kern="1200" dirty="0" smtClean="0">
                <a:solidFill>
                  <a:schemeClr val="tx1"/>
                </a:solidFill>
                <a:effectLst/>
                <a:latin typeface="+mn-lt"/>
                <a:ea typeface="+mn-ea"/>
                <a:cs typeface="+mn-cs"/>
              </a:rPr>
              <a:t>Geen uitstel systemische therapie </a:t>
            </a:r>
            <a:r>
              <a:rPr lang="nl-NL" dirty="0" smtClean="0"/>
              <a:t> </a:t>
            </a:r>
            <a:r>
              <a:rPr lang="nl-NL" sz="1200" b="0" i="0" u="none" strike="noStrike" kern="1200" dirty="0" smtClean="0">
                <a:solidFill>
                  <a:schemeClr val="tx1"/>
                </a:solidFill>
                <a:effectLst/>
                <a:latin typeface="+mn-lt"/>
                <a:ea typeface="+mn-ea"/>
                <a:cs typeface="+mn-cs"/>
              </a:rPr>
              <a:t>1</a:t>
            </a:r>
            <a:r>
              <a:rPr lang="nl-NL" dirty="0" smtClean="0"/>
              <a:t> </a:t>
            </a:r>
            <a:r>
              <a:rPr lang="nl-NL" sz="1200" b="0" i="0" u="none" strike="noStrike" kern="1200" dirty="0" smtClean="0">
                <a:solidFill>
                  <a:schemeClr val="tx1"/>
                </a:solidFill>
                <a:effectLst/>
                <a:latin typeface="+mn-lt"/>
                <a:ea typeface="+mn-ea"/>
                <a:cs typeface="+mn-cs"/>
              </a:rPr>
              <a:t> </a:t>
            </a:r>
            <a:r>
              <a:rPr lang="nl-NL" dirty="0" smtClean="0"/>
              <a:t> </a:t>
            </a:r>
            <a:r>
              <a:rPr lang="nl-NL" sz="1200" b="0" i="0" u="none" strike="noStrike" kern="1200" dirty="0" smtClean="0">
                <a:solidFill>
                  <a:schemeClr val="tx1"/>
                </a:solidFill>
                <a:effectLst/>
                <a:latin typeface="+mn-lt"/>
                <a:ea typeface="+mn-ea"/>
                <a:cs typeface="+mn-cs"/>
              </a:rPr>
              <a:t> </a:t>
            </a:r>
            <a:r>
              <a:rPr lang="nl-NL" dirty="0" smtClean="0"/>
              <a:t> </a:t>
            </a:r>
            <a:r>
              <a:rPr lang="nl-NL" sz="1200" b="0" i="0" u="none" strike="noStrike" kern="1200" dirty="0" smtClean="0">
                <a:solidFill>
                  <a:schemeClr val="tx1"/>
                </a:solidFill>
                <a:effectLst/>
                <a:latin typeface="+mn-lt"/>
                <a:ea typeface="+mn-ea"/>
                <a:cs typeface="+mn-cs"/>
              </a:rPr>
              <a:t> </a:t>
            </a:r>
            <a:r>
              <a:rPr lang="nl-NL" dirty="0" smtClean="0"/>
              <a:t> </a:t>
            </a:r>
          </a:p>
          <a:p>
            <a:r>
              <a:rPr lang="nl-NL" sz="1200" b="0" i="0" u="none" strike="noStrike" kern="1200" dirty="0" smtClean="0">
                <a:solidFill>
                  <a:schemeClr val="tx1"/>
                </a:solidFill>
                <a:effectLst/>
                <a:latin typeface="+mn-lt"/>
                <a:ea typeface="+mn-ea"/>
                <a:cs typeface="+mn-cs"/>
              </a:rPr>
              <a:t>Reden van weigeren</a:t>
            </a:r>
            <a:r>
              <a:rPr lang="nl-NL" dirty="0" smtClean="0"/>
              <a:t> </a:t>
            </a:r>
            <a:r>
              <a:rPr lang="nl-NL" sz="1200" b="0" i="0" u="none" strike="noStrike" kern="1200" dirty="0" smtClean="0">
                <a:solidFill>
                  <a:schemeClr val="tx1"/>
                </a:solidFill>
                <a:effectLst/>
                <a:latin typeface="+mn-lt"/>
                <a:ea typeface="+mn-ea"/>
                <a:cs typeface="+mn-cs"/>
              </a:rPr>
              <a:t> </a:t>
            </a:r>
            <a:r>
              <a:rPr lang="nl-NL" dirty="0" smtClean="0"/>
              <a:t> </a:t>
            </a:r>
            <a:r>
              <a:rPr lang="nl-NL" sz="1200" b="0" i="0" u="none" strike="noStrike" kern="1200" dirty="0" smtClean="0">
                <a:solidFill>
                  <a:schemeClr val="tx1"/>
                </a:solidFill>
                <a:effectLst/>
                <a:latin typeface="+mn-lt"/>
                <a:ea typeface="+mn-ea"/>
                <a:cs typeface="+mn-cs"/>
              </a:rPr>
              <a:t>Wilde niet wachten</a:t>
            </a:r>
            <a:r>
              <a:rPr lang="nl-NL" dirty="0" smtClean="0"/>
              <a:t> </a:t>
            </a:r>
            <a:r>
              <a:rPr lang="nl-NL" sz="1200" b="0" i="0" u="none" strike="noStrike" kern="1200" dirty="0" smtClean="0">
                <a:solidFill>
                  <a:schemeClr val="tx1"/>
                </a:solidFill>
                <a:effectLst/>
                <a:latin typeface="+mn-lt"/>
                <a:ea typeface="+mn-ea"/>
                <a:cs typeface="+mn-cs"/>
              </a:rPr>
              <a:t>3</a:t>
            </a:r>
            <a:r>
              <a:rPr lang="nl-NL" dirty="0" smtClean="0"/>
              <a:t> </a:t>
            </a:r>
            <a:r>
              <a:rPr lang="nl-NL" sz="1200" b="0" i="0" u="none" strike="noStrike" kern="1200" dirty="0" smtClean="0">
                <a:solidFill>
                  <a:schemeClr val="tx1"/>
                </a:solidFill>
                <a:effectLst/>
                <a:latin typeface="+mn-lt"/>
                <a:ea typeface="+mn-ea"/>
                <a:cs typeface="+mn-cs"/>
              </a:rPr>
              <a:t>Geen behandeling</a:t>
            </a:r>
            <a:r>
              <a:rPr lang="nl-NL" dirty="0" smtClean="0"/>
              <a:t> </a:t>
            </a:r>
            <a:r>
              <a:rPr lang="nl-NL" sz="1200" b="0" i="0" u="none" strike="noStrike" kern="1200" dirty="0" smtClean="0">
                <a:solidFill>
                  <a:schemeClr val="tx1"/>
                </a:solidFill>
                <a:effectLst/>
                <a:latin typeface="+mn-lt"/>
                <a:ea typeface="+mn-ea"/>
                <a:cs typeface="+mn-cs"/>
              </a:rPr>
              <a:t>2</a:t>
            </a:r>
            <a:r>
              <a:rPr lang="nl-NL" dirty="0" smtClean="0"/>
              <a:t> </a:t>
            </a:r>
          </a:p>
          <a:p>
            <a:r>
              <a:rPr lang="nl-NL" sz="1200" b="0" i="0" u="none" strike="noStrike" kern="1200" dirty="0" smtClean="0">
                <a:solidFill>
                  <a:schemeClr val="tx1"/>
                </a:solidFill>
                <a:effectLst/>
                <a:latin typeface="+mn-lt"/>
                <a:ea typeface="+mn-ea"/>
                <a:cs typeface="+mn-cs"/>
              </a:rPr>
              <a:t>Reden van uitval</a:t>
            </a:r>
            <a:r>
              <a:rPr lang="nl-NL" dirty="0" smtClean="0"/>
              <a:t> </a:t>
            </a:r>
            <a:r>
              <a:rPr lang="nl-NL" sz="1200" b="0" i="0" u="none" strike="noStrike" kern="1200" dirty="0" smtClean="0">
                <a:solidFill>
                  <a:schemeClr val="tx1"/>
                </a:solidFill>
                <a:effectLst/>
                <a:latin typeface="+mn-lt"/>
                <a:ea typeface="+mn-ea"/>
                <a:cs typeface="+mn-cs"/>
              </a:rPr>
              <a:t> </a:t>
            </a:r>
            <a:r>
              <a:rPr lang="nl-NL" dirty="0" smtClean="0"/>
              <a:t> </a:t>
            </a:r>
            <a:r>
              <a:rPr lang="nl-NL" sz="1200" b="0" i="0" u="none" strike="noStrike" kern="1200" dirty="0" smtClean="0">
                <a:solidFill>
                  <a:schemeClr val="tx1"/>
                </a:solidFill>
                <a:effectLst/>
                <a:latin typeface="+mn-lt"/>
                <a:ea typeface="+mn-ea"/>
                <a:cs typeface="+mn-cs"/>
              </a:rPr>
              <a:t>Gevallen en conditie ↓</a:t>
            </a:r>
            <a:r>
              <a:rPr lang="nl-NL" dirty="0" smtClean="0"/>
              <a:t> </a:t>
            </a:r>
            <a:r>
              <a:rPr lang="nl-NL" sz="1200" b="0" i="0" u="none" strike="noStrike" kern="1200" dirty="0" smtClean="0">
                <a:solidFill>
                  <a:schemeClr val="tx1"/>
                </a:solidFill>
                <a:effectLst/>
                <a:latin typeface="+mn-lt"/>
                <a:ea typeface="+mn-ea"/>
                <a:cs typeface="+mn-cs"/>
              </a:rPr>
              <a:t>1</a:t>
            </a:r>
            <a:r>
              <a:rPr lang="nl-NL" dirty="0" smtClean="0"/>
              <a:t> </a:t>
            </a:r>
            <a:r>
              <a:rPr lang="nl-NL" sz="1200" b="0" i="0" u="none" strike="noStrike" kern="1200" dirty="0" smtClean="0">
                <a:solidFill>
                  <a:schemeClr val="tx1"/>
                </a:solidFill>
                <a:effectLst/>
                <a:latin typeface="+mn-lt"/>
                <a:ea typeface="+mn-ea"/>
                <a:cs typeface="+mn-cs"/>
              </a:rPr>
              <a:t>Met spoed conventioneel </a:t>
            </a:r>
            <a:r>
              <a:rPr lang="nl-NL" dirty="0" smtClean="0"/>
              <a:t> </a:t>
            </a:r>
            <a:r>
              <a:rPr lang="nl-NL" sz="1200" b="0" i="0" u="none" strike="noStrike" kern="1200" dirty="0" smtClean="0">
                <a:solidFill>
                  <a:schemeClr val="tx1"/>
                </a:solidFill>
                <a:effectLst/>
                <a:latin typeface="+mn-lt"/>
                <a:ea typeface="+mn-ea"/>
                <a:cs typeface="+mn-cs"/>
              </a:rPr>
              <a:t>2</a:t>
            </a:r>
            <a:r>
              <a:rPr lang="nl-NL" dirty="0" smtClean="0"/>
              <a:t> </a:t>
            </a:r>
            <a:r>
              <a:rPr lang="nl-NL" sz="1200" b="0" i="0" u="none" strike="noStrike" kern="1200" dirty="0" smtClean="0">
                <a:solidFill>
                  <a:schemeClr val="tx1"/>
                </a:solidFill>
                <a:effectLst/>
                <a:latin typeface="+mn-lt"/>
                <a:ea typeface="+mn-ea"/>
                <a:cs typeface="+mn-cs"/>
              </a:rPr>
              <a:t>Geen goede MRI </a:t>
            </a:r>
            <a:r>
              <a:rPr lang="nl-NL" sz="1200" b="0" i="0" u="none" strike="noStrike" kern="1200" dirty="0" err="1" smtClean="0">
                <a:solidFill>
                  <a:schemeClr val="tx1"/>
                </a:solidFill>
                <a:effectLst/>
                <a:latin typeface="+mn-lt"/>
                <a:ea typeface="+mn-ea"/>
                <a:cs typeface="+mn-cs"/>
              </a:rPr>
              <a:t>ivm</a:t>
            </a:r>
            <a:r>
              <a:rPr lang="nl-NL" sz="1200" b="0" i="0" u="none" strike="noStrike" kern="1200" dirty="0" smtClean="0">
                <a:solidFill>
                  <a:schemeClr val="tx1"/>
                </a:solidFill>
                <a:effectLst/>
                <a:latin typeface="+mn-lt"/>
                <a:ea typeface="+mn-ea"/>
                <a:cs typeface="+mn-cs"/>
              </a:rPr>
              <a:t> pijn</a:t>
            </a:r>
            <a:r>
              <a:rPr lang="nl-NL" dirty="0" smtClean="0"/>
              <a:t> </a:t>
            </a:r>
            <a:r>
              <a:rPr lang="nl-NL" sz="1200" b="0" i="0" u="none" strike="noStrike" kern="1200" dirty="0" smtClean="0">
                <a:solidFill>
                  <a:schemeClr val="tx1"/>
                </a:solidFill>
                <a:effectLst/>
                <a:latin typeface="+mn-lt"/>
                <a:ea typeface="+mn-ea"/>
                <a:cs typeface="+mn-cs"/>
              </a:rPr>
              <a:t>1</a:t>
            </a:r>
            <a:r>
              <a:rPr lang="nl-NL" dirty="0" smtClean="0"/>
              <a:t> </a:t>
            </a:r>
            <a:r>
              <a:rPr lang="nl-NL" sz="1200" b="0" i="0" u="none" strike="noStrike" kern="1200" dirty="0" smtClean="0">
                <a:solidFill>
                  <a:schemeClr val="tx1"/>
                </a:solidFill>
                <a:effectLst/>
                <a:latin typeface="+mn-lt"/>
                <a:ea typeface="+mn-ea"/>
                <a:cs typeface="+mn-cs"/>
              </a:rPr>
              <a:t>Progressie op beeldvorming</a:t>
            </a:r>
            <a:r>
              <a:rPr lang="nl-NL" dirty="0" smtClean="0"/>
              <a:t> </a:t>
            </a:r>
            <a:r>
              <a:rPr lang="nl-NL" sz="1200" b="0" i="0" u="none" strike="noStrike" kern="1200" dirty="0" smtClean="0">
                <a:solidFill>
                  <a:schemeClr val="tx1"/>
                </a:solidFill>
                <a:effectLst/>
                <a:latin typeface="+mn-lt"/>
                <a:ea typeface="+mn-ea"/>
                <a:cs typeface="+mn-cs"/>
              </a:rPr>
              <a:t>2</a:t>
            </a:r>
            <a:r>
              <a:rPr lang="nl-NL" dirty="0" smtClean="0"/>
              <a:t> </a:t>
            </a:r>
          </a:p>
          <a:p>
            <a:endParaRPr lang="en-US" dirty="0"/>
          </a:p>
        </p:txBody>
      </p:sp>
      <p:sp>
        <p:nvSpPr>
          <p:cNvPr id="4" name="Slide Number Placeholder 3"/>
          <p:cNvSpPr>
            <a:spLocks noGrp="1"/>
          </p:cNvSpPr>
          <p:nvPr>
            <p:ph type="sldNum" sz="quarter" idx="10"/>
          </p:nvPr>
        </p:nvSpPr>
        <p:spPr/>
        <p:txBody>
          <a:bodyPr/>
          <a:lstStyle/>
          <a:p>
            <a:fld id="{45B66359-D117-4C86-92C7-6D3A53581846}" type="slidenum">
              <a:rPr lang="en-US" smtClean="0"/>
              <a:pPr/>
              <a:t>7</a:t>
            </a:fld>
            <a:endParaRPr lang="en-US"/>
          </a:p>
        </p:txBody>
      </p:sp>
    </p:spTree>
    <p:extLst>
      <p:ext uri="{BB962C8B-B14F-4D97-AF65-F5344CB8AC3E}">
        <p14:creationId xmlns:p14="http://schemas.microsoft.com/office/powerpoint/2010/main" val="1092401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‘cohort multiple Randomized Controlled Trial’ design. A large observational cohort of patients with bone metastases is recruited and their outcomes regularly measured. For a new RCT, information </a:t>
            </a:r>
            <a:r>
              <a:rPr lang="en-US" sz="1200" kern="1200" dirty="0" err="1" smtClean="0">
                <a:solidFill>
                  <a:schemeClr val="tx1"/>
                </a:solidFill>
                <a:latin typeface="+mn-lt"/>
                <a:ea typeface="+mn-ea"/>
                <a:cs typeface="+mn-cs"/>
              </a:rPr>
              <a:t>fromthe</a:t>
            </a:r>
            <a:r>
              <a:rPr lang="en-US" sz="1200" kern="1200" dirty="0" smtClean="0">
                <a:solidFill>
                  <a:schemeClr val="tx1"/>
                </a:solidFill>
                <a:latin typeface="+mn-lt"/>
                <a:ea typeface="+mn-ea"/>
                <a:cs typeface="+mn-cs"/>
              </a:rPr>
              <a:t> cohort is used to identify all eligible patients (green box). Eligible patients (larger green box) are randomly selected to undergo the new intervention. The outcomes of these randomly selected patients are then compared with the outcomes </a:t>
            </a:r>
            <a:r>
              <a:rPr lang="en-US" sz="1200" kern="1200" dirty="0" err="1" smtClean="0">
                <a:solidFill>
                  <a:schemeClr val="tx1"/>
                </a:solidFill>
                <a:latin typeface="+mn-lt"/>
                <a:ea typeface="+mn-ea"/>
                <a:cs typeface="+mn-cs"/>
              </a:rPr>
              <a:t>ofeligible</a:t>
            </a:r>
            <a:r>
              <a:rPr lang="en-US" sz="1200" kern="1200" dirty="0" smtClean="0">
                <a:solidFill>
                  <a:schemeClr val="tx1"/>
                </a:solidFill>
                <a:latin typeface="+mn-lt"/>
                <a:ea typeface="+mn-ea"/>
                <a:cs typeface="+mn-cs"/>
              </a:rPr>
              <a:t> patients not randomly selected; that is, those receiving usual care. This process can be repeated for further </a:t>
            </a:r>
            <a:r>
              <a:rPr lang="en-US" sz="1200" kern="1200" dirty="0" err="1" smtClean="0">
                <a:solidFill>
                  <a:schemeClr val="tx1"/>
                </a:solidFill>
                <a:latin typeface="+mn-lt"/>
                <a:ea typeface="+mn-ea"/>
                <a:cs typeface="+mn-cs"/>
              </a:rPr>
              <a:t>randomised</a:t>
            </a:r>
            <a:r>
              <a:rPr lang="en-US" sz="1200" kern="1200" dirty="0" smtClean="0">
                <a:solidFill>
                  <a:schemeClr val="tx1"/>
                </a:solidFill>
                <a:latin typeface="+mn-lt"/>
                <a:ea typeface="+mn-ea"/>
                <a:cs typeface="+mn-cs"/>
              </a:rPr>
              <a:t> controlled trials (for example, the yellow boxes).</a:t>
            </a:r>
          </a:p>
          <a:p>
            <a:r>
              <a:rPr lang="en-US" sz="1200" kern="1200" dirty="0" smtClean="0">
                <a:solidFill>
                  <a:schemeClr val="tx1"/>
                </a:solidFill>
                <a:latin typeface="+mn-lt"/>
                <a:ea typeface="+mn-ea"/>
                <a:cs typeface="+mn-cs"/>
              </a:rPr>
              <a:t>Adapted from </a:t>
            </a:r>
            <a:r>
              <a:rPr lang="en-US" sz="1200" i="1" kern="1200" dirty="0" smtClean="0">
                <a:solidFill>
                  <a:schemeClr val="tx1"/>
                </a:solidFill>
                <a:latin typeface="+mn-lt"/>
                <a:ea typeface="+mn-ea"/>
                <a:cs typeface="+mn-cs"/>
              </a:rPr>
              <a:t>Relton 2010.</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B66359-D117-4C86-92C7-6D3A53581846}"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228823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6" name="Titel 1"/>
          <p:cNvSpPr>
            <a:spLocks noGrp="1"/>
          </p:cNvSpPr>
          <p:nvPr>
            <p:ph type="ctrTitle"/>
          </p:nvPr>
        </p:nvSpPr>
        <p:spPr>
          <a:xfrm>
            <a:off x="914400" y="2451217"/>
            <a:ext cx="7402748" cy="782344"/>
          </a:xfrm>
          <a:prstGeom prst="rect">
            <a:avLst/>
          </a:prstGeom>
        </p:spPr>
        <p:txBody>
          <a:bodyPr/>
          <a:lstStyle>
            <a:lvl1pPr>
              <a:defRPr sz="3500" b="1" i="0" cap="none">
                <a:solidFill>
                  <a:schemeClr val="bg1"/>
                </a:solidFill>
                <a:latin typeface="Segoe UI"/>
              </a:defRPr>
            </a:lvl1pPr>
          </a:lstStyle>
          <a:p>
            <a:r>
              <a:rPr lang="nl-NL" smtClean="0"/>
              <a:t>Klik om de stijl te bewerken</a:t>
            </a:r>
            <a:endParaRPr lang="nl-NL" dirty="0"/>
          </a:p>
        </p:txBody>
      </p:sp>
      <p:sp>
        <p:nvSpPr>
          <p:cNvPr id="7" name="Subtitel 2"/>
          <p:cNvSpPr>
            <a:spLocks noGrp="1"/>
          </p:cNvSpPr>
          <p:nvPr>
            <p:ph type="subTitle" idx="1"/>
          </p:nvPr>
        </p:nvSpPr>
        <p:spPr>
          <a:xfrm>
            <a:off x="914399" y="3233561"/>
            <a:ext cx="7402749" cy="1752600"/>
          </a:xfrm>
          <a:prstGeom prst="rect">
            <a:avLst/>
          </a:prstGeom>
        </p:spPr>
        <p:txBody>
          <a:bodyPr/>
          <a:lstStyle>
            <a:lvl1pPr marL="0" indent="0" algn="l">
              <a:buNone/>
              <a:defRPr sz="2000" b="0" i="0" baseline="0">
                <a:solidFill>
                  <a:schemeClr val="bg1"/>
                </a:solidFill>
                <a:latin typeface="Segoe UI"/>
                <a:cs typeface="Segoe UI"/>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dirty="0"/>
          </a:p>
        </p:txBody>
      </p:sp>
      <p:sp>
        <p:nvSpPr>
          <p:cNvPr id="4" name="Tijdelijke aanduiding voor voettekst 4"/>
          <p:cNvSpPr>
            <a:spLocks noGrp="1"/>
          </p:cNvSpPr>
          <p:nvPr>
            <p:ph type="ftr" sz="quarter" idx="10"/>
          </p:nvPr>
        </p:nvSpPr>
        <p:spPr>
          <a:xfrm>
            <a:off x="914400" y="6356350"/>
            <a:ext cx="2895600" cy="365125"/>
          </a:xfrm>
          <a:prstGeom prst="rect">
            <a:avLst/>
          </a:prstGeom>
        </p:spPr>
        <p:txBody>
          <a:bodyPr/>
          <a:lstStyle>
            <a:lvl1pPr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1382085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7B46ADB-210F-4812-9491-5AEC1C024260}" type="datetimeFigureOut">
              <a:rPr lang="en-US" smtClean="0"/>
              <a:pPr/>
              <a:t>11/8/2016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211875F-3841-465E-9853-9F76A5D0FF98}" type="slidenum">
              <a:rPr lang="en-US" smtClean="0"/>
              <a:pPr/>
              <a:t>‹#›</a:t>
            </a:fld>
            <a:endParaRPr lang="en-US"/>
          </a:p>
        </p:txBody>
      </p:sp>
    </p:spTree>
    <p:extLst>
      <p:ext uri="{BB962C8B-B14F-4D97-AF65-F5344CB8AC3E}">
        <p14:creationId xmlns:p14="http://schemas.microsoft.com/office/powerpoint/2010/main" val="256484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1807970"/>
            <a:ext cx="7402748" cy="667890"/>
          </a:xfrm>
          <a:prstGeom prst="rect">
            <a:avLst/>
          </a:prstGeom>
        </p:spPr>
        <p:txBody>
          <a:bodyPr/>
          <a:lstStyle>
            <a:lvl1pPr>
              <a:defRPr sz="3000" b="1" i="0" cap="none">
                <a:solidFill>
                  <a:schemeClr val="tx2"/>
                </a:solidFill>
                <a:latin typeface="Segoe UI"/>
              </a:defRPr>
            </a:lvl1pPr>
          </a:lstStyle>
          <a:p>
            <a:r>
              <a:rPr lang="nl-BE" smtClean="0"/>
              <a:t>Titelstijl van model bewerken</a:t>
            </a:r>
            <a:endParaRPr lang="nl-NL" dirty="0"/>
          </a:p>
        </p:txBody>
      </p:sp>
      <p:sp>
        <p:nvSpPr>
          <p:cNvPr id="3" name="Subtitel 2"/>
          <p:cNvSpPr>
            <a:spLocks noGrp="1"/>
          </p:cNvSpPr>
          <p:nvPr>
            <p:ph type="subTitle" idx="1"/>
          </p:nvPr>
        </p:nvSpPr>
        <p:spPr>
          <a:xfrm>
            <a:off x="914399" y="2673769"/>
            <a:ext cx="7402749" cy="2755542"/>
          </a:xfrm>
          <a:prstGeom prst="rect">
            <a:avLst/>
          </a:prstGeom>
        </p:spPr>
        <p:txBody>
          <a:bodyPr/>
          <a:lstStyle>
            <a:lvl1pPr marL="0" indent="0" algn="l">
              <a:buNone/>
              <a:defRPr sz="2000" b="0" i="0" baseline="0">
                <a:solidFill>
                  <a:schemeClr val="accent6"/>
                </a:solidFill>
                <a:latin typeface="Segoe UI"/>
                <a:cs typeface="Segoe UI"/>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smtClean="0"/>
              <a:t>Klik om de titelstijl van het model te bewerken</a:t>
            </a:r>
            <a:endParaRPr lang="nl-NL" dirty="0"/>
          </a:p>
        </p:txBody>
      </p:sp>
      <p:sp>
        <p:nvSpPr>
          <p:cNvPr id="4" name="Tijdelijke aanduiding voor voettekst 4"/>
          <p:cNvSpPr>
            <a:spLocks noGrp="1"/>
          </p:cNvSpPr>
          <p:nvPr>
            <p:ph type="ftr" sz="quarter" idx="10"/>
          </p:nvPr>
        </p:nvSpPr>
        <p:spPr>
          <a:xfrm>
            <a:off x="914400" y="6173788"/>
            <a:ext cx="2895600" cy="365125"/>
          </a:xfrm>
          <a:prstGeom prst="rect">
            <a:avLst/>
          </a:prstGeom>
        </p:spPr>
        <p:txBody>
          <a:bodyPr/>
          <a:lstStyle>
            <a:lvl1pPr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4200137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739620" y="371690"/>
            <a:ext cx="7543260" cy="817022"/>
          </a:xfrm>
          <a:prstGeom prst="rect">
            <a:avLst/>
          </a:prstGeom>
        </p:spPr>
        <p:txBody>
          <a:bodyPr/>
          <a:lstStyle>
            <a:lvl1pPr>
              <a:defRPr sz="2800" b="1" i="0">
                <a:latin typeface="Segoe UI"/>
              </a:defRPr>
            </a:lvl1pPr>
          </a:lstStyle>
          <a:p>
            <a:r>
              <a:rPr lang="nl-BE" dirty="0" smtClean="0"/>
              <a:t>Titelstijl van model bewerken</a:t>
            </a:r>
            <a:endParaRPr lang="nl-NL" dirty="0"/>
          </a:p>
        </p:txBody>
      </p:sp>
      <p:sp>
        <p:nvSpPr>
          <p:cNvPr id="3" name="Tijdelijke aanduiding voor inhoud 2"/>
          <p:cNvSpPr>
            <a:spLocks noGrp="1"/>
          </p:cNvSpPr>
          <p:nvPr>
            <p:ph idx="1"/>
          </p:nvPr>
        </p:nvSpPr>
        <p:spPr>
          <a:xfrm>
            <a:off x="739620" y="1291082"/>
            <a:ext cx="7543260" cy="4236396"/>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stStyle>
          <a:p>
            <a:pPr lvl="0"/>
            <a:r>
              <a:rPr lang="nl-BE" dirty="0" smtClean="0"/>
              <a:t>Klik om de tekststijl van het model te bewerken</a:t>
            </a:r>
          </a:p>
          <a:p>
            <a:pPr lvl="1"/>
            <a:r>
              <a:rPr lang="nl-BE" dirty="0" smtClean="0"/>
              <a:t>Tweede niveau</a:t>
            </a:r>
          </a:p>
          <a:p>
            <a:pPr lvl="2"/>
            <a:r>
              <a:rPr lang="nl-BE" dirty="0" smtClean="0"/>
              <a:t>Derde niveau</a:t>
            </a:r>
          </a:p>
          <a:p>
            <a:pPr lvl="3"/>
            <a:r>
              <a:rPr lang="nl-BE" dirty="0" smtClean="0"/>
              <a:t>Vierde niveau</a:t>
            </a:r>
          </a:p>
        </p:txBody>
      </p:sp>
      <p:sp>
        <p:nvSpPr>
          <p:cNvPr id="4" name="Tijdelijke aanduiding voor voettekst 4"/>
          <p:cNvSpPr>
            <a:spLocks noGrp="1"/>
          </p:cNvSpPr>
          <p:nvPr>
            <p:ph type="ftr" sz="quarter" idx="10"/>
          </p:nvPr>
        </p:nvSpPr>
        <p:spPr>
          <a:xfrm>
            <a:off x="739775" y="6173788"/>
            <a:ext cx="2895600" cy="365125"/>
          </a:xfrm>
          <a:prstGeom prst="rect">
            <a:avLst/>
          </a:prstGeom>
        </p:spPr>
        <p:txBody>
          <a:bodyPr/>
          <a:lstStyle>
            <a:lvl1pPr fontAlgn="auto">
              <a:spcBef>
                <a:spcPts val="0"/>
              </a:spcBef>
              <a:spcAft>
                <a:spcPts val="0"/>
              </a:spcAft>
              <a:defRPr sz="1800">
                <a:latin typeface="Segoe UI"/>
                <a:ea typeface="+mn-ea"/>
                <a:cs typeface="+mn-cs"/>
              </a:defRPr>
            </a:lvl1pPr>
          </a:lstStyle>
          <a:p>
            <a:pPr>
              <a:defRPr/>
            </a:pPr>
            <a:endParaRPr lang="nl-NL"/>
          </a:p>
        </p:txBody>
      </p:sp>
    </p:spTree>
    <p:extLst>
      <p:ext uri="{BB962C8B-B14F-4D97-AF65-F5344CB8AC3E}">
        <p14:creationId xmlns:p14="http://schemas.microsoft.com/office/powerpoint/2010/main" val="886168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ee objecten">
    <p:spTree>
      <p:nvGrpSpPr>
        <p:cNvPr id="1" name=""/>
        <p:cNvGrpSpPr/>
        <p:nvPr/>
      </p:nvGrpSpPr>
      <p:grpSpPr>
        <a:xfrm>
          <a:off x="0" y="0"/>
          <a:ext cx="0" cy="0"/>
          <a:chOff x="0" y="0"/>
          <a:chExt cx="0" cy="0"/>
        </a:xfrm>
      </p:grpSpPr>
      <p:sp>
        <p:nvSpPr>
          <p:cNvPr id="8" name="Tijdelijke aanduiding voor inhoud 3"/>
          <p:cNvSpPr>
            <a:spLocks noGrp="1"/>
          </p:cNvSpPr>
          <p:nvPr>
            <p:ph sz="half" idx="13"/>
          </p:nvPr>
        </p:nvSpPr>
        <p:spPr>
          <a:xfrm>
            <a:off x="725819" y="1291446"/>
            <a:ext cx="3665166" cy="4274226"/>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smtClean="0"/>
              <a:t>Klik om de tekststijl van het model te bewerken</a:t>
            </a:r>
          </a:p>
          <a:p>
            <a:pPr lvl="1"/>
            <a:r>
              <a:rPr lang="nl-BE" dirty="0" smtClean="0"/>
              <a:t>Tweede niveau</a:t>
            </a:r>
          </a:p>
          <a:p>
            <a:pPr lvl="2"/>
            <a:r>
              <a:rPr lang="nl-BE" dirty="0" smtClean="0"/>
              <a:t>Derde niveau</a:t>
            </a:r>
          </a:p>
        </p:txBody>
      </p:sp>
      <p:sp>
        <p:nvSpPr>
          <p:cNvPr id="10" name="Tijdelijke aanduiding voor inhoud 3"/>
          <p:cNvSpPr>
            <a:spLocks noGrp="1"/>
          </p:cNvSpPr>
          <p:nvPr>
            <p:ph sz="half" idx="14"/>
          </p:nvPr>
        </p:nvSpPr>
        <p:spPr>
          <a:xfrm>
            <a:off x="4619045" y="1291446"/>
            <a:ext cx="3665166" cy="4274226"/>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smtClean="0"/>
              <a:t>Klik om de tekststijl van het model te bewerken</a:t>
            </a:r>
          </a:p>
          <a:p>
            <a:pPr lvl="1"/>
            <a:r>
              <a:rPr lang="nl-BE" dirty="0" smtClean="0"/>
              <a:t>Tweede niveau</a:t>
            </a:r>
          </a:p>
          <a:p>
            <a:pPr lvl="2"/>
            <a:r>
              <a:rPr lang="nl-BE" dirty="0" smtClean="0"/>
              <a:t>Derde niveau</a:t>
            </a:r>
          </a:p>
        </p:txBody>
      </p:sp>
      <p:sp>
        <p:nvSpPr>
          <p:cNvPr id="6" name="Titel 1"/>
          <p:cNvSpPr>
            <a:spLocks noGrp="1"/>
          </p:cNvSpPr>
          <p:nvPr>
            <p:ph type="title"/>
          </p:nvPr>
        </p:nvSpPr>
        <p:spPr>
          <a:xfrm>
            <a:off x="739620" y="371690"/>
            <a:ext cx="7543260" cy="817022"/>
          </a:xfrm>
          <a:prstGeom prst="rect">
            <a:avLst/>
          </a:prstGeom>
        </p:spPr>
        <p:txBody>
          <a:bodyPr/>
          <a:lstStyle>
            <a:lvl1pPr>
              <a:defRPr sz="2800" b="1" i="0">
                <a:latin typeface="Segoe UI"/>
              </a:defRPr>
            </a:lvl1pPr>
          </a:lstStyle>
          <a:p>
            <a:r>
              <a:rPr lang="nl-BE" dirty="0" smtClean="0"/>
              <a:t>Titelstijl van model bewerken</a:t>
            </a:r>
            <a:endParaRPr lang="nl-NL" dirty="0"/>
          </a:p>
        </p:txBody>
      </p:sp>
      <p:sp>
        <p:nvSpPr>
          <p:cNvPr id="5" name="Tijdelijke aanduiding voor voettekst 5"/>
          <p:cNvSpPr>
            <a:spLocks noGrp="1"/>
          </p:cNvSpPr>
          <p:nvPr>
            <p:ph type="ftr" sz="quarter" idx="15"/>
          </p:nvPr>
        </p:nvSpPr>
        <p:spPr>
          <a:xfrm>
            <a:off x="725488" y="6173788"/>
            <a:ext cx="2895600" cy="365125"/>
          </a:xfrm>
          <a:prstGeom prst="rect">
            <a:avLst/>
          </a:prstGeom>
        </p:spPr>
        <p:txBody>
          <a:bodyPr/>
          <a:lstStyle>
            <a:lvl1pPr fontAlgn="auto">
              <a:spcBef>
                <a:spcPts val="0"/>
              </a:spcBef>
              <a:spcAft>
                <a:spcPts val="0"/>
              </a:spcAft>
              <a:defRPr sz="1400">
                <a:latin typeface="Segoe UI"/>
                <a:ea typeface="+mn-ea"/>
                <a:cs typeface="+mn-cs"/>
              </a:defRPr>
            </a:lvl1pPr>
          </a:lstStyle>
          <a:p>
            <a:pPr>
              <a:defRPr/>
            </a:pPr>
            <a:endParaRPr lang="nl-NL"/>
          </a:p>
        </p:txBody>
      </p:sp>
    </p:spTree>
    <p:extLst>
      <p:ext uri="{BB962C8B-B14F-4D97-AF65-F5344CB8AC3E}">
        <p14:creationId xmlns:p14="http://schemas.microsoft.com/office/powerpoint/2010/main" val="1661894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739620" y="1302089"/>
            <a:ext cx="3668409" cy="639762"/>
          </a:xfrm>
          <a:prstGeom prst="rect">
            <a:avLst/>
          </a:prstGeom>
        </p:spPr>
        <p:txBody>
          <a:bodyPr anchor="b"/>
          <a:lstStyle>
            <a:lvl1pPr marL="0" indent="0">
              <a:buNone/>
              <a:defRPr sz="2200" b="0" i="0">
                <a:latin typeface="Segoe U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dirty="0" smtClean="0"/>
              <a:t>Klik om de tekststijl van het model te bewerken</a:t>
            </a:r>
          </a:p>
        </p:txBody>
      </p:sp>
      <p:sp>
        <p:nvSpPr>
          <p:cNvPr id="4" name="Tijdelijke aanduiding voor inhoud 3"/>
          <p:cNvSpPr>
            <a:spLocks noGrp="1"/>
          </p:cNvSpPr>
          <p:nvPr>
            <p:ph sz="half" idx="2"/>
          </p:nvPr>
        </p:nvSpPr>
        <p:spPr>
          <a:xfrm>
            <a:off x="739620" y="2028320"/>
            <a:ext cx="3668409" cy="3445551"/>
          </a:xfrm>
          <a:prstGeom prst="rect">
            <a:avLst/>
          </a:prstGeom>
        </p:spPr>
        <p:txBody>
          <a:bodyPr/>
          <a:lstStyle>
            <a:lvl1pPr>
              <a:defRPr sz="2000">
                <a:latin typeface="Segoe UI"/>
              </a:defRPr>
            </a:lvl1pPr>
            <a:lvl2pPr>
              <a:defRPr sz="1800">
                <a:latin typeface="Segoe UI"/>
              </a:defRPr>
            </a:lvl2pPr>
            <a:lvl3pPr>
              <a:defRPr sz="1600">
                <a:latin typeface="Segoe UI"/>
              </a:defRPr>
            </a:lvl3pPr>
            <a:lvl4pPr>
              <a:defRPr sz="1600">
                <a:latin typeface="Segoe UI"/>
              </a:defRPr>
            </a:lvl4pPr>
            <a:lvl5pPr>
              <a:defRPr sz="1600">
                <a:latin typeface="Segoe UI"/>
              </a:defRPr>
            </a:lvl5pPr>
            <a:lvl6pPr>
              <a:defRPr sz="1600"/>
            </a:lvl6pPr>
            <a:lvl7pPr>
              <a:defRPr sz="1600"/>
            </a:lvl7pPr>
            <a:lvl8pPr>
              <a:defRPr sz="1600"/>
            </a:lvl8pPr>
            <a:lvl9pPr>
              <a:defRPr sz="1600"/>
            </a:lvl9pPr>
          </a:lstStyle>
          <a:p>
            <a:pPr lvl="0"/>
            <a:r>
              <a:rPr lang="nl-BE" dirty="0" smtClean="0"/>
              <a:t>Klik om de tekststijl van het model te bewerken</a:t>
            </a:r>
          </a:p>
          <a:p>
            <a:pPr lvl="1"/>
            <a:r>
              <a:rPr lang="nl-BE" dirty="0" smtClean="0"/>
              <a:t>Tweede niveau</a:t>
            </a:r>
          </a:p>
          <a:p>
            <a:pPr lvl="2"/>
            <a:r>
              <a:rPr lang="nl-BE" dirty="0" smtClean="0"/>
              <a:t>Derde niveau</a:t>
            </a:r>
          </a:p>
        </p:txBody>
      </p:sp>
      <p:sp>
        <p:nvSpPr>
          <p:cNvPr id="10" name="Tijdelijke aanduiding voor tekst 2"/>
          <p:cNvSpPr>
            <a:spLocks noGrp="1"/>
          </p:cNvSpPr>
          <p:nvPr>
            <p:ph type="body" idx="13"/>
          </p:nvPr>
        </p:nvSpPr>
        <p:spPr>
          <a:xfrm>
            <a:off x="4619875" y="1302089"/>
            <a:ext cx="3668409" cy="639762"/>
          </a:xfrm>
          <a:prstGeom prst="rect">
            <a:avLst/>
          </a:prstGeom>
        </p:spPr>
        <p:txBody>
          <a:bodyPr anchor="b"/>
          <a:lstStyle>
            <a:lvl1pPr marL="0" indent="0">
              <a:buNone/>
              <a:defRPr sz="2200" b="0" i="0">
                <a:latin typeface="Segoe U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dirty="0" smtClean="0"/>
              <a:t>Klik om de tekststijl van het model te bewerken</a:t>
            </a:r>
          </a:p>
        </p:txBody>
      </p:sp>
      <p:sp>
        <p:nvSpPr>
          <p:cNvPr id="11" name="Tijdelijke aanduiding voor inhoud 3"/>
          <p:cNvSpPr>
            <a:spLocks noGrp="1"/>
          </p:cNvSpPr>
          <p:nvPr>
            <p:ph sz="half" idx="14"/>
          </p:nvPr>
        </p:nvSpPr>
        <p:spPr>
          <a:xfrm>
            <a:off x="4619875" y="2028320"/>
            <a:ext cx="3668409" cy="3445551"/>
          </a:xfrm>
          <a:prstGeom prst="rect">
            <a:avLst/>
          </a:prstGeom>
        </p:spPr>
        <p:txBody>
          <a:bodyPr/>
          <a:lstStyle>
            <a:lvl1pPr>
              <a:defRPr sz="2000">
                <a:latin typeface="Segoe UI"/>
              </a:defRPr>
            </a:lvl1pPr>
            <a:lvl2pPr>
              <a:defRPr sz="1800">
                <a:latin typeface="Segoe UI"/>
              </a:defRPr>
            </a:lvl2pPr>
            <a:lvl3pPr>
              <a:defRPr sz="1600">
                <a:latin typeface="Segoe UI"/>
              </a:defRPr>
            </a:lvl3pPr>
            <a:lvl4pPr>
              <a:defRPr sz="1600">
                <a:latin typeface="Segoe UI"/>
              </a:defRPr>
            </a:lvl4pPr>
            <a:lvl5pPr>
              <a:defRPr sz="1600">
                <a:latin typeface="Segoe UI"/>
              </a:defRPr>
            </a:lvl5pPr>
            <a:lvl6pPr>
              <a:defRPr sz="1600"/>
            </a:lvl6pPr>
            <a:lvl7pPr>
              <a:defRPr sz="1600"/>
            </a:lvl7pPr>
            <a:lvl8pPr>
              <a:defRPr sz="1600"/>
            </a:lvl8pPr>
            <a:lvl9pPr>
              <a:defRPr sz="1600"/>
            </a:lvl9pPr>
          </a:lstStyle>
          <a:p>
            <a:pPr lvl="0"/>
            <a:r>
              <a:rPr lang="nl-BE" dirty="0" smtClean="0"/>
              <a:t>Klik om de tekststijl van het model te bewerken</a:t>
            </a:r>
          </a:p>
          <a:p>
            <a:pPr lvl="1"/>
            <a:r>
              <a:rPr lang="nl-BE" dirty="0" smtClean="0"/>
              <a:t>Tweede niveau</a:t>
            </a:r>
          </a:p>
          <a:p>
            <a:pPr lvl="2"/>
            <a:r>
              <a:rPr lang="nl-BE" dirty="0" smtClean="0"/>
              <a:t>Derde niveau</a:t>
            </a:r>
          </a:p>
        </p:txBody>
      </p:sp>
      <p:sp>
        <p:nvSpPr>
          <p:cNvPr id="8" name="Titel 1"/>
          <p:cNvSpPr>
            <a:spLocks noGrp="1"/>
          </p:cNvSpPr>
          <p:nvPr>
            <p:ph type="title"/>
          </p:nvPr>
        </p:nvSpPr>
        <p:spPr>
          <a:xfrm>
            <a:off x="739620" y="371690"/>
            <a:ext cx="7543260" cy="817022"/>
          </a:xfrm>
          <a:prstGeom prst="rect">
            <a:avLst/>
          </a:prstGeom>
        </p:spPr>
        <p:txBody>
          <a:bodyPr/>
          <a:lstStyle>
            <a:lvl1pPr>
              <a:defRPr sz="2800" b="1" i="0">
                <a:latin typeface="Segoe UI"/>
              </a:defRPr>
            </a:lvl1pPr>
          </a:lstStyle>
          <a:p>
            <a:r>
              <a:rPr lang="nl-BE" dirty="0" smtClean="0"/>
              <a:t>Titelstijl van model bewerken</a:t>
            </a:r>
            <a:endParaRPr lang="nl-NL" dirty="0"/>
          </a:p>
        </p:txBody>
      </p:sp>
      <p:sp>
        <p:nvSpPr>
          <p:cNvPr id="7" name="Tijdelijke aanduiding voor voettekst 7"/>
          <p:cNvSpPr>
            <a:spLocks noGrp="1"/>
          </p:cNvSpPr>
          <p:nvPr>
            <p:ph type="ftr" sz="quarter" idx="15"/>
          </p:nvPr>
        </p:nvSpPr>
        <p:spPr>
          <a:xfrm>
            <a:off x="739775" y="6173788"/>
            <a:ext cx="2895600" cy="365125"/>
          </a:xfrm>
          <a:prstGeom prst="rect">
            <a:avLst/>
          </a:prstGeom>
        </p:spPr>
        <p:txBody>
          <a:bodyPr/>
          <a:lstStyle>
            <a:lvl1pPr fontAlgn="auto">
              <a:spcBef>
                <a:spcPts val="0"/>
              </a:spcBef>
              <a:spcAft>
                <a:spcPts val="0"/>
              </a:spcAft>
              <a:defRPr sz="1400">
                <a:latin typeface="Segoe UI"/>
                <a:ea typeface="+mn-ea"/>
                <a:cs typeface="+mn-cs"/>
              </a:defRPr>
            </a:lvl1pPr>
          </a:lstStyle>
          <a:p>
            <a:pPr>
              <a:defRPr/>
            </a:pPr>
            <a:endParaRPr lang="nl-NL"/>
          </a:p>
        </p:txBody>
      </p:sp>
    </p:spTree>
    <p:extLst>
      <p:ext uri="{BB962C8B-B14F-4D97-AF65-F5344CB8AC3E}">
        <p14:creationId xmlns:p14="http://schemas.microsoft.com/office/powerpoint/2010/main" val="1189350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ee objecten">
    <p:spTree>
      <p:nvGrpSpPr>
        <p:cNvPr id="1" name=""/>
        <p:cNvGrpSpPr/>
        <p:nvPr/>
      </p:nvGrpSpPr>
      <p:grpSpPr>
        <a:xfrm>
          <a:off x="0" y="0"/>
          <a:ext cx="0" cy="0"/>
          <a:chOff x="0" y="0"/>
          <a:chExt cx="0" cy="0"/>
        </a:xfrm>
      </p:grpSpPr>
      <p:sp>
        <p:nvSpPr>
          <p:cNvPr id="11" name="Tijdelijke aanduiding voor inhoud 3"/>
          <p:cNvSpPr>
            <a:spLocks noGrp="1"/>
          </p:cNvSpPr>
          <p:nvPr>
            <p:ph sz="half" idx="16"/>
          </p:nvPr>
        </p:nvSpPr>
        <p:spPr>
          <a:xfrm>
            <a:off x="4631630" y="1303097"/>
            <a:ext cx="3665166" cy="2026054"/>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smtClean="0"/>
              <a:t>Klik om de tekststijl van het model te bewerken</a:t>
            </a:r>
          </a:p>
        </p:txBody>
      </p:sp>
      <p:sp>
        <p:nvSpPr>
          <p:cNvPr id="12" name="Tijdelijke aanduiding voor inhoud 3"/>
          <p:cNvSpPr>
            <a:spLocks noGrp="1"/>
          </p:cNvSpPr>
          <p:nvPr>
            <p:ph sz="half" idx="17"/>
          </p:nvPr>
        </p:nvSpPr>
        <p:spPr>
          <a:xfrm>
            <a:off x="4631630" y="3545864"/>
            <a:ext cx="3665166" cy="2026054"/>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smtClean="0"/>
              <a:t>Klik om de tekststijl van het model te bewerken</a:t>
            </a:r>
          </a:p>
        </p:txBody>
      </p:sp>
      <p:sp>
        <p:nvSpPr>
          <p:cNvPr id="13" name="Tijdelijke aanduiding voor afbeelding 3"/>
          <p:cNvSpPr>
            <a:spLocks noGrp="1"/>
          </p:cNvSpPr>
          <p:nvPr>
            <p:ph type="pic" sz="quarter" idx="19"/>
          </p:nvPr>
        </p:nvSpPr>
        <p:spPr>
          <a:xfrm>
            <a:off x="739620" y="3546809"/>
            <a:ext cx="3663950" cy="2025650"/>
          </a:xfrm>
          <a:prstGeom prst="rect">
            <a:avLst/>
          </a:prstGeom>
        </p:spPr>
        <p:txBody>
          <a:bodyPr vert="horz"/>
          <a:lstStyle>
            <a:lvl1pPr marL="0" indent="0">
              <a:buNone/>
              <a:defRPr sz="2000">
                <a:latin typeface="Segoe UI"/>
              </a:defRPr>
            </a:lvl1pPr>
          </a:lstStyle>
          <a:p>
            <a:pPr lvl="0"/>
            <a:endParaRPr lang="nl-NL" noProof="0" dirty="0"/>
          </a:p>
        </p:txBody>
      </p:sp>
      <p:sp>
        <p:nvSpPr>
          <p:cNvPr id="14" name="Tijdelijke aanduiding voor afbeelding 3"/>
          <p:cNvSpPr>
            <a:spLocks noGrp="1"/>
          </p:cNvSpPr>
          <p:nvPr>
            <p:ph type="pic" sz="quarter" idx="20"/>
          </p:nvPr>
        </p:nvSpPr>
        <p:spPr>
          <a:xfrm>
            <a:off x="739620" y="1310393"/>
            <a:ext cx="3663950" cy="2025650"/>
          </a:xfrm>
          <a:prstGeom prst="rect">
            <a:avLst/>
          </a:prstGeom>
        </p:spPr>
        <p:txBody>
          <a:bodyPr vert="horz"/>
          <a:lstStyle>
            <a:lvl1pPr marL="0" indent="0">
              <a:buNone/>
              <a:defRPr sz="2000">
                <a:latin typeface="Segoe UI"/>
              </a:defRPr>
            </a:lvl1pPr>
          </a:lstStyle>
          <a:p>
            <a:pPr lvl="0"/>
            <a:endParaRPr lang="nl-NL" noProof="0" dirty="0"/>
          </a:p>
        </p:txBody>
      </p:sp>
      <p:sp>
        <p:nvSpPr>
          <p:cNvPr id="8" name="Titel 1"/>
          <p:cNvSpPr>
            <a:spLocks noGrp="1"/>
          </p:cNvSpPr>
          <p:nvPr>
            <p:ph type="title"/>
          </p:nvPr>
        </p:nvSpPr>
        <p:spPr>
          <a:xfrm>
            <a:off x="739620" y="371690"/>
            <a:ext cx="7543260" cy="817022"/>
          </a:xfrm>
          <a:prstGeom prst="rect">
            <a:avLst/>
          </a:prstGeom>
        </p:spPr>
        <p:txBody>
          <a:bodyPr/>
          <a:lstStyle>
            <a:lvl1pPr>
              <a:defRPr sz="2800" b="1" i="0">
                <a:latin typeface="Segoe UI"/>
              </a:defRPr>
            </a:lvl1pPr>
          </a:lstStyle>
          <a:p>
            <a:r>
              <a:rPr lang="nl-BE" dirty="0" smtClean="0"/>
              <a:t>Titelstijl van model bewerken</a:t>
            </a:r>
            <a:endParaRPr lang="nl-NL" dirty="0"/>
          </a:p>
        </p:txBody>
      </p:sp>
      <p:sp>
        <p:nvSpPr>
          <p:cNvPr id="7" name="Tijdelijke aanduiding voor voettekst 5"/>
          <p:cNvSpPr>
            <a:spLocks noGrp="1"/>
          </p:cNvSpPr>
          <p:nvPr>
            <p:ph type="ftr" sz="quarter" idx="21"/>
          </p:nvPr>
        </p:nvSpPr>
        <p:spPr>
          <a:xfrm>
            <a:off x="738188" y="6173788"/>
            <a:ext cx="2895600" cy="365125"/>
          </a:xfrm>
          <a:prstGeom prst="rect">
            <a:avLst/>
          </a:prstGeom>
        </p:spPr>
        <p:txBody>
          <a:bodyPr/>
          <a:lstStyle>
            <a:lvl1pPr fontAlgn="auto">
              <a:spcBef>
                <a:spcPts val="0"/>
              </a:spcBef>
              <a:spcAft>
                <a:spcPts val="0"/>
              </a:spcAft>
              <a:defRPr sz="1400">
                <a:latin typeface="Segoe UI"/>
                <a:ea typeface="+mn-ea"/>
                <a:cs typeface="+mn-cs"/>
              </a:defRPr>
            </a:lvl1pPr>
          </a:lstStyle>
          <a:p>
            <a:pPr>
              <a:defRPr/>
            </a:pPr>
            <a:endParaRPr lang="nl-NL"/>
          </a:p>
        </p:txBody>
      </p:sp>
    </p:spTree>
    <p:extLst>
      <p:ext uri="{BB962C8B-B14F-4D97-AF65-F5344CB8AC3E}">
        <p14:creationId xmlns:p14="http://schemas.microsoft.com/office/powerpoint/2010/main" val="247108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wee objecten">
    <p:spTree>
      <p:nvGrpSpPr>
        <p:cNvPr id="1" name=""/>
        <p:cNvGrpSpPr/>
        <p:nvPr/>
      </p:nvGrpSpPr>
      <p:grpSpPr>
        <a:xfrm>
          <a:off x="0" y="0"/>
          <a:ext cx="0" cy="0"/>
          <a:chOff x="0" y="0"/>
          <a:chExt cx="0" cy="0"/>
        </a:xfrm>
      </p:grpSpPr>
      <p:sp>
        <p:nvSpPr>
          <p:cNvPr id="12" name="Tijdelijke aanduiding voor inhoud 3"/>
          <p:cNvSpPr>
            <a:spLocks noGrp="1"/>
          </p:cNvSpPr>
          <p:nvPr>
            <p:ph sz="half" idx="17"/>
          </p:nvPr>
        </p:nvSpPr>
        <p:spPr>
          <a:xfrm>
            <a:off x="4631630" y="3534213"/>
            <a:ext cx="3665166" cy="2026054"/>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smtClean="0"/>
              <a:t>Klik om de tekststijl van het model te bewerken</a:t>
            </a:r>
          </a:p>
        </p:txBody>
      </p:sp>
      <p:sp>
        <p:nvSpPr>
          <p:cNvPr id="13" name="Tijdelijke aanduiding voor afbeelding 3"/>
          <p:cNvSpPr>
            <a:spLocks noGrp="1"/>
          </p:cNvSpPr>
          <p:nvPr>
            <p:ph type="pic" sz="quarter" idx="19"/>
          </p:nvPr>
        </p:nvSpPr>
        <p:spPr>
          <a:xfrm>
            <a:off x="4632846" y="1291850"/>
            <a:ext cx="3663950" cy="2025650"/>
          </a:xfrm>
          <a:prstGeom prst="rect">
            <a:avLst/>
          </a:prstGeom>
        </p:spPr>
        <p:txBody>
          <a:bodyPr vert="horz"/>
          <a:lstStyle>
            <a:lvl1pPr marL="0" indent="0">
              <a:buNone/>
              <a:defRPr sz="2000">
                <a:latin typeface="Segoe UI"/>
              </a:defRPr>
            </a:lvl1pPr>
          </a:lstStyle>
          <a:p>
            <a:pPr lvl="0"/>
            <a:endParaRPr lang="nl-NL" noProof="0" dirty="0"/>
          </a:p>
        </p:txBody>
      </p:sp>
      <p:sp>
        <p:nvSpPr>
          <p:cNvPr id="14" name="Tijdelijke aanduiding voor afbeelding 3"/>
          <p:cNvSpPr>
            <a:spLocks noGrp="1"/>
          </p:cNvSpPr>
          <p:nvPr>
            <p:ph type="pic" sz="quarter" idx="20"/>
          </p:nvPr>
        </p:nvSpPr>
        <p:spPr>
          <a:xfrm>
            <a:off x="739620" y="1291850"/>
            <a:ext cx="3663950" cy="2025650"/>
          </a:xfrm>
          <a:prstGeom prst="rect">
            <a:avLst/>
          </a:prstGeom>
        </p:spPr>
        <p:txBody>
          <a:bodyPr vert="horz"/>
          <a:lstStyle>
            <a:lvl1pPr marL="0" indent="0">
              <a:buNone/>
              <a:defRPr sz="2000">
                <a:latin typeface="Segoe UI"/>
              </a:defRPr>
            </a:lvl1pPr>
          </a:lstStyle>
          <a:p>
            <a:pPr lvl="0"/>
            <a:endParaRPr lang="nl-NL" noProof="0" dirty="0"/>
          </a:p>
        </p:txBody>
      </p:sp>
      <p:sp>
        <p:nvSpPr>
          <p:cNvPr id="8" name="Tijdelijke aanduiding voor inhoud 3"/>
          <p:cNvSpPr>
            <a:spLocks noGrp="1"/>
          </p:cNvSpPr>
          <p:nvPr>
            <p:ph sz="half" idx="21"/>
          </p:nvPr>
        </p:nvSpPr>
        <p:spPr>
          <a:xfrm>
            <a:off x="739620" y="3534213"/>
            <a:ext cx="3665166" cy="2026054"/>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smtClean="0"/>
              <a:t>Klik om de tekststijl van het model te bewerken</a:t>
            </a:r>
          </a:p>
        </p:txBody>
      </p:sp>
      <p:sp>
        <p:nvSpPr>
          <p:cNvPr id="9" name="Titel 1"/>
          <p:cNvSpPr>
            <a:spLocks noGrp="1"/>
          </p:cNvSpPr>
          <p:nvPr>
            <p:ph type="title"/>
          </p:nvPr>
        </p:nvSpPr>
        <p:spPr>
          <a:xfrm>
            <a:off x="739620" y="371690"/>
            <a:ext cx="7543260" cy="817022"/>
          </a:xfrm>
          <a:prstGeom prst="rect">
            <a:avLst/>
          </a:prstGeom>
        </p:spPr>
        <p:txBody>
          <a:bodyPr/>
          <a:lstStyle>
            <a:lvl1pPr>
              <a:defRPr sz="2800" b="1" i="0">
                <a:latin typeface="Segoe UI"/>
              </a:defRPr>
            </a:lvl1pPr>
          </a:lstStyle>
          <a:p>
            <a:r>
              <a:rPr lang="nl-BE" dirty="0" smtClean="0"/>
              <a:t>Titelstijl van model bewerken</a:t>
            </a:r>
            <a:endParaRPr lang="nl-NL" dirty="0"/>
          </a:p>
        </p:txBody>
      </p:sp>
      <p:sp>
        <p:nvSpPr>
          <p:cNvPr id="7" name="Tijdelijke aanduiding voor voettekst 5"/>
          <p:cNvSpPr>
            <a:spLocks noGrp="1"/>
          </p:cNvSpPr>
          <p:nvPr>
            <p:ph type="ftr" sz="quarter" idx="22"/>
          </p:nvPr>
        </p:nvSpPr>
        <p:spPr>
          <a:xfrm>
            <a:off x="739775" y="6173788"/>
            <a:ext cx="2895600" cy="365125"/>
          </a:xfrm>
          <a:prstGeom prst="rect">
            <a:avLst/>
          </a:prstGeom>
        </p:spPr>
        <p:txBody>
          <a:bodyPr/>
          <a:lstStyle>
            <a:lvl1pPr fontAlgn="auto">
              <a:spcBef>
                <a:spcPts val="0"/>
              </a:spcBef>
              <a:spcAft>
                <a:spcPts val="0"/>
              </a:spcAft>
              <a:defRPr sz="1400">
                <a:latin typeface="Segoe UI"/>
                <a:ea typeface="+mn-ea"/>
                <a:cs typeface="+mn-cs"/>
              </a:defRPr>
            </a:lvl1pPr>
          </a:lstStyle>
          <a:p>
            <a:pPr>
              <a:defRPr/>
            </a:pPr>
            <a:endParaRPr lang="nl-NL"/>
          </a:p>
        </p:txBody>
      </p:sp>
    </p:spTree>
    <p:extLst>
      <p:ext uri="{BB962C8B-B14F-4D97-AF65-F5344CB8AC3E}">
        <p14:creationId xmlns:p14="http://schemas.microsoft.com/office/powerpoint/2010/main" val="4067242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0"/>
          </p:nvPr>
        </p:nvSpPr>
        <p:spPr>
          <a:xfrm>
            <a:off x="0" y="0"/>
            <a:ext cx="9144000" cy="6858000"/>
          </a:xfrm>
          <a:prstGeom prst="rect">
            <a:avLst/>
          </a:prstGeom>
        </p:spPr>
        <p:txBody>
          <a:bodyPr vert="horz"/>
          <a:lstStyle>
            <a:lvl1pPr>
              <a:defRPr sz="2400">
                <a:latin typeface="Segoe UI"/>
              </a:defRPr>
            </a:lvl1pPr>
          </a:lstStyle>
          <a:p>
            <a:pPr lvl="0"/>
            <a:endParaRPr lang="nl-NL" noProof="0" dirty="0"/>
          </a:p>
        </p:txBody>
      </p:sp>
    </p:spTree>
    <p:extLst>
      <p:ext uri="{BB962C8B-B14F-4D97-AF65-F5344CB8AC3E}">
        <p14:creationId xmlns:p14="http://schemas.microsoft.com/office/powerpoint/2010/main" val="3322787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Aangepaste indeling">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0"/>
          </p:nvPr>
        </p:nvSpPr>
        <p:spPr>
          <a:xfrm>
            <a:off x="0" y="0"/>
            <a:ext cx="9144000" cy="4269362"/>
          </a:xfrm>
          <a:prstGeom prst="rect">
            <a:avLst/>
          </a:prstGeom>
        </p:spPr>
        <p:txBody>
          <a:bodyPr vert="horz"/>
          <a:lstStyle>
            <a:lvl1pPr>
              <a:defRPr sz="2400">
                <a:latin typeface="Segoe UI"/>
              </a:defRPr>
            </a:lvl1pPr>
          </a:lstStyle>
          <a:p>
            <a:pPr lvl="0"/>
            <a:endParaRPr lang="nl-NL" noProof="0" dirty="0"/>
          </a:p>
        </p:txBody>
      </p:sp>
      <p:sp>
        <p:nvSpPr>
          <p:cNvPr id="5" name="Titel 1"/>
          <p:cNvSpPr>
            <a:spLocks noGrp="1"/>
          </p:cNvSpPr>
          <p:nvPr>
            <p:ph type="title"/>
          </p:nvPr>
        </p:nvSpPr>
        <p:spPr>
          <a:xfrm>
            <a:off x="739632" y="4457532"/>
            <a:ext cx="5765260" cy="606255"/>
          </a:xfrm>
          <a:prstGeom prst="rect">
            <a:avLst/>
          </a:prstGeom>
        </p:spPr>
        <p:txBody>
          <a:bodyPr/>
          <a:lstStyle>
            <a:lvl1pPr>
              <a:defRPr sz="2400"/>
            </a:lvl1pPr>
          </a:lstStyle>
          <a:p>
            <a:r>
              <a:rPr lang="nl-BE" dirty="0" smtClean="0"/>
              <a:t>Titelstijl van model bewerken</a:t>
            </a:r>
            <a:endParaRPr lang="nl-NL" dirty="0"/>
          </a:p>
        </p:txBody>
      </p:sp>
      <p:sp>
        <p:nvSpPr>
          <p:cNvPr id="6" name="Tijdelijke aanduiding voor tekst 2"/>
          <p:cNvSpPr>
            <a:spLocks noGrp="1"/>
          </p:cNvSpPr>
          <p:nvPr>
            <p:ph type="body" idx="1"/>
          </p:nvPr>
        </p:nvSpPr>
        <p:spPr>
          <a:xfrm>
            <a:off x="739632" y="5063787"/>
            <a:ext cx="5765260" cy="421531"/>
          </a:xfrm>
          <a:prstGeom prst="rect">
            <a:avLst/>
          </a:prstGeom>
        </p:spPr>
        <p:txBody>
          <a:bodyPr anchor="b"/>
          <a:lstStyle>
            <a:lvl1pPr marL="0" indent="0">
              <a:buNone/>
              <a:defRPr sz="2000" b="0" i="0">
                <a:latin typeface="Segoe U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dirty="0" smtClean="0"/>
              <a:t>Klik om de tekststijl van het model te bewerken</a:t>
            </a:r>
          </a:p>
        </p:txBody>
      </p:sp>
      <p:sp>
        <p:nvSpPr>
          <p:cNvPr id="7" name="Tijdelijke aanduiding voor voettekst 5"/>
          <p:cNvSpPr>
            <a:spLocks noGrp="1"/>
          </p:cNvSpPr>
          <p:nvPr>
            <p:ph type="ftr" sz="quarter" idx="11"/>
          </p:nvPr>
        </p:nvSpPr>
        <p:spPr>
          <a:xfrm>
            <a:off x="738188" y="6173788"/>
            <a:ext cx="2895600" cy="365125"/>
          </a:xfrm>
          <a:prstGeom prst="rect">
            <a:avLst/>
          </a:prstGeom>
        </p:spPr>
        <p:txBody>
          <a:bodyPr/>
          <a:lstStyle>
            <a:lvl1pPr fontAlgn="auto">
              <a:spcBef>
                <a:spcPts val="0"/>
              </a:spcBef>
              <a:spcAft>
                <a:spcPts val="0"/>
              </a:spcAft>
              <a:defRPr sz="1400">
                <a:latin typeface="Segoe UI"/>
                <a:ea typeface="+mn-ea"/>
                <a:cs typeface="+mn-cs"/>
              </a:defRPr>
            </a:lvl1pPr>
          </a:lstStyle>
          <a:p>
            <a:pPr>
              <a:defRPr/>
            </a:pPr>
            <a:endParaRPr lang="nl-NL"/>
          </a:p>
        </p:txBody>
      </p:sp>
    </p:spTree>
    <p:extLst>
      <p:ext uri="{BB962C8B-B14F-4D97-AF65-F5344CB8AC3E}">
        <p14:creationId xmlns:p14="http://schemas.microsoft.com/office/powerpoint/2010/main" val="42870904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3.png"/><Relationship Id="rId4" Type="http://schemas.openxmlformats.org/officeDocument/2006/relationships/slideLayout" Target="../slideLayouts/slideLayout6.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Afbeelding 2" descr="onderwijs achtergrond Eng 4-3-0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51938"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423" r:id="rId1"/>
  </p:sldLayoutIdLst>
  <p:txStyles>
    <p:titleStyle>
      <a:lvl1pPr algn="l" defTabSz="457200" rtl="0" eaLnBrk="1" fontAlgn="base" hangingPunct="1">
        <a:spcBef>
          <a:spcPct val="0"/>
        </a:spcBef>
        <a:spcAft>
          <a:spcPct val="0"/>
        </a:spcAft>
        <a:defRPr sz="3200" kern="1200">
          <a:solidFill>
            <a:schemeClr val="tx2"/>
          </a:solidFill>
          <a:latin typeface="Myriad Pro"/>
          <a:ea typeface="ＭＳ Ｐゴシック" charset="0"/>
          <a:cs typeface="ＭＳ Ｐゴシック" charset="0"/>
        </a:defRPr>
      </a:lvl1pPr>
      <a:lvl2pPr algn="l" defTabSz="457200" rtl="0" eaLnBrk="1" fontAlgn="base" hangingPunct="1">
        <a:spcBef>
          <a:spcPct val="0"/>
        </a:spcBef>
        <a:spcAft>
          <a:spcPct val="0"/>
        </a:spcAft>
        <a:defRPr sz="3200">
          <a:solidFill>
            <a:schemeClr val="tx2"/>
          </a:solidFill>
          <a:latin typeface="Myriad Pro" charset="0"/>
          <a:ea typeface="ＭＳ Ｐゴシック" charset="0"/>
          <a:cs typeface="ＭＳ Ｐゴシック" charset="0"/>
        </a:defRPr>
      </a:lvl2pPr>
      <a:lvl3pPr algn="l" defTabSz="457200" rtl="0" eaLnBrk="1" fontAlgn="base" hangingPunct="1">
        <a:spcBef>
          <a:spcPct val="0"/>
        </a:spcBef>
        <a:spcAft>
          <a:spcPct val="0"/>
        </a:spcAft>
        <a:defRPr sz="3200">
          <a:solidFill>
            <a:schemeClr val="tx2"/>
          </a:solidFill>
          <a:latin typeface="Myriad Pro" charset="0"/>
          <a:ea typeface="ＭＳ Ｐゴシック" charset="0"/>
          <a:cs typeface="ＭＳ Ｐゴシック" charset="0"/>
        </a:defRPr>
      </a:lvl3pPr>
      <a:lvl4pPr algn="l" defTabSz="457200" rtl="0" eaLnBrk="1" fontAlgn="base" hangingPunct="1">
        <a:spcBef>
          <a:spcPct val="0"/>
        </a:spcBef>
        <a:spcAft>
          <a:spcPct val="0"/>
        </a:spcAft>
        <a:defRPr sz="3200">
          <a:solidFill>
            <a:schemeClr val="tx2"/>
          </a:solidFill>
          <a:latin typeface="Myriad Pro" charset="0"/>
          <a:ea typeface="ＭＳ Ｐゴシック" charset="0"/>
          <a:cs typeface="ＭＳ Ｐゴシック" charset="0"/>
        </a:defRPr>
      </a:lvl4pPr>
      <a:lvl5pPr algn="l" defTabSz="457200" rtl="0" eaLnBrk="1" fontAlgn="base" hangingPunct="1">
        <a:spcBef>
          <a:spcPct val="0"/>
        </a:spcBef>
        <a:spcAft>
          <a:spcPct val="0"/>
        </a:spcAft>
        <a:defRPr sz="3200">
          <a:solidFill>
            <a:schemeClr val="tx2"/>
          </a:solidFill>
          <a:latin typeface="Myriad Pro" charset="0"/>
          <a:ea typeface="ＭＳ Ｐゴシック" charset="0"/>
          <a:cs typeface="ＭＳ Ｐゴシック" charset="0"/>
        </a:defRPr>
      </a:lvl5pPr>
      <a:lvl6pPr marL="457200" algn="l" defTabSz="457200" rtl="0" eaLnBrk="1" fontAlgn="base" hangingPunct="1">
        <a:spcBef>
          <a:spcPct val="0"/>
        </a:spcBef>
        <a:spcAft>
          <a:spcPct val="0"/>
        </a:spcAft>
        <a:defRPr sz="3200">
          <a:solidFill>
            <a:schemeClr val="tx2"/>
          </a:solidFill>
          <a:latin typeface="Myriad Pro" charset="0"/>
          <a:ea typeface="ＭＳ Ｐゴシック" charset="0"/>
          <a:cs typeface="ＭＳ Ｐゴシック" charset="0"/>
        </a:defRPr>
      </a:lvl6pPr>
      <a:lvl7pPr marL="914400" algn="l" defTabSz="457200" rtl="0" eaLnBrk="1" fontAlgn="base" hangingPunct="1">
        <a:spcBef>
          <a:spcPct val="0"/>
        </a:spcBef>
        <a:spcAft>
          <a:spcPct val="0"/>
        </a:spcAft>
        <a:defRPr sz="3200">
          <a:solidFill>
            <a:schemeClr val="tx2"/>
          </a:solidFill>
          <a:latin typeface="Myriad Pro" charset="0"/>
          <a:ea typeface="ＭＳ Ｐゴシック" charset="0"/>
          <a:cs typeface="ＭＳ Ｐゴシック" charset="0"/>
        </a:defRPr>
      </a:lvl7pPr>
      <a:lvl8pPr marL="1371600" algn="l" defTabSz="457200" rtl="0" eaLnBrk="1" fontAlgn="base" hangingPunct="1">
        <a:spcBef>
          <a:spcPct val="0"/>
        </a:spcBef>
        <a:spcAft>
          <a:spcPct val="0"/>
        </a:spcAft>
        <a:defRPr sz="3200">
          <a:solidFill>
            <a:schemeClr val="tx2"/>
          </a:solidFill>
          <a:latin typeface="Myriad Pro" charset="0"/>
          <a:ea typeface="ＭＳ Ｐゴシック" charset="0"/>
          <a:cs typeface="ＭＳ Ｐゴシック" charset="0"/>
        </a:defRPr>
      </a:lvl8pPr>
      <a:lvl9pPr marL="1828800" algn="l" defTabSz="457200" rtl="0" eaLnBrk="1" fontAlgn="base" hangingPunct="1">
        <a:spcBef>
          <a:spcPct val="0"/>
        </a:spcBef>
        <a:spcAft>
          <a:spcPct val="0"/>
        </a:spcAft>
        <a:defRPr sz="3200">
          <a:solidFill>
            <a:schemeClr val="tx2"/>
          </a:solidFill>
          <a:latin typeface="Myriad Pro"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Afbeelding 2" descr="41556_UMCU_PPT_subtro-4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424" r:id="rId1"/>
  </p:sldLayoutIdLst>
  <p:txStyles>
    <p:titleStyle>
      <a:lvl1pPr algn="l" defTabSz="457200" rtl="0" eaLnBrk="0" fontAlgn="base" hangingPunct="0">
        <a:spcBef>
          <a:spcPct val="0"/>
        </a:spcBef>
        <a:spcAft>
          <a:spcPct val="0"/>
        </a:spcAft>
        <a:defRPr sz="3200" kern="1200">
          <a:solidFill>
            <a:schemeClr val="tx2"/>
          </a:solidFill>
          <a:latin typeface="Myriad Pro"/>
          <a:ea typeface="ＭＳ Ｐゴシック" charset="0"/>
          <a:cs typeface="ＭＳ Ｐゴシック" charset="0"/>
        </a:defRPr>
      </a:lvl1pPr>
      <a:lvl2pPr algn="l" defTabSz="457200" rtl="0" eaLnBrk="0" fontAlgn="base" hangingPunct="0">
        <a:spcBef>
          <a:spcPct val="0"/>
        </a:spcBef>
        <a:spcAft>
          <a:spcPct val="0"/>
        </a:spcAft>
        <a:defRPr sz="3200">
          <a:solidFill>
            <a:schemeClr val="tx2"/>
          </a:solidFill>
          <a:latin typeface="Myriad Pro" charset="0"/>
          <a:ea typeface="ＭＳ Ｐゴシック" charset="0"/>
          <a:cs typeface="ＭＳ Ｐゴシック" charset="0"/>
        </a:defRPr>
      </a:lvl2pPr>
      <a:lvl3pPr algn="l" defTabSz="457200" rtl="0" eaLnBrk="0" fontAlgn="base" hangingPunct="0">
        <a:spcBef>
          <a:spcPct val="0"/>
        </a:spcBef>
        <a:spcAft>
          <a:spcPct val="0"/>
        </a:spcAft>
        <a:defRPr sz="3200">
          <a:solidFill>
            <a:schemeClr val="tx2"/>
          </a:solidFill>
          <a:latin typeface="Myriad Pro" charset="0"/>
          <a:ea typeface="ＭＳ Ｐゴシック" charset="0"/>
          <a:cs typeface="ＭＳ Ｐゴシック" charset="0"/>
        </a:defRPr>
      </a:lvl3pPr>
      <a:lvl4pPr algn="l" defTabSz="457200" rtl="0" eaLnBrk="0" fontAlgn="base" hangingPunct="0">
        <a:spcBef>
          <a:spcPct val="0"/>
        </a:spcBef>
        <a:spcAft>
          <a:spcPct val="0"/>
        </a:spcAft>
        <a:defRPr sz="3200">
          <a:solidFill>
            <a:schemeClr val="tx2"/>
          </a:solidFill>
          <a:latin typeface="Myriad Pro" charset="0"/>
          <a:ea typeface="ＭＳ Ｐゴシック" charset="0"/>
          <a:cs typeface="ＭＳ Ｐゴシック" charset="0"/>
        </a:defRPr>
      </a:lvl4pPr>
      <a:lvl5pPr algn="l" defTabSz="457200" rtl="0" eaLnBrk="0" fontAlgn="base" hangingPunct="0">
        <a:spcBef>
          <a:spcPct val="0"/>
        </a:spcBef>
        <a:spcAft>
          <a:spcPct val="0"/>
        </a:spcAft>
        <a:defRPr sz="3200">
          <a:solidFill>
            <a:schemeClr val="tx2"/>
          </a:solidFill>
          <a:latin typeface="Myriad Pro" charset="0"/>
          <a:ea typeface="ＭＳ Ｐゴシック" charset="0"/>
          <a:cs typeface="ＭＳ Ｐゴシック" charset="0"/>
        </a:defRPr>
      </a:lvl5pPr>
      <a:lvl6pPr marL="457200" algn="l" defTabSz="457200" rtl="0" fontAlgn="base">
        <a:spcBef>
          <a:spcPct val="0"/>
        </a:spcBef>
        <a:spcAft>
          <a:spcPct val="0"/>
        </a:spcAft>
        <a:defRPr sz="3200">
          <a:solidFill>
            <a:schemeClr val="tx2"/>
          </a:solidFill>
          <a:latin typeface="Myriad Pro" charset="0"/>
          <a:ea typeface="ＭＳ Ｐゴシック" charset="0"/>
          <a:cs typeface="ＭＳ Ｐゴシック" charset="0"/>
        </a:defRPr>
      </a:lvl6pPr>
      <a:lvl7pPr marL="914400" algn="l" defTabSz="457200" rtl="0" fontAlgn="base">
        <a:spcBef>
          <a:spcPct val="0"/>
        </a:spcBef>
        <a:spcAft>
          <a:spcPct val="0"/>
        </a:spcAft>
        <a:defRPr sz="3200">
          <a:solidFill>
            <a:schemeClr val="tx2"/>
          </a:solidFill>
          <a:latin typeface="Myriad Pro" charset="0"/>
          <a:ea typeface="ＭＳ Ｐゴシック" charset="0"/>
          <a:cs typeface="ＭＳ Ｐゴシック" charset="0"/>
        </a:defRPr>
      </a:lvl7pPr>
      <a:lvl8pPr marL="1371600" algn="l" defTabSz="457200" rtl="0" fontAlgn="base">
        <a:spcBef>
          <a:spcPct val="0"/>
        </a:spcBef>
        <a:spcAft>
          <a:spcPct val="0"/>
        </a:spcAft>
        <a:defRPr sz="3200">
          <a:solidFill>
            <a:schemeClr val="tx2"/>
          </a:solidFill>
          <a:latin typeface="Myriad Pro" charset="0"/>
          <a:ea typeface="ＭＳ Ｐゴシック" charset="0"/>
          <a:cs typeface="ＭＳ Ｐゴシック" charset="0"/>
        </a:defRPr>
      </a:lvl8pPr>
      <a:lvl9pPr marL="1828800" algn="l" defTabSz="457200" rtl="0" fontAlgn="base">
        <a:spcBef>
          <a:spcPct val="0"/>
        </a:spcBef>
        <a:spcAft>
          <a:spcPct val="0"/>
        </a:spcAft>
        <a:defRPr sz="3200">
          <a:solidFill>
            <a:schemeClr val="tx2"/>
          </a:solidFill>
          <a:latin typeface="Myriad Pro"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122" name="Afbeelding 1" descr="41556_UMCU_PPT_vervolg-15.pn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425" r:id="rId1"/>
    <p:sldLayoutId id="2147484426" r:id="rId2"/>
    <p:sldLayoutId id="2147484427" r:id="rId3"/>
    <p:sldLayoutId id="2147484428" r:id="rId4"/>
    <p:sldLayoutId id="2147484429" r:id="rId5"/>
    <p:sldLayoutId id="2147484422" r:id="rId6"/>
    <p:sldLayoutId id="2147484430" r:id="rId7"/>
    <p:sldLayoutId id="2147484431" r:id="rId8"/>
  </p:sldLayoutIdLst>
  <p:txStyles>
    <p:titleStyle>
      <a:lvl1pPr algn="l" defTabSz="457200" rtl="0" eaLnBrk="0" fontAlgn="base" hangingPunct="0">
        <a:spcBef>
          <a:spcPct val="0"/>
        </a:spcBef>
        <a:spcAft>
          <a:spcPct val="0"/>
        </a:spcAft>
        <a:defRPr sz="3200" kern="1200">
          <a:solidFill>
            <a:schemeClr val="tx2"/>
          </a:solidFill>
          <a:latin typeface="Myriad Pro"/>
          <a:ea typeface="ＭＳ Ｐゴシック" charset="0"/>
          <a:cs typeface="ＭＳ Ｐゴシック" charset="0"/>
        </a:defRPr>
      </a:lvl1pPr>
      <a:lvl2pPr algn="l" defTabSz="457200" rtl="0" eaLnBrk="0" fontAlgn="base" hangingPunct="0">
        <a:spcBef>
          <a:spcPct val="0"/>
        </a:spcBef>
        <a:spcAft>
          <a:spcPct val="0"/>
        </a:spcAft>
        <a:defRPr sz="3200">
          <a:solidFill>
            <a:schemeClr val="tx2"/>
          </a:solidFill>
          <a:latin typeface="Myriad Pro" charset="0"/>
          <a:ea typeface="ＭＳ Ｐゴシック" charset="0"/>
          <a:cs typeface="ＭＳ Ｐゴシック" charset="0"/>
        </a:defRPr>
      </a:lvl2pPr>
      <a:lvl3pPr algn="l" defTabSz="457200" rtl="0" eaLnBrk="0" fontAlgn="base" hangingPunct="0">
        <a:spcBef>
          <a:spcPct val="0"/>
        </a:spcBef>
        <a:spcAft>
          <a:spcPct val="0"/>
        </a:spcAft>
        <a:defRPr sz="3200">
          <a:solidFill>
            <a:schemeClr val="tx2"/>
          </a:solidFill>
          <a:latin typeface="Myriad Pro" charset="0"/>
          <a:ea typeface="ＭＳ Ｐゴシック" charset="0"/>
          <a:cs typeface="ＭＳ Ｐゴシック" charset="0"/>
        </a:defRPr>
      </a:lvl3pPr>
      <a:lvl4pPr algn="l" defTabSz="457200" rtl="0" eaLnBrk="0" fontAlgn="base" hangingPunct="0">
        <a:spcBef>
          <a:spcPct val="0"/>
        </a:spcBef>
        <a:spcAft>
          <a:spcPct val="0"/>
        </a:spcAft>
        <a:defRPr sz="3200">
          <a:solidFill>
            <a:schemeClr val="tx2"/>
          </a:solidFill>
          <a:latin typeface="Myriad Pro" charset="0"/>
          <a:ea typeface="ＭＳ Ｐゴシック" charset="0"/>
          <a:cs typeface="ＭＳ Ｐゴシック" charset="0"/>
        </a:defRPr>
      </a:lvl4pPr>
      <a:lvl5pPr algn="l" defTabSz="457200" rtl="0" eaLnBrk="0" fontAlgn="base" hangingPunct="0">
        <a:spcBef>
          <a:spcPct val="0"/>
        </a:spcBef>
        <a:spcAft>
          <a:spcPct val="0"/>
        </a:spcAft>
        <a:defRPr sz="3200">
          <a:solidFill>
            <a:schemeClr val="tx2"/>
          </a:solidFill>
          <a:latin typeface="Myriad Pro" charset="0"/>
          <a:ea typeface="ＭＳ Ｐゴシック" charset="0"/>
          <a:cs typeface="ＭＳ Ｐゴシック" charset="0"/>
        </a:defRPr>
      </a:lvl5pPr>
      <a:lvl6pPr marL="457200" algn="l" defTabSz="457200" rtl="0" fontAlgn="base">
        <a:spcBef>
          <a:spcPct val="0"/>
        </a:spcBef>
        <a:spcAft>
          <a:spcPct val="0"/>
        </a:spcAft>
        <a:defRPr sz="3200">
          <a:solidFill>
            <a:schemeClr val="tx2"/>
          </a:solidFill>
          <a:latin typeface="Myriad Pro" charset="0"/>
          <a:ea typeface="ＭＳ Ｐゴシック" charset="0"/>
          <a:cs typeface="ＭＳ Ｐゴシック" charset="0"/>
        </a:defRPr>
      </a:lvl6pPr>
      <a:lvl7pPr marL="914400" algn="l" defTabSz="457200" rtl="0" fontAlgn="base">
        <a:spcBef>
          <a:spcPct val="0"/>
        </a:spcBef>
        <a:spcAft>
          <a:spcPct val="0"/>
        </a:spcAft>
        <a:defRPr sz="3200">
          <a:solidFill>
            <a:schemeClr val="tx2"/>
          </a:solidFill>
          <a:latin typeface="Myriad Pro" charset="0"/>
          <a:ea typeface="ＭＳ Ｐゴシック" charset="0"/>
          <a:cs typeface="ＭＳ Ｐゴシック" charset="0"/>
        </a:defRPr>
      </a:lvl7pPr>
      <a:lvl8pPr marL="1371600" algn="l" defTabSz="457200" rtl="0" fontAlgn="base">
        <a:spcBef>
          <a:spcPct val="0"/>
        </a:spcBef>
        <a:spcAft>
          <a:spcPct val="0"/>
        </a:spcAft>
        <a:defRPr sz="3200">
          <a:solidFill>
            <a:schemeClr val="tx2"/>
          </a:solidFill>
          <a:latin typeface="Myriad Pro" charset="0"/>
          <a:ea typeface="ＭＳ Ｐゴシック" charset="0"/>
          <a:cs typeface="ＭＳ Ｐゴシック" charset="0"/>
        </a:defRPr>
      </a:lvl8pPr>
      <a:lvl9pPr marL="1828800" algn="l" defTabSz="457200" rtl="0" fontAlgn="base">
        <a:spcBef>
          <a:spcPct val="0"/>
        </a:spcBef>
        <a:spcAft>
          <a:spcPct val="0"/>
        </a:spcAft>
        <a:defRPr sz="3200">
          <a:solidFill>
            <a:schemeClr val="tx2"/>
          </a:solidFill>
          <a:latin typeface="Myriad Pro"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3"/>
          <p:cNvSpPr>
            <a:spLocks noGrp="1"/>
          </p:cNvSpPr>
          <p:nvPr>
            <p:ph type="ctrTitle"/>
          </p:nvPr>
        </p:nvSpPr>
        <p:spPr bwMode="auto">
          <a:xfrm>
            <a:off x="736269" y="2101465"/>
            <a:ext cx="7966860" cy="15830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dirty="0" smtClean="0"/>
              <a:t>CmRCT in a fragile patient </a:t>
            </a:r>
            <a:r>
              <a:rPr lang="en-US" sz="3200" dirty="0" smtClean="0"/>
              <a:t>population</a:t>
            </a:r>
            <a:endParaRPr lang="en-GB" sz="3000" dirty="0" smtClean="0">
              <a:latin typeface="Segoe UI" pitchFamily="34" charset="0"/>
              <a:ea typeface="ＭＳ Ｐゴシック" charset="-128"/>
            </a:endParaRPr>
          </a:p>
        </p:txBody>
      </p:sp>
      <p:sp>
        <p:nvSpPr>
          <p:cNvPr id="13315" name="Subtitel 4"/>
          <p:cNvSpPr>
            <a:spLocks noGrp="1"/>
          </p:cNvSpPr>
          <p:nvPr>
            <p:ph type="subTitle" idx="1"/>
          </p:nvPr>
        </p:nvSpPr>
        <p:spPr bwMode="auto">
          <a:xfrm>
            <a:off x="893135" y="4353289"/>
            <a:ext cx="7402513" cy="143791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sz="1600" dirty="0" smtClean="0">
                <a:latin typeface="Segoe UI" pitchFamily="34" charset="0"/>
                <a:ea typeface="ＭＳ Ｐゴシック" charset="-128"/>
                <a:cs typeface="Segoe UI" pitchFamily="34" charset="0"/>
              </a:rPr>
              <a:t>Joanne van der Velden, MD, PhD candidate</a:t>
            </a:r>
            <a:br>
              <a:rPr lang="en-GB" sz="1600" dirty="0" smtClean="0">
                <a:latin typeface="Segoe UI" pitchFamily="34" charset="0"/>
                <a:ea typeface="ＭＳ Ｐゴシック" charset="-128"/>
                <a:cs typeface="Segoe UI" pitchFamily="34" charset="0"/>
              </a:rPr>
            </a:br>
            <a:r>
              <a:rPr lang="en-GB" sz="1600" dirty="0" smtClean="0">
                <a:latin typeface="Segoe UI" pitchFamily="34" charset="0"/>
                <a:ea typeface="ＭＳ Ｐゴシック" charset="-128"/>
                <a:cs typeface="Segoe UI" pitchFamily="34" charset="0"/>
              </a:rPr>
              <a:t>Department of Radiation Oncology</a:t>
            </a:r>
          </a:p>
          <a:p>
            <a:r>
              <a:rPr lang="en-US" sz="1600" dirty="0" err="1" smtClean="0"/>
              <a:t>TwiCs</a:t>
            </a:r>
            <a:r>
              <a:rPr lang="en-US" sz="1600" dirty="0" smtClean="0"/>
              <a:t> </a:t>
            </a:r>
            <a:r>
              <a:rPr lang="en-US" sz="1600" smtClean="0"/>
              <a:t>symposium November 7</a:t>
            </a:r>
            <a:r>
              <a:rPr lang="en-US" sz="1600" baseline="30000" smtClean="0"/>
              <a:t>th</a:t>
            </a:r>
            <a:r>
              <a:rPr lang="en-US" sz="1600" smtClean="0"/>
              <a:t> – 8</a:t>
            </a:r>
            <a:r>
              <a:rPr lang="en-US" sz="1600" baseline="30000" smtClean="0"/>
              <a:t>th</a:t>
            </a:r>
            <a:r>
              <a:rPr lang="en-US" sz="1600" smtClean="0"/>
              <a:t> 2016</a:t>
            </a:r>
            <a:endParaRPr lang="en-GB" sz="1600" dirty="0" smtClean="0">
              <a:latin typeface="Segoe UI" pitchFamily="34" charset="0"/>
              <a:ea typeface="ＭＳ Ｐゴシック" charset="-128"/>
              <a:cs typeface="Segoe U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3"/>
          </p:nvPr>
        </p:nvSpPr>
        <p:spPr>
          <a:xfrm>
            <a:off x="725819" y="395785"/>
            <a:ext cx="3665166" cy="5169887"/>
          </a:xfrm>
        </p:spPr>
        <p:txBody>
          <a:bodyPr/>
          <a:lstStyle/>
          <a:p>
            <a:pPr marL="0" indent="0">
              <a:buNone/>
            </a:pPr>
            <a:r>
              <a:rPr lang="en-US" dirty="0" smtClean="0"/>
              <a:t>VERTICAL flow chart</a:t>
            </a:r>
            <a:endParaRPr lang="en-US" dirty="0"/>
          </a:p>
        </p:txBody>
      </p:sp>
      <p:sp>
        <p:nvSpPr>
          <p:cNvPr id="7" name="Content Placeholder 6"/>
          <p:cNvSpPr>
            <a:spLocks noGrp="1"/>
          </p:cNvSpPr>
          <p:nvPr>
            <p:ph sz="half" idx="14"/>
          </p:nvPr>
        </p:nvSpPr>
        <p:spPr>
          <a:xfrm>
            <a:off x="4605397" y="382137"/>
            <a:ext cx="3665166" cy="5183535"/>
          </a:xfrm>
        </p:spPr>
        <p:txBody>
          <a:bodyPr/>
          <a:lstStyle/>
          <a:p>
            <a:pPr marL="0" indent="0">
              <a:buNone/>
            </a:pPr>
            <a:r>
              <a:rPr lang="en-US" dirty="0" smtClean="0"/>
              <a:t>RACOST classic RCT</a:t>
            </a:r>
            <a:endParaRPr lang="en-US" dirty="0"/>
          </a:p>
        </p:txBody>
      </p:sp>
      <p:sp>
        <p:nvSpPr>
          <p:cNvPr id="10" name="TextBox 9"/>
          <p:cNvSpPr txBox="1"/>
          <p:nvPr/>
        </p:nvSpPr>
        <p:spPr>
          <a:xfrm>
            <a:off x="1433015" y="1105469"/>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Randomized n=53</a:t>
            </a:r>
            <a:endParaRPr lang="en-US" sz="1800" dirty="0"/>
          </a:p>
        </p:txBody>
      </p:sp>
      <p:sp>
        <p:nvSpPr>
          <p:cNvPr id="12" name="TextBox 11"/>
          <p:cNvSpPr txBox="1"/>
          <p:nvPr/>
        </p:nvSpPr>
        <p:spPr>
          <a:xfrm>
            <a:off x="507242" y="2076735"/>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SBRT</a:t>
            </a:r>
          </a:p>
          <a:p>
            <a:pPr algn="ctr"/>
            <a:r>
              <a:rPr lang="en-US" sz="1800" dirty="0" smtClean="0"/>
              <a:t>n=27</a:t>
            </a:r>
            <a:endParaRPr lang="en-US" sz="1800" dirty="0"/>
          </a:p>
        </p:txBody>
      </p:sp>
      <p:sp>
        <p:nvSpPr>
          <p:cNvPr id="13" name="TextBox 12"/>
          <p:cNvSpPr txBox="1"/>
          <p:nvPr/>
        </p:nvSpPr>
        <p:spPr>
          <a:xfrm>
            <a:off x="2415659" y="2076734"/>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Control</a:t>
            </a:r>
          </a:p>
          <a:p>
            <a:pPr algn="ctr"/>
            <a:r>
              <a:rPr lang="en-US" sz="1800" dirty="0" smtClean="0"/>
              <a:t>n=26</a:t>
            </a:r>
            <a:endParaRPr lang="en-US" sz="1800" dirty="0"/>
          </a:p>
        </p:txBody>
      </p:sp>
      <p:sp>
        <p:nvSpPr>
          <p:cNvPr id="14" name="TextBox 13"/>
          <p:cNvSpPr txBox="1"/>
          <p:nvPr/>
        </p:nvSpPr>
        <p:spPr>
          <a:xfrm>
            <a:off x="507242" y="3034353"/>
            <a:ext cx="136477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800" dirty="0" smtClean="0"/>
              <a:t>Eligible</a:t>
            </a:r>
          </a:p>
          <a:p>
            <a:pPr algn="ctr"/>
            <a:r>
              <a:rPr lang="en-US" sz="1800" dirty="0" smtClean="0"/>
              <a:t>n=21</a:t>
            </a:r>
            <a:endParaRPr lang="en-US" sz="1800" dirty="0"/>
          </a:p>
        </p:txBody>
      </p:sp>
      <p:sp>
        <p:nvSpPr>
          <p:cNvPr id="15" name="TextBox 14"/>
          <p:cNvSpPr txBox="1"/>
          <p:nvPr/>
        </p:nvSpPr>
        <p:spPr>
          <a:xfrm>
            <a:off x="2415659" y="3034352"/>
            <a:ext cx="136477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800" dirty="0" smtClean="0"/>
              <a:t>Eligible</a:t>
            </a:r>
          </a:p>
          <a:p>
            <a:pPr algn="ctr"/>
            <a:r>
              <a:rPr lang="en-US" sz="1800" dirty="0" smtClean="0"/>
              <a:t>n=22</a:t>
            </a:r>
            <a:endParaRPr lang="en-US" sz="1800" dirty="0"/>
          </a:p>
        </p:txBody>
      </p:sp>
      <p:sp>
        <p:nvSpPr>
          <p:cNvPr id="16" name="TextBox 15"/>
          <p:cNvSpPr txBox="1"/>
          <p:nvPr/>
        </p:nvSpPr>
        <p:spPr>
          <a:xfrm>
            <a:off x="507242" y="4019266"/>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Accepted</a:t>
            </a:r>
          </a:p>
          <a:p>
            <a:pPr algn="ctr"/>
            <a:r>
              <a:rPr lang="en-US" sz="1800" dirty="0" smtClean="0"/>
              <a:t>n=16</a:t>
            </a:r>
            <a:endParaRPr lang="en-US" sz="1800" dirty="0"/>
          </a:p>
        </p:txBody>
      </p:sp>
      <p:sp>
        <p:nvSpPr>
          <p:cNvPr id="17" name="TextBox 16"/>
          <p:cNvSpPr txBox="1"/>
          <p:nvPr/>
        </p:nvSpPr>
        <p:spPr>
          <a:xfrm>
            <a:off x="507242" y="4963236"/>
            <a:ext cx="136477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800" dirty="0" smtClean="0"/>
              <a:t>Treated n=10</a:t>
            </a:r>
            <a:endParaRPr lang="en-US" sz="1800" dirty="0"/>
          </a:p>
        </p:txBody>
      </p:sp>
      <p:sp>
        <p:nvSpPr>
          <p:cNvPr id="18" name="TextBox 17"/>
          <p:cNvSpPr txBox="1"/>
          <p:nvPr/>
        </p:nvSpPr>
        <p:spPr>
          <a:xfrm>
            <a:off x="2415659" y="4963236"/>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Treated n=22</a:t>
            </a:r>
            <a:endParaRPr lang="en-US" sz="1800" dirty="0"/>
          </a:p>
        </p:txBody>
      </p:sp>
      <p:cxnSp>
        <p:nvCxnSpPr>
          <p:cNvPr id="20" name="Straight Connector 19"/>
          <p:cNvCxnSpPr>
            <a:stCxn id="10" idx="2"/>
            <a:endCxn id="12" idx="0"/>
          </p:cNvCxnSpPr>
          <p:nvPr/>
        </p:nvCxnSpPr>
        <p:spPr>
          <a:xfrm flipH="1">
            <a:off x="1189630" y="1751800"/>
            <a:ext cx="925773" cy="324935"/>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a:stCxn id="10" idx="2"/>
            <a:endCxn id="13" idx="0"/>
          </p:cNvCxnSpPr>
          <p:nvPr/>
        </p:nvCxnSpPr>
        <p:spPr>
          <a:xfrm>
            <a:off x="2115403" y="1751800"/>
            <a:ext cx="982644" cy="324934"/>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a:stCxn id="12" idx="2"/>
            <a:endCxn id="14" idx="0"/>
          </p:cNvCxnSpPr>
          <p:nvPr/>
        </p:nvCxnSpPr>
        <p:spPr>
          <a:xfrm>
            <a:off x="1189630" y="2723066"/>
            <a:ext cx="0" cy="311287"/>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a:stCxn id="14" idx="2"/>
            <a:endCxn id="16" idx="0"/>
          </p:cNvCxnSpPr>
          <p:nvPr/>
        </p:nvCxnSpPr>
        <p:spPr>
          <a:xfrm>
            <a:off x="1189630" y="3680684"/>
            <a:ext cx="0" cy="338582"/>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a:stCxn id="16" idx="2"/>
            <a:endCxn id="17" idx="0"/>
          </p:cNvCxnSpPr>
          <p:nvPr/>
        </p:nvCxnSpPr>
        <p:spPr>
          <a:xfrm>
            <a:off x="1189630" y="4665597"/>
            <a:ext cx="0" cy="297639"/>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a:stCxn id="13" idx="2"/>
            <a:endCxn id="15" idx="0"/>
          </p:cNvCxnSpPr>
          <p:nvPr/>
        </p:nvCxnSpPr>
        <p:spPr>
          <a:xfrm>
            <a:off x="3098047" y="2723065"/>
            <a:ext cx="0" cy="311287"/>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a:stCxn id="15" idx="2"/>
            <a:endCxn id="18" idx="0"/>
          </p:cNvCxnSpPr>
          <p:nvPr/>
        </p:nvCxnSpPr>
        <p:spPr>
          <a:xfrm>
            <a:off x="3098047" y="3680683"/>
            <a:ext cx="0" cy="1282553"/>
          </a:xfrm>
          <a:prstGeom prst="line">
            <a:avLst/>
          </a:prstGeom>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5816221" y="1105469"/>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Randomized n=11</a:t>
            </a:r>
            <a:endParaRPr lang="en-US" sz="1800" dirty="0"/>
          </a:p>
        </p:txBody>
      </p:sp>
      <p:sp>
        <p:nvSpPr>
          <p:cNvPr id="40" name="TextBox 39"/>
          <p:cNvSpPr txBox="1"/>
          <p:nvPr/>
        </p:nvSpPr>
        <p:spPr>
          <a:xfrm>
            <a:off x="4958687" y="2076733"/>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SBRT</a:t>
            </a:r>
          </a:p>
          <a:p>
            <a:pPr algn="ctr"/>
            <a:r>
              <a:rPr lang="en-US" sz="1800" dirty="0" smtClean="0"/>
              <a:t>n=5</a:t>
            </a:r>
            <a:endParaRPr lang="en-US" sz="1800" dirty="0"/>
          </a:p>
        </p:txBody>
      </p:sp>
      <p:sp>
        <p:nvSpPr>
          <p:cNvPr id="41" name="TextBox 40"/>
          <p:cNvSpPr txBox="1"/>
          <p:nvPr/>
        </p:nvSpPr>
        <p:spPr>
          <a:xfrm>
            <a:off x="6830705" y="2076735"/>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Control</a:t>
            </a:r>
          </a:p>
          <a:p>
            <a:pPr algn="ctr"/>
            <a:r>
              <a:rPr lang="en-US" sz="1800" dirty="0" smtClean="0"/>
              <a:t>n=6</a:t>
            </a:r>
            <a:endParaRPr lang="en-US" sz="1800" dirty="0"/>
          </a:p>
        </p:txBody>
      </p:sp>
      <p:sp>
        <p:nvSpPr>
          <p:cNvPr id="44" name="TextBox 43"/>
          <p:cNvSpPr txBox="1"/>
          <p:nvPr/>
        </p:nvSpPr>
        <p:spPr>
          <a:xfrm>
            <a:off x="4958687" y="4963235"/>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Treated</a:t>
            </a:r>
          </a:p>
          <a:p>
            <a:pPr algn="ctr"/>
            <a:r>
              <a:rPr lang="en-US" sz="1800" dirty="0" smtClean="0"/>
              <a:t>n=5</a:t>
            </a:r>
            <a:endParaRPr lang="en-US" sz="1800" dirty="0"/>
          </a:p>
        </p:txBody>
      </p:sp>
      <p:sp>
        <p:nvSpPr>
          <p:cNvPr id="45" name="TextBox 44"/>
          <p:cNvSpPr txBox="1"/>
          <p:nvPr/>
        </p:nvSpPr>
        <p:spPr>
          <a:xfrm>
            <a:off x="6830705" y="4963234"/>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Treated</a:t>
            </a:r>
          </a:p>
          <a:p>
            <a:pPr algn="ctr"/>
            <a:r>
              <a:rPr lang="en-US" sz="1800" dirty="0" smtClean="0"/>
              <a:t>n=6</a:t>
            </a:r>
            <a:endParaRPr lang="en-US" sz="1800" dirty="0"/>
          </a:p>
        </p:txBody>
      </p:sp>
      <p:cxnSp>
        <p:nvCxnSpPr>
          <p:cNvPr id="46" name="Straight Connector 45"/>
          <p:cNvCxnSpPr>
            <a:stCxn id="39" idx="2"/>
            <a:endCxn id="40" idx="0"/>
          </p:cNvCxnSpPr>
          <p:nvPr/>
        </p:nvCxnSpPr>
        <p:spPr>
          <a:xfrm flipH="1">
            <a:off x="5641075" y="1751800"/>
            <a:ext cx="857534" cy="3249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p:cNvCxnSpPr>
            <a:stCxn id="39" idx="2"/>
            <a:endCxn id="41" idx="0"/>
          </p:cNvCxnSpPr>
          <p:nvPr/>
        </p:nvCxnSpPr>
        <p:spPr>
          <a:xfrm>
            <a:off x="6498609" y="1751800"/>
            <a:ext cx="1014484" cy="324935"/>
          </a:xfrm>
          <a:prstGeom prst="line">
            <a:avLst/>
          </a:prstGeom>
        </p:spPr>
        <p:style>
          <a:lnRef idx="2">
            <a:schemeClr val="accent1"/>
          </a:lnRef>
          <a:fillRef idx="0">
            <a:schemeClr val="accent1"/>
          </a:fillRef>
          <a:effectRef idx="1">
            <a:schemeClr val="accent1"/>
          </a:effectRef>
          <a:fontRef idx="minor">
            <a:schemeClr val="tx1"/>
          </a:fontRef>
        </p:style>
      </p:cxnSp>
      <p:cxnSp>
        <p:nvCxnSpPr>
          <p:cNvPr id="54" name="Straight Connector 53"/>
          <p:cNvCxnSpPr>
            <a:stCxn id="40" idx="2"/>
            <a:endCxn id="44" idx="0"/>
          </p:cNvCxnSpPr>
          <p:nvPr/>
        </p:nvCxnSpPr>
        <p:spPr>
          <a:xfrm>
            <a:off x="5641075" y="2723064"/>
            <a:ext cx="0" cy="2240171"/>
          </a:xfrm>
          <a:prstGeom prst="line">
            <a:avLst/>
          </a:prstGeom>
        </p:spPr>
        <p:style>
          <a:lnRef idx="2">
            <a:schemeClr val="accent1"/>
          </a:lnRef>
          <a:fillRef idx="0">
            <a:schemeClr val="accent1"/>
          </a:fillRef>
          <a:effectRef idx="1">
            <a:schemeClr val="accent1"/>
          </a:effectRef>
          <a:fontRef idx="minor">
            <a:schemeClr val="tx1"/>
          </a:fontRef>
        </p:style>
      </p:cxnSp>
      <p:cxnSp>
        <p:nvCxnSpPr>
          <p:cNvPr id="60" name="Straight Connector 59"/>
          <p:cNvCxnSpPr>
            <a:stCxn id="41" idx="2"/>
            <a:endCxn id="45" idx="0"/>
          </p:cNvCxnSpPr>
          <p:nvPr/>
        </p:nvCxnSpPr>
        <p:spPr>
          <a:xfrm>
            <a:off x="7513093" y="2723066"/>
            <a:ext cx="0" cy="2240168"/>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6079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3"/>
          </p:nvPr>
        </p:nvSpPr>
        <p:spPr>
          <a:xfrm>
            <a:off x="725819" y="1291446"/>
            <a:ext cx="7572020" cy="4274226"/>
          </a:xfrm>
        </p:spPr>
        <p:txBody>
          <a:bodyPr/>
          <a:lstStyle/>
          <a:p>
            <a:r>
              <a:rPr lang="en-US" dirty="0" smtClean="0"/>
              <a:t>Should we continue? Should we stop</a:t>
            </a:r>
            <a:r>
              <a:rPr lang="en-US" dirty="0" smtClean="0"/>
              <a:t>?</a:t>
            </a:r>
          </a:p>
          <a:p>
            <a:pPr marL="0" indent="0">
              <a:buNone/>
            </a:pPr>
            <a:endParaRPr lang="en-US" dirty="0" smtClean="0"/>
          </a:p>
          <a:p>
            <a:r>
              <a:rPr lang="en-US" dirty="0" smtClean="0"/>
              <a:t>Your experience</a:t>
            </a:r>
            <a:endParaRPr lang="en-US" dirty="0"/>
          </a:p>
        </p:txBody>
      </p:sp>
      <p:sp>
        <p:nvSpPr>
          <p:cNvPr id="4" name="Title 3"/>
          <p:cNvSpPr>
            <a:spLocks noGrp="1"/>
          </p:cNvSpPr>
          <p:nvPr>
            <p:ph type="title"/>
          </p:nvPr>
        </p:nvSpPr>
        <p:spPr/>
        <p:txBody>
          <a:bodyPr/>
          <a:lstStyle/>
          <a:p>
            <a:r>
              <a:rPr lang="en-US" dirty="0" smtClean="0"/>
              <a:t>Discussion</a:t>
            </a:r>
            <a:endParaRPr lang="en-US" dirty="0"/>
          </a:p>
        </p:txBody>
      </p:sp>
    </p:spTree>
    <p:extLst>
      <p:ext uri="{BB962C8B-B14F-4D97-AF65-F5344CB8AC3E}">
        <p14:creationId xmlns:p14="http://schemas.microsoft.com/office/powerpoint/2010/main" val="776202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3"/>
          <p:cNvSpPr>
            <a:spLocks noGrp="1"/>
          </p:cNvSpPr>
          <p:nvPr>
            <p:ph type="ctrTitle"/>
          </p:nvPr>
        </p:nvSpPr>
        <p:spPr bwMode="auto">
          <a:xfrm>
            <a:off x="736269" y="2101465"/>
            <a:ext cx="7966860" cy="15830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dirty="0" smtClean="0"/>
              <a:t>Extra slides</a:t>
            </a:r>
            <a:endParaRPr lang="en-GB" sz="3000" dirty="0" smtClean="0">
              <a:latin typeface="Segoe UI" pitchFamily="34" charset="0"/>
              <a:ea typeface="ＭＳ Ｐゴシック" charset="-128"/>
            </a:endParaRP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357823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PRESENT cohort</a:t>
            </a:r>
            <a:endParaRPr lang="nl-NL" dirty="0"/>
          </a:p>
        </p:txBody>
      </p:sp>
      <p:sp>
        <p:nvSpPr>
          <p:cNvPr id="4" name="Content Placeholder 3"/>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3"/>
          <a:srcRect l="3350" t="18916" r="66108" b="12039"/>
          <a:stretch>
            <a:fillRect/>
          </a:stretch>
        </p:blipFill>
        <p:spPr bwMode="auto">
          <a:xfrm>
            <a:off x="2826327" y="2630742"/>
            <a:ext cx="5245618" cy="3705775"/>
          </a:xfrm>
          <a:prstGeom prst="rect">
            <a:avLst/>
          </a:prstGeom>
          <a:noFill/>
          <a:ln w="9525">
            <a:noFill/>
            <a:miter lim="800000"/>
            <a:headEnd/>
            <a:tailEnd/>
          </a:ln>
          <a:effectLst/>
        </p:spPr>
      </p:pic>
      <p:sp>
        <p:nvSpPr>
          <p:cNvPr id="5" name="TextBox 4"/>
          <p:cNvSpPr txBox="1"/>
          <p:nvPr/>
        </p:nvSpPr>
        <p:spPr>
          <a:xfrm>
            <a:off x="273131" y="1934686"/>
            <a:ext cx="2600698" cy="224676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000" b="1" dirty="0" smtClean="0">
                <a:solidFill>
                  <a:srgbClr val="1C1C1C"/>
                </a:solidFill>
              </a:rPr>
              <a:t>Informed consent I</a:t>
            </a:r>
          </a:p>
          <a:p>
            <a:r>
              <a:rPr lang="en-US" sz="2000" dirty="0" smtClean="0">
                <a:solidFill>
                  <a:srgbClr val="1C1C1C"/>
                </a:solidFill>
              </a:rPr>
              <a:t>1) Use of routinely collected clinical data</a:t>
            </a:r>
          </a:p>
          <a:p>
            <a:r>
              <a:rPr lang="en-US" sz="2000" i="1" dirty="0" smtClean="0">
                <a:solidFill>
                  <a:srgbClr val="1C1C1C"/>
                </a:solidFill>
              </a:rPr>
              <a:t>Optionally</a:t>
            </a:r>
          </a:p>
          <a:p>
            <a:r>
              <a:rPr lang="en-US" sz="2000" dirty="0" smtClean="0">
                <a:solidFill>
                  <a:srgbClr val="1C1C1C"/>
                </a:solidFill>
              </a:rPr>
              <a:t>2) PROMs</a:t>
            </a:r>
          </a:p>
          <a:p>
            <a:r>
              <a:rPr lang="en-US" sz="2000" dirty="0" smtClean="0">
                <a:solidFill>
                  <a:srgbClr val="1C1C1C"/>
                </a:solidFill>
              </a:rPr>
              <a:t>3) Participation in future studies</a:t>
            </a:r>
            <a:endParaRPr lang="en-US" dirty="0">
              <a:solidFill>
                <a:srgbClr val="1C1C1C"/>
              </a:solidFill>
            </a:endParaRPr>
          </a:p>
        </p:txBody>
      </p:sp>
      <p:cxnSp>
        <p:nvCxnSpPr>
          <p:cNvPr id="19" name="Shape 18"/>
          <p:cNvCxnSpPr>
            <a:stCxn id="5" idx="2"/>
            <a:endCxn id="1026" idx="1"/>
          </p:cNvCxnSpPr>
          <p:nvPr/>
        </p:nvCxnSpPr>
        <p:spPr>
          <a:xfrm rot="16200000" flipH="1">
            <a:off x="2048816" y="3706118"/>
            <a:ext cx="302175" cy="1252847"/>
          </a:xfrm>
          <a:prstGeom prst="bentConnector2">
            <a:avLst/>
          </a:prstGeom>
          <a:ln>
            <a:tailEnd type="arrow"/>
          </a:ln>
        </p:spPr>
        <p:style>
          <a:lnRef idx="2">
            <a:schemeClr val="accent3"/>
          </a:lnRef>
          <a:fillRef idx="0">
            <a:schemeClr val="accent3"/>
          </a:fillRef>
          <a:effectRef idx="1">
            <a:schemeClr val="accent3"/>
          </a:effectRef>
          <a:fontRef idx="minor">
            <a:schemeClr val="tx1"/>
          </a:fontRef>
        </p:style>
      </p:cxnSp>
      <p:sp>
        <p:nvSpPr>
          <p:cNvPr id="20" name="TextBox 19"/>
          <p:cNvSpPr txBox="1"/>
          <p:nvPr/>
        </p:nvSpPr>
        <p:spPr>
          <a:xfrm>
            <a:off x="3928752" y="755073"/>
            <a:ext cx="3070762" cy="1015663"/>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000" b="1" dirty="0" smtClean="0">
                <a:solidFill>
                  <a:srgbClr val="1C1C1C"/>
                </a:solidFill>
              </a:rPr>
              <a:t>Informed consent II</a:t>
            </a:r>
          </a:p>
          <a:p>
            <a:r>
              <a:rPr lang="en-US" sz="2000" dirty="0" smtClean="0">
                <a:solidFill>
                  <a:srgbClr val="1C1C1C"/>
                </a:solidFill>
              </a:rPr>
              <a:t>1) Accept the offer of the experimental treatment</a:t>
            </a:r>
            <a:endParaRPr lang="en-US" dirty="0">
              <a:solidFill>
                <a:srgbClr val="1C1C1C"/>
              </a:solidFill>
            </a:endParaRPr>
          </a:p>
        </p:txBody>
      </p:sp>
      <p:cxnSp>
        <p:nvCxnSpPr>
          <p:cNvPr id="22" name="Elbow Connector 21"/>
          <p:cNvCxnSpPr/>
          <p:nvPr/>
        </p:nvCxnSpPr>
        <p:spPr>
          <a:xfrm rot="5400000">
            <a:off x="4476998" y="1935678"/>
            <a:ext cx="914400" cy="581891"/>
          </a:xfrm>
          <a:prstGeom prst="bentConnector3">
            <a:avLst>
              <a:gd name="adj1" fmla="val 50000"/>
            </a:avLst>
          </a:prstGeom>
          <a:ln>
            <a:tailEnd type="arrow"/>
          </a:ln>
        </p:spPr>
        <p:style>
          <a:lnRef idx="2">
            <a:schemeClr val="accent3"/>
          </a:lnRef>
          <a:fillRef idx="0">
            <a:schemeClr val="accent3"/>
          </a:fillRef>
          <a:effectRef idx="1">
            <a:schemeClr val="accent3"/>
          </a:effectRef>
          <a:fontRef idx="minor">
            <a:schemeClr val="tx1"/>
          </a:fontRef>
        </p:style>
      </p:cxnSp>
      <p:sp>
        <p:nvSpPr>
          <p:cNvPr id="10" name="TextBox 10"/>
          <p:cNvSpPr txBox="1"/>
          <p:nvPr/>
        </p:nvSpPr>
        <p:spPr>
          <a:xfrm>
            <a:off x="233915" y="6358269"/>
            <a:ext cx="7615675" cy="338554"/>
          </a:xfrm>
          <a:prstGeom prst="rect">
            <a:avLst/>
          </a:prstGeom>
          <a:noFill/>
        </p:spPr>
        <p:txBody>
          <a:bodyPr wrap="square" rtlCol="0">
            <a:spAutoFit/>
          </a:bodyPr>
          <a:lstStyle/>
          <a:p>
            <a:r>
              <a:rPr lang="en-US" sz="1600" dirty="0" smtClean="0"/>
              <a:t>Cohort multiple Randomized Controlled Trial design, adapted from </a:t>
            </a:r>
            <a:r>
              <a:rPr lang="en-US" sz="1600" dirty="0" err="1" smtClean="0"/>
              <a:t>Relton</a:t>
            </a:r>
            <a:r>
              <a:rPr lang="en-US" sz="1600" dirty="0" smtClean="0"/>
              <a:t> et al BMJ 2010</a:t>
            </a:r>
            <a:endParaRPr lang="en-US" sz="1600" dirty="0"/>
          </a:p>
        </p:txBody>
      </p:sp>
    </p:spTree>
    <p:extLst>
      <p:ext uri="{BB962C8B-B14F-4D97-AF65-F5344CB8AC3E}">
        <p14:creationId xmlns:p14="http://schemas.microsoft.com/office/powerpoint/2010/main" val="1443966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Clinical</a:t>
            </a:r>
            <a:r>
              <a:rPr lang="nl-NL" dirty="0" smtClean="0"/>
              <a:t> </a:t>
            </a:r>
            <a:r>
              <a:rPr lang="nl-NL" dirty="0" err="1" smtClean="0"/>
              <a:t>problem</a:t>
            </a:r>
            <a:endParaRPr lang="nl-NL" dirty="0"/>
          </a:p>
        </p:txBody>
      </p:sp>
      <p:sp>
        <p:nvSpPr>
          <p:cNvPr id="3" name="Tijdelijke aanduiding voor inhoud 2"/>
          <p:cNvSpPr>
            <a:spLocks noGrp="1"/>
          </p:cNvSpPr>
          <p:nvPr>
            <p:ph idx="1"/>
          </p:nvPr>
        </p:nvSpPr>
        <p:spPr>
          <a:xfrm>
            <a:off x="703994" y="1302956"/>
            <a:ext cx="7543260" cy="5120351"/>
          </a:xfrm>
        </p:spPr>
        <p:txBody>
          <a:bodyPr/>
          <a:lstStyle/>
          <a:p>
            <a:r>
              <a:rPr lang="en-US" sz="2000" dirty="0" smtClean="0"/>
              <a:t>Many patients with cancer have bone metastases</a:t>
            </a:r>
          </a:p>
          <a:p>
            <a:pPr lvl="1"/>
            <a:r>
              <a:rPr lang="en-US" sz="1800" dirty="0" smtClean="0"/>
              <a:t>500 patients at radiotherapy department </a:t>
            </a:r>
          </a:p>
          <a:p>
            <a:r>
              <a:rPr lang="en-US" sz="2000" dirty="0" smtClean="0"/>
              <a:t>Heterogeneous group</a:t>
            </a:r>
          </a:p>
          <a:p>
            <a:r>
              <a:rPr lang="en-US" sz="2000" dirty="0" smtClean="0"/>
              <a:t>Survival range months – years </a:t>
            </a:r>
          </a:p>
          <a:p>
            <a:endParaRPr lang="en-US" dirty="0" smtClean="0"/>
          </a:p>
          <a:p>
            <a:r>
              <a:rPr lang="nl-NL" sz="2000" dirty="0" smtClean="0"/>
              <a:t>Treatment goal</a:t>
            </a:r>
          </a:p>
          <a:p>
            <a:pPr lvl="1"/>
            <a:r>
              <a:rPr lang="nl-NL" sz="1800" dirty="0" smtClean="0"/>
              <a:t>reduce pain</a:t>
            </a:r>
          </a:p>
          <a:p>
            <a:pPr lvl="1"/>
            <a:r>
              <a:rPr lang="nl-NL" sz="1800" dirty="0" smtClean="0"/>
              <a:t>improve quality of life</a:t>
            </a:r>
          </a:p>
          <a:p>
            <a:pPr>
              <a:buNone/>
            </a:pPr>
            <a:endParaRPr lang="en-US" dirty="0" smtClean="0"/>
          </a:p>
          <a:p>
            <a:endParaRPr lang="nl-NL" dirty="0" smtClean="0"/>
          </a:p>
          <a:p>
            <a:pPr lvl="1">
              <a:buNone/>
            </a:pPr>
            <a:endParaRPr lang="nl-NL" dirty="0" smtClean="0"/>
          </a:p>
        </p:txBody>
      </p:sp>
      <p:pic>
        <p:nvPicPr>
          <p:cNvPr id="5" name="Picture 4" descr="http://images.radiopaedia.org/images/21873/8814b1dfee49f033428728954a5004_big_gallery.jpg"/>
          <p:cNvPicPr>
            <a:picLocks noChangeAspect="1" noChangeArrowheads="1"/>
          </p:cNvPicPr>
          <p:nvPr/>
        </p:nvPicPr>
        <p:blipFill>
          <a:blip r:embed="rId3"/>
          <a:srcRect/>
          <a:stretch>
            <a:fillRect/>
          </a:stretch>
        </p:blipFill>
        <p:spPr bwMode="auto">
          <a:xfrm>
            <a:off x="5246209" y="2327564"/>
            <a:ext cx="2545674" cy="3883231"/>
          </a:xfrm>
          <a:prstGeom prst="rect">
            <a:avLst/>
          </a:prstGeom>
          <a:noFill/>
        </p:spPr>
      </p:pic>
    </p:spTree>
    <p:extLst>
      <p:ext uri="{BB962C8B-B14F-4D97-AF65-F5344CB8AC3E}">
        <p14:creationId xmlns:p14="http://schemas.microsoft.com/office/powerpoint/2010/main" val="1396478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PRESENT cohort</a:t>
            </a:r>
            <a:endParaRPr lang="nl-NL" dirty="0"/>
          </a:p>
        </p:txBody>
      </p:sp>
      <p:sp>
        <p:nvSpPr>
          <p:cNvPr id="3" name="Tijdelijke aanduiding voor inhoud 2"/>
          <p:cNvSpPr>
            <a:spLocks noGrp="1"/>
          </p:cNvSpPr>
          <p:nvPr>
            <p:ph idx="1"/>
          </p:nvPr>
        </p:nvSpPr>
        <p:spPr>
          <a:xfrm>
            <a:off x="739620" y="1291081"/>
            <a:ext cx="7543260" cy="5120351"/>
          </a:xfrm>
        </p:spPr>
        <p:txBody>
          <a:bodyPr/>
          <a:lstStyle/>
          <a:p>
            <a:r>
              <a:rPr lang="en-GB" b="1" dirty="0" err="1" smtClean="0">
                <a:solidFill>
                  <a:srgbClr val="0070C0"/>
                </a:solidFill>
              </a:rPr>
              <a:t>PR</a:t>
            </a:r>
            <a:r>
              <a:rPr lang="en-GB" dirty="0" err="1" smtClean="0">
                <a:solidFill>
                  <a:srgbClr val="0070C0"/>
                </a:solidFill>
              </a:rPr>
              <a:t>ospective</a:t>
            </a:r>
            <a:r>
              <a:rPr lang="en-GB" dirty="0" smtClean="0">
                <a:solidFill>
                  <a:srgbClr val="0070C0"/>
                </a:solidFill>
              </a:rPr>
              <a:t> </a:t>
            </a:r>
            <a:r>
              <a:rPr lang="en-GB" b="1" dirty="0" smtClean="0">
                <a:solidFill>
                  <a:srgbClr val="0070C0"/>
                </a:solidFill>
              </a:rPr>
              <a:t>E</a:t>
            </a:r>
            <a:r>
              <a:rPr lang="en-GB" dirty="0" smtClean="0">
                <a:solidFill>
                  <a:srgbClr val="0070C0"/>
                </a:solidFill>
              </a:rPr>
              <a:t>valuation of interventional </a:t>
            </a:r>
            <a:r>
              <a:rPr lang="en-GB" b="1" dirty="0" err="1" smtClean="0">
                <a:solidFill>
                  <a:srgbClr val="0070C0"/>
                </a:solidFill>
              </a:rPr>
              <a:t>S</a:t>
            </a:r>
            <a:r>
              <a:rPr lang="en-GB" dirty="0" err="1" smtClean="0">
                <a:solidFill>
                  <a:srgbClr val="0070C0"/>
                </a:solidFill>
              </a:rPr>
              <a:t>tudi</a:t>
            </a:r>
            <a:r>
              <a:rPr lang="en-GB" b="1" dirty="0" err="1" smtClean="0">
                <a:solidFill>
                  <a:srgbClr val="0070C0"/>
                </a:solidFill>
              </a:rPr>
              <a:t>E</a:t>
            </a:r>
            <a:r>
              <a:rPr lang="en-GB" dirty="0" err="1" smtClean="0">
                <a:solidFill>
                  <a:srgbClr val="0070C0"/>
                </a:solidFill>
              </a:rPr>
              <a:t>s</a:t>
            </a:r>
            <a:r>
              <a:rPr lang="en-GB" dirty="0" smtClean="0">
                <a:solidFill>
                  <a:srgbClr val="0070C0"/>
                </a:solidFill>
              </a:rPr>
              <a:t> on </a:t>
            </a:r>
            <a:r>
              <a:rPr lang="en-GB" dirty="0" err="1" smtClean="0">
                <a:solidFill>
                  <a:srgbClr val="0070C0"/>
                </a:solidFill>
              </a:rPr>
              <a:t>bo</a:t>
            </a:r>
            <a:r>
              <a:rPr lang="en-GB" b="1" dirty="0" err="1" smtClean="0">
                <a:solidFill>
                  <a:srgbClr val="0070C0"/>
                </a:solidFill>
              </a:rPr>
              <a:t>N</a:t>
            </a:r>
            <a:r>
              <a:rPr lang="en-GB" dirty="0" err="1" smtClean="0">
                <a:solidFill>
                  <a:srgbClr val="0070C0"/>
                </a:solidFill>
              </a:rPr>
              <a:t>e</a:t>
            </a:r>
            <a:r>
              <a:rPr lang="en-GB" dirty="0" smtClean="0">
                <a:solidFill>
                  <a:srgbClr val="0070C0"/>
                </a:solidFill>
              </a:rPr>
              <a:t> </a:t>
            </a:r>
            <a:r>
              <a:rPr lang="en-GB" dirty="0" err="1" smtClean="0">
                <a:solidFill>
                  <a:srgbClr val="0070C0"/>
                </a:solidFill>
              </a:rPr>
              <a:t>me</a:t>
            </a:r>
            <a:r>
              <a:rPr lang="en-GB" b="1" dirty="0" err="1" smtClean="0">
                <a:solidFill>
                  <a:srgbClr val="0070C0"/>
                </a:solidFill>
              </a:rPr>
              <a:t>T</a:t>
            </a:r>
            <a:r>
              <a:rPr lang="en-GB" dirty="0" err="1" smtClean="0">
                <a:solidFill>
                  <a:srgbClr val="0070C0"/>
                </a:solidFill>
              </a:rPr>
              <a:t>astases</a:t>
            </a:r>
            <a:endParaRPr lang="en-US" dirty="0" smtClean="0">
              <a:solidFill>
                <a:srgbClr val="0070C0"/>
              </a:solidFill>
            </a:endParaRPr>
          </a:p>
          <a:p>
            <a:endParaRPr lang="en-US" dirty="0" smtClean="0"/>
          </a:p>
          <a:p>
            <a:r>
              <a:rPr lang="en-US" dirty="0" smtClean="0"/>
              <a:t>All patients with bone metastases who are referred to the departments of radiation oncology or orthopedic surgery at the UMC Utrecht</a:t>
            </a:r>
          </a:p>
          <a:p>
            <a:endParaRPr lang="en-US" dirty="0" smtClean="0"/>
          </a:p>
          <a:p>
            <a:r>
              <a:rPr lang="en-US" dirty="0" smtClean="0"/>
              <a:t>Endpoints</a:t>
            </a:r>
          </a:p>
          <a:p>
            <a:pPr lvl="1"/>
            <a:r>
              <a:rPr lang="en-US" dirty="0" smtClean="0"/>
              <a:t>Pain response &amp; Quality of life</a:t>
            </a:r>
          </a:p>
          <a:p>
            <a:pPr lvl="1"/>
            <a:r>
              <a:rPr lang="en-US" dirty="0" smtClean="0"/>
              <a:t>Retreatment</a:t>
            </a:r>
          </a:p>
          <a:p>
            <a:pPr lvl="1"/>
            <a:r>
              <a:rPr lang="en-US" dirty="0" smtClean="0"/>
              <a:t>Toxicity</a:t>
            </a:r>
          </a:p>
          <a:p>
            <a:pPr lvl="1"/>
            <a:r>
              <a:rPr lang="en-US" dirty="0" smtClean="0"/>
              <a:t>Survival</a:t>
            </a:r>
          </a:p>
          <a:p>
            <a:pPr>
              <a:buNone/>
            </a:pPr>
            <a:endParaRPr lang="en-US" dirty="0" smtClean="0"/>
          </a:p>
          <a:p>
            <a:endParaRPr lang="nl-NL" dirty="0" smtClean="0"/>
          </a:p>
          <a:p>
            <a:pPr lvl="1">
              <a:buNone/>
            </a:pPr>
            <a:endParaRPr lang="nl-NL" dirty="0" smtClean="0"/>
          </a:p>
        </p:txBody>
      </p:sp>
    </p:spTree>
    <p:extLst>
      <p:ext uri="{BB962C8B-B14F-4D97-AF65-F5344CB8AC3E}">
        <p14:creationId xmlns:p14="http://schemas.microsoft.com/office/powerpoint/2010/main" val="1061484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286380" y="1407051"/>
            <a:ext cx="2071702" cy="369332"/>
          </a:xfrm>
          <a:prstGeom prst="rect">
            <a:avLst/>
          </a:prstGeom>
          <a:noFill/>
        </p:spPr>
        <p:txBody>
          <a:bodyPr wrap="square" rtlCol="0">
            <a:spAutoFit/>
          </a:bodyPr>
          <a:lstStyle/>
          <a:p>
            <a:r>
              <a:rPr lang="en-US" dirty="0" smtClean="0">
                <a:solidFill>
                  <a:prstClr val="black"/>
                </a:solidFill>
              </a:rPr>
              <a:t>eligible patients</a:t>
            </a:r>
            <a:endParaRPr lang="en-US" dirty="0">
              <a:solidFill>
                <a:prstClr val="black"/>
              </a:solidFill>
            </a:endParaRPr>
          </a:p>
        </p:txBody>
      </p:sp>
      <p:grpSp>
        <p:nvGrpSpPr>
          <p:cNvPr id="54" name="Group 53"/>
          <p:cNvGrpSpPr/>
          <p:nvPr/>
        </p:nvGrpSpPr>
        <p:grpSpPr>
          <a:xfrm>
            <a:off x="1857356" y="692671"/>
            <a:ext cx="5715040" cy="1571612"/>
            <a:chOff x="1857356" y="0"/>
            <a:chExt cx="5715040" cy="1571612"/>
          </a:xfrm>
        </p:grpSpPr>
        <p:sp>
          <p:nvSpPr>
            <p:cNvPr id="5" name="Rectangle 4"/>
            <p:cNvSpPr/>
            <p:nvPr/>
          </p:nvSpPr>
          <p:spPr>
            <a:xfrm>
              <a:off x="1857356" y="0"/>
              <a:ext cx="5715040" cy="1571612"/>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extBox 5"/>
            <p:cNvSpPr txBox="1"/>
            <p:nvPr/>
          </p:nvSpPr>
          <p:spPr>
            <a:xfrm>
              <a:off x="2857488" y="0"/>
              <a:ext cx="4643470" cy="584775"/>
            </a:xfrm>
            <a:prstGeom prst="rect">
              <a:avLst/>
            </a:prstGeom>
            <a:noFill/>
          </p:spPr>
          <p:txBody>
            <a:bodyPr wrap="square" rtlCol="0">
              <a:spAutoFit/>
            </a:bodyPr>
            <a:lstStyle/>
            <a:p>
              <a:r>
                <a:rPr lang="en-US" sz="3200" dirty="0" smtClean="0">
                  <a:solidFill>
                    <a:prstClr val="black"/>
                  </a:solidFill>
                </a:rPr>
                <a:t>all PRESENT patients </a:t>
              </a:r>
              <a:endParaRPr lang="en-US" sz="3200" dirty="0">
                <a:solidFill>
                  <a:prstClr val="black"/>
                </a:solidFill>
              </a:endParaRPr>
            </a:p>
          </p:txBody>
        </p:sp>
        <p:sp>
          <p:nvSpPr>
            <p:cNvPr id="7" name="Rectangle 6"/>
            <p:cNvSpPr/>
            <p:nvPr/>
          </p:nvSpPr>
          <p:spPr>
            <a:xfrm>
              <a:off x="2000232" y="714356"/>
              <a:ext cx="5500726" cy="785818"/>
            </a:xfrm>
            <a:prstGeom prst="rect">
              <a:avLst/>
            </a:prstGeom>
            <a:solidFill>
              <a:schemeClr val="tx2">
                <a:lumMod val="40000"/>
                <a:lumOff val="60000"/>
              </a:schemeClr>
            </a:solidFill>
            <a:ln>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prstClr val="black"/>
                </a:solidFill>
              </a:endParaRPr>
            </a:p>
          </p:txBody>
        </p:sp>
        <p:sp>
          <p:nvSpPr>
            <p:cNvPr id="9" name="Rectangle 8"/>
            <p:cNvSpPr/>
            <p:nvPr/>
          </p:nvSpPr>
          <p:spPr>
            <a:xfrm>
              <a:off x="2143108" y="785794"/>
              <a:ext cx="2857520" cy="642942"/>
            </a:xfrm>
            <a:prstGeom prst="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 name="TextBox 9"/>
          <p:cNvSpPr txBox="1"/>
          <p:nvPr/>
        </p:nvSpPr>
        <p:spPr>
          <a:xfrm>
            <a:off x="2500298" y="1478489"/>
            <a:ext cx="2000264" cy="584775"/>
          </a:xfrm>
          <a:prstGeom prst="rect">
            <a:avLst/>
          </a:prstGeom>
          <a:noFill/>
        </p:spPr>
        <p:txBody>
          <a:bodyPr wrap="square" rtlCol="0">
            <a:spAutoFit/>
          </a:bodyPr>
          <a:lstStyle/>
          <a:p>
            <a:r>
              <a:rPr lang="en-US" sz="1600" dirty="0" smtClean="0">
                <a:solidFill>
                  <a:prstClr val="black"/>
                </a:solidFill>
              </a:rPr>
              <a:t>random selection of eligible patients </a:t>
            </a:r>
            <a:endParaRPr lang="en-US" sz="1600" dirty="0">
              <a:solidFill>
                <a:prstClr val="black"/>
              </a:solidFill>
            </a:endParaRPr>
          </a:p>
        </p:txBody>
      </p:sp>
      <p:sp>
        <p:nvSpPr>
          <p:cNvPr id="14" name="Rectangle 13"/>
          <p:cNvSpPr/>
          <p:nvPr/>
        </p:nvSpPr>
        <p:spPr>
          <a:xfrm>
            <a:off x="2357422" y="2692936"/>
            <a:ext cx="1857388" cy="642943"/>
          </a:xfrm>
          <a:prstGeom prst="rect">
            <a:avLst/>
          </a:prstGeom>
          <a:solidFill>
            <a:srgbClr val="FFC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TextBox 14"/>
          <p:cNvSpPr txBox="1"/>
          <p:nvPr/>
        </p:nvSpPr>
        <p:spPr>
          <a:xfrm>
            <a:off x="2428860" y="2741219"/>
            <a:ext cx="1643074" cy="523220"/>
          </a:xfrm>
          <a:prstGeom prst="rect">
            <a:avLst/>
          </a:prstGeom>
          <a:noFill/>
        </p:spPr>
        <p:txBody>
          <a:bodyPr wrap="square" rtlCol="0">
            <a:spAutoFit/>
          </a:bodyPr>
          <a:lstStyle/>
          <a:p>
            <a:r>
              <a:rPr lang="en-US" sz="1400" dirty="0">
                <a:solidFill>
                  <a:prstClr val="black"/>
                </a:solidFill>
              </a:rPr>
              <a:t>i</a:t>
            </a:r>
            <a:r>
              <a:rPr lang="en-US" sz="1400" dirty="0" smtClean="0">
                <a:solidFill>
                  <a:prstClr val="black"/>
                </a:solidFill>
              </a:rPr>
              <a:t>nformation about SBRT treatment</a:t>
            </a:r>
            <a:endParaRPr lang="en-US" sz="1400" dirty="0">
              <a:solidFill>
                <a:prstClr val="black"/>
              </a:solidFill>
            </a:endParaRPr>
          </a:p>
        </p:txBody>
      </p:sp>
      <p:grpSp>
        <p:nvGrpSpPr>
          <p:cNvPr id="11" name="Group 23"/>
          <p:cNvGrpSpPr/>
          <p:nvPr/>
        </p:nvGrpSpPr>
        <p:grpSpPr>
          <a:xfrm>
            <a:off x="5286380" y="2692935"/>
            <a:ext cx="1857388" cy="714380"/>
            <a:chOff x="2357422" y="2214554"/>
            <a:chExt cx="1857388" cy="714380"/>
          </a:xfrm>
          <a:solidFill>
            <a:schemeClr val="tx2">
              <a:lumMod val="40000"/>
              <a:lumOff val="60000"/>
            </a:schemeClr>
          </a:solidFill>
        </p:grpSpPr>
        <p:sp>
          <p:nvSpPr>
            <p:cNvPr id="25" name="Rectangle 24"/>
            <p:cNvSpPr/>
            <p:nvPr/>
          </p:nvSpPr>
          <p:spPr>
            <a:xfrm>
              <a:off x="2357422" y="2214554"/>
              <a:ext cx="1857388" cy="714380"/>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 name="TextBox 25"/>
            <p:cNvSpPr txBox="1"/>
            <p:nvPr/>
          </p:nvSpPr>
          <p:spPr>
            <a:xfrm>
              <a:off x="2428860" y="2285992"/>
              <a:ext cx="1643074" cy="523220"/>
            </a:xfrm>
            <a:prstGeom prst="rect">
              <a:avLst/>
            </a:prstGeom>
            <a:grpFill/>
          </p:spPr>
          <p:txBody>
            <a:bodyPr wrap="square" rtlCol="0">
              <a:spAutoFit/>
            </a:bodyPr>
            <a:lstStyle/>
            <a:p>
              <a:r>
                <a:rPr lang="en-US" sz="1400" dirty="0">
                  <a:solidFill>
                    <a:prstClr val="black"/>
                  </a:solidFill>
                </a:rPr>
                <a:t>n</a:t>
              </a:r>
              <a:r>
                <a:rPr lang="en-US" sz="1400" dirty="0" smtClean="0">
                  <a:solidFill>
                    <a:prstClr val="black"/>
                  </a:solidFill>
                </a:rPr>
                <a:t>o information about SBRT</a:t>
              </a:r>
              <a:endParaRPr lang="en-US" sz="1400" dirty="0">
                <a:solidFill>
                  <a:prstClr val="black"/>
                </a:solidFill>
              </a:endParaRPr>
            </a:p>
          </p:txBody>
        </p:sp>
      </p:grpSp>
      <p:grpSp>
        <p:nvGrpSpPr>
          <p:cNvPr id="12" name="Group 26"/>
          <p:cNvGrpSpPr/>
          <p:nvPr/>
        </p:nvGrpSpPr>
        <p:grpSpPr>
          <a:xfrm>
            <a:off x="5286380" y="4407447"/>
            <a:ext cx="1928826" cy="357752"/>
            <a:chOff x="2357422" y="2214554"/>
            <a:chExt cx="1928826" cy="714380"/>
          </a:xfrm>
          <a:solidFill>
            <a:schemeClr val="tx2">
              <a:lumMod val="40000"/>
              <a:lumOff val="60000"/>
            </a:schemeClr>
          </a:solidFill>
        </p:grpSpPr>
        <p:sp>
          <p:nvSpPr>
            <p:cNvPr id="28" name="Rectangle 27"/>
            <p:cNvSpPr/>
            <p:nvPr/>
          </p:nvSpPr>
          <p:spPr>
            <a:xfrm>
              <a:off x="2357422" y="2214554"/>
              <a:ext cx="1857388" cy="714380"/>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p:cNvSpPr txBox="1"/>
            <p:nvPr/>
          </p:nvSpPr>
          <p:spPr>
            <a:xfrm>
              <a:off x="2428860" y="2285992"/>
              <a:ext cx="1857388" cy="384722"/>
            </a:xfrm>
            <a:prstGeom prst="rect">
              <a:avLst/>
            </a:prstGeom>
            <a:noFill/>
          </p:spPr>
          <p:txBody>
            <a:bodyPr wrap="square" rtlCol="0">
              <a:spAutoFit/>
            </a:bodyPr>
            <a:lstStyle/>
            <a:p>
              <a:r>
                <a:rPr lang="en-US" sz="1400" dirty="0">
                  <a:solidFill>
                    <a:prstClr val="black"/>
                  </a:solidFill>
                </a:rPr>
                <a:t>s</a:t>
              </a:r>
              <a:r>
                <a:rPr lang="en-US" sz="1400" dirty="0" smtClean="0">
                  <a:solidFill>
                    <a:prstClr val="black"/>
                  </a:solidFill>
                </a:rPr>
                <a:t>tandard treatment</a:t>
              </a:r>
            </a:p>
          </p:txBody>
        </p:sp>
      </p:grpSp>
      <p:cxnSp>
        <p:nvCxnSpPr>
          <p:cNvPr id="38" name="Straight Connector 37"/>
          <p:cNvCxnSpPr/>
          <p:nvPr/>
        </p:nvCxnSpPr>
        <p:spPr>
          <a:xfrm rot="5400000">
            <a:off x="3106348" y="2444075"/>
            <a:ext cx="361124" cy="1588"/>
          </a:xfrm>
          <a:prstGeom prst="line">
            <a:avLst/>
          </a:prstGeom>
          <a:ln>
            <a:solidFill>
              <a:srgbClr val="002060"/>
            </a:solidFill>
          </a:ln>
        </p:spPr>
        <p:style>
          <a:lnRef idx="2">
            <a:schemeClr val="accent6"/>
          </a:lnRef>
          <a:fillRef idx="0">
            <a:schemeClr val="accent6"/>
          </a:fillRef>
          <a:effectRef idx="1">
            <a:schemeClr val="accent6"/>
          </a:effectRef>
          <a:fontRef idx="minor">
            <a:schemeClr val="tx1"/>
          </a:fontRef>
        </p:style>
      </p:cxnSp>
      <p:cxnSp>
        <p:nvCxnSpPr>
          <p:cNvPr id="41" name="Straight Connector 40"/>
          <p:cNvCxnSpPr>
            <a:endCxn id="14" idx="0"/>
          </p:cNvCxnSpPr>
          <p:nvPr/>
        </p:nvCxnSpPr>
        <p:spPr>
          <a:xfrm rot="5400000">
            <a:off x="3144431" y="2550456"/>
            <a:ext cx="284165" cy="794"/>
          </a:xfrm>
          <a:prstGeom prst="line">
            <a:avLst/>
          </a:prstGeom>
          <a:ln>
            <a:solidFill>
              <a:srgbClr val="002060"/>
            </a:solidFill>
          </a:ln>
        </p:spPr>
        <p:style>
          <a:lnRef idx="2">
            <a:schemeClr val="accent6"/>
          </a:lnRef>
          <a:fillRef idx="0">
            <a:schemeClr val="accent6"/>
          </a:fillRef>
          <a:effectRef idx="1">
            <a:schemeClr val="accent6"/>
          </a:effectRef>
          <a:fontRef idx="minor">
            <a:schemeClr val="tx1"/>
          </a:fontRef>
        </p:style>
      </p:cxnSp>
      <p:cxnSp>
        <p:nvCxnSpPr>
          <p:cNvPr id="44" name="Straight Connector 43"/>
          <p:cNvCxnSpPr/>
          <p:nvPr/>
        </p:nvCxnSpPr>
        <p:spPr>
          <a:xfrm rot="5400000">
            <a:off x="2745322" y="3875083"/>
            <a:ext cx="1080000" cy="1588"/>
          </a:xfrm>
          <a:prstGeom prst="line">
            <a:avLst/>
          </a:prstGeom>
          <a:ln>
            <a:solidFill>
              <a:srgbClr val="002060"/>
            </a:solidFill>
          </a:ln>
        </p:spPr>
        <p:style>
          <a:lnRef idx="2">
            <a:schemeClr val="accent6"/>
          </a:lnRef>
          <a:fillRef idx="0">
            <a:schemeClr val="accent6"/>
          </a:fillRef>
          <a:effectRef idx="1">
            <a:schemeClr val="accent6"/>
          </a:effectRef>
          <a:fontRef idx="minor">
            <a:schemeClr val="tx1"/>
          </a:fontRef>
        </p:style>
      </p:cxnSp>
      <p:cxnSp>
        <p:nvCxnSpPr>
          <p:cNvPr id="46" name="Straight Connector 45"/>
          <p:cNvCxnSpPr/>
          <p:nvPr/>
        </p:nvCxnSpPr>
        <p:spPr>
          <a:xfrm rot="10800000">
            <a:off x="4214810" y="3050125"/>
            <a:ext cx="216000" cy="1588"/>
          </a:xfrm>
          <a:prstGeom prst="line">
            <a:avLst/>
          </a:prstGeom>
          <a:ln>
            <a:solidFill>
              <a:srgbClr val="002060"/>
            </a:solidFill>
          </a:ln>
        </p:spPr>
        <p:style>
          <a:lnRef idx="2">
            <a:schemeClr val="accent6"/>
          </a:lnRef>
          <a:fillRef idx="0">
            <a:schemeClr val="accent6"/>
          </a:fillRef>
          <a:effectRef idx="1">
            <a:schemeClr val="accent6"/>
          </a:effectRef>
          <a:fontRef idx="minor">
            <a:schemeClr val="tx1"/>
          </a:fontRef>
        </p:style>
      </p:cxnSp>
      <p:cxnSp>
        <p:nvCxnSpPr>
          <p:cNvPr id="47" name="Straight Connector 46"/>
          <p:cNvCxnSpPr/>
          <p:nvPr/>
        </p:nvCxnSpPr>
        <p:spPr>
          <a:xfrm rot="5400000">
            <a:off x="4033521" y="3446522"/>
            <a:ext cx="792000" cy="794"/>
          </a:xfrm>
          <a:prstGeom prst="line">
            <a:avLst/>
          </a:prstGeom>
          <a:ln>
            <a:solidFill>
              <a:srgbClr val="002060"/>
            </a:solidFill>
          </a:ln>
        </p:spPr>
        <p:style>
          <a:lnRef idx="2">
            <a:schemeClr val="accent6"/>
          </a:lnRef>
          <a:fillRef idx="0">
            <a:schemeClr val="accent6"/>
          </a:fillRef>
          <a:effectRef idx="1">
            <a:schemeClr val="accent6"/>
          </a:effectRef>
          <a:fontRef idx="minor">
            <a:schemeClr val="tx1"/>
          </a:fontRef>
        </p:style>
      </p:cxnSp>
      <p:cxnSp>
        <p:nvCxnSpPr>
          <p:cNvPr id="50" name="Straight Connector 49"/>
          <p:cNvCxnSpPr/>
          <p:nvPr/>
        </p:nvCxnSpPr>
        <p:spPr>
          <a:xfrm rot="10800000">
            <a:off x="4426436" y="3835943"/>
            <a:ext cx="1788638" cy="1588"/>
          </a:xfrm>
          <a:prstGeom prst="line">
            <a:avLst/>
          </a:prstGeom>
          <a:ln>
            <a:solidFill>
              <a:srgbClr val="002060"/>
            </a:solidFill>
          </a:ln>
        </p:spPr>
        <p:style>
          <a:lnRef idx="2">
            <a:schemeClr val="accent6"/>
          </a:lnRef>
          <a:fillRef idx="0">
            <a:schemeClr val="accent6"/>
          </a:fillRef>
          <a:effectRef idx="1">
            <a:schemeClr val="accent6"/>
          </a:effectRef>
          <a:fontRef idx="minor">
            <a:schemeClr val="tx1"/>
          </a:fontRef>
        </p:style>
      </p:cxnSp>
      <p:cxnSp>
        <p:nvCxnSpPr>
          <p:cNvPr id="51" name="Straight Connector 50"/>
          <p:cNvCxnSpPr/>
          <p:nvPr/>
        </p:nvCxnSpPr>
        <p:spPr>
          <a:xfrm rot="5400000">
            <a:off x="5711074" y="3911315"/>
            <a:ext cx="1008000" cy="0"/>
          </a:xfrm>
          <a:prstGeom prst="line">
            <a:avLst/>
          </a:prstGeom>
          <a:ln>
            <a:solidFill>
              <a:srgbClr val="002060"/>
            </a:solidFill>
          </a:ln>
        </p:spPr>
        <p:style>
          <a:lnRef idx="2">
            <a:schemeClr val="accent6"/>
          </a:lnRef>
          <a:fillRef idx="0">
            <a:schemeClr val="accent6"/>
          </a:fillRef>
          <a:effectRef idx="1">
            <a:schemeClr val="accent6"/>
          </a:effectRef>
          <a:fontRef idx="minor">
            <a:schemeClr val="tx1"/>
          </a:fontRef>
        </p:style>
      </p:cxnSp>
      <p:cxnSp>
        <p:nvCxnSpPr>
          <p:cNvPr id="52" name="Straight Connector 51"/>
          <p:cNvCxnSpPr>
            <a:endCxn id="25" idx="0"/>
          </p:cNvCxnSpPr>
          <p:nvPr/>
        </p:nvCxnSpPr>
        <p:spPr>
          <a:xfrm rot="5400000">
            <a:off x="6000760" y="2478621"/>
            <a:ext cx="428628" cy="1588"/>
          </a:xfrm>
          <a:prstGeom prst="line">
            <a:avLst/>
          </a:prstGeom>
          <a:ln>
            <a:solidFill>
              <a:srgbClr val="002060"/>
            </a:solidFill>
          </a:ln>
        </p:spPr>
        <p:style>
          <a:lnRef idx="2">
            <a:schemeClr val="accent6"/>
          </a:lnRef>
          <a:fillRef idx="0">
            <a:schemeClr val="accent6"/>
          </a:fillRef>
          <a:effectRef idx="1">
            <a:schemeClr val="accent6"/>
          </a:effectRef>
          <a:fontRef idx="minor">
            <a:schemeClr val="tx1"/>
          </a:fontRef>
        </p:style>
      </p:cxnSp>
      <p:cxnSp>
        <p:nvCxnSpPr>
          <p:cNvPr id="55" name="Straight Connector 54"/>
          <p:cNvCxnSpPr/>
          <p:nvPr/>
        </p:nvCxnSpPr>
        <p:spPr>
          <a:xfrm rot="5400000">
            <a:off x="6009265" y="4958648"/>
            <a:ext cx="414000" cy="794"/>
          </a:xfrm>
          <a:prstGeom prst="line">
            <a:avLst/>
          </a:prstGeom>
          <a:ln>
            <a:solidFill>
              <a:srgbClr val="002060"/>
            </a:solidFill>
          </a:ln>
        </p:spPr>
        <p:style>
          <a:lnRef idx="2">
            <a:schemeClr val="accent6"/>
          </a:lnRef>
          <a:fillRef idx="0">
            <a:schemeClr val="accent6"/>
          </a:fillRef>
          <a:effectRef idx="1">
            <a:schemeClr val="accent6"/>
          </a:effectRef>
          <a:fontRef idx="minor">
            <a:schemeClr val="tx1"/>
          </a:fontRef>
        </p:style>
      </p:cxnSp>
      <p:cxnSp>
        <p:nvCxnSpPr>
          <p:cNvPr id="58" name="Straight Connector 57"/>
          <p:cNvCxnSpPr/>
          <p:nvPr/>
        </p:nvCxnSpPr>
        <p:spPr>
          <a:xfrm rot="5400000">
            <a:off x="3069322" y="5337033"/>
            <a:ext cx="432000" cy="1588"/>
          </a:xfrm>
          <a:prstGeom prst="line">
            <a:avLst/>
          </a:prstGeom>
          <a:ln>
            <a:solidFill>
              <a:srgbClr val="002060"/>
            </a:solidFill>
          </a:ln>
        </p:spPr>
        <p:style>
          <a:lnRef idx="2">
            <a:schemeClr val="accent6"/>
          </a:lnRef>
          <a:fillRef idx="0">
            <a:schemeClr val="accent6"/>
          </a:fillRef>
          <a:effectRef idx="1">
            <a:schemeClr val="accent6"/>
          </a:effectRef>
          <a:fontRef idx="minor">
            <a:schemeClr val="tx1"/>
          </a:fontRef>
        </p:style>
      </p:cxnSp>
      <p:sp>
        <p:nvSpPr>
          <p:cNvPr id="48" name="Rectangle 47"/>
          <p:cNvSpPr/>
          <p:nvPr/>
        </p:nvSpPr>
        <p:spPr>
          <a:xfrm>
            <a:off x="2357422" y="4407447"/>
            <a:ext cx="1857388" cy="295276"/>
          </a:xfrm>
          <a:prstGeom prst="rect">
            <a:avLst/>
          </a:prstGeom>
          <a:solidFill>
            <a:srgbClr val="FFC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9" name="Rectangle 48"/>
          <p:cNvSpPr/>
          <p:nvPr/>
        </p:nvSpPr>
        <p:spPr>
          <a:xfrm>
            <a:off x="2357422" y="5550455"/>
            <a:ext cx="1857388" cy="285752"/>
          </a:xfrm>
          <a:prstGeom prst="rect">
            <a:avLst/>
          </a:prstGeom>
          <a:solidFill>
            <a:srgbClr val="FFC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56" name="Straight Connector 55"/>
          <p:cNvCxnSpPr/>
          <p:nvPr/>
        </p:nvCxnSpPr>
        <p:spPr>
          <a:xfrm rot="5400000">
            <a:off x="3213322" y="4764405"/>
            <a:ext cx="144000" cy="1588"/>
          </a:xfrm>
          <a:prstGeom prst="line">
            <a:avLst/>
          </a:prstGeom>
          <a:ln>
            <a:solidFill>
              <a:srgbClr val="002060"/>
            </a:solidFill>
          </a:ln>
        </p:spPr>
        <p:style>
          <a:lnRef idx="2">
            <a:schemeClr val="accent6"/>
          </a:lnRef>
          <a:fillRef idx="0">
            <a:schemeClr val="accent6"/>
          </a:fillRef>
          <a:effectRef idx="1">
            <a:schemeClr val="accent6"/>
          </a:effectRef>
          <a:fontRef idx="minor">
            <a:schemeClr val="tx1"/>
          </a:fontRef>
        </p:style>
      </p:cxnSp>
      <p:cxnSp>
        <p:nvCxnSpPr>
          <p:cNvPr id="61" name="Straight Connector 60"/>
          <p:cNvCxnSpPr/>
          <p:nvPr/>
        </p:nvCxnSpPr>
        <p:spPr>
          <a:xfrm rot="5400000">
            <a:off x="3213322" y="5906289"/>
            <a:ext cx="144000" cy="1588"/>
          </a:xfrm>
          <a:prstGeom prst="line">
            <a:avLst/>
          </a:prstGeom>
          <a:ln>
            <a:solidFill>
              <a:srgbClr val="002060"/>
            </a:solidFill>
          </a:ln>
        </p:spPr>
        <p:style>
          <a:lnRef idx="2">
            <a:schemeClr val="accent6"/>
          </a:lnRef>
          <a:fillRef idx="0">
            <a:schemeClr val="accent6"/>
          </a:fillRef>
          <a:effectRef idx="1">
            <a:schemeClr val="accent6"/>
          </a:effectRef>
          <a:fontRef idx="minor">
            <a:schemeClr val="tx1"/>
          </a:fontRef>
        </p:style>
      </p:cxnSp>
      <p:sp>
        <p:nvSpPr>
          <p:cNvPr id="62" name="TextBox 61"/>
          <p:cNvSpPr txBox="1"/>
          <p:nvPr/>
        </p:nvSpPr>
        <p:spPr>
          <a:xfrm>
            <a:off x="2428860" y="4407447"/>
            <a:ext cx="1785950" cy="307777"/>
          </a:xfrm>
          <a:prstGeom prst="rect">
            <a:avLst/>
          </a:prstGeom>
          <a:noFill/>
        </p:spPr>
        <p:txBody>
          <a:bodyPr wrap="square" rtlCol="0">
            <a:spAutoFit/>
          </a:bodyPr>
          <a:lstStyle/>
          <a:p>
            <a:r>
              <a:rPr lang="en-US" sz="1400" dirty="0" smtClean="0">
                <a:solidFill>
                  <a:prstClr val="black"/>
                </a:solidFill>
              </a:rPr>
              <a:t>MRI</a:t>
            </a:r>
            <a:endParaRPr lang="en-US" sz="1400" dirty="0">
              <a:solidFill>
                <a:prstClr val="black"/>
              </a:solidFill>
            </a:endParaRPr>
          </a:p>
        </p:txBody>
      </p:sp>
      <p:grpSp>
        <p:nvGrpSpPr>
          <p:cNvPr id="68" name="Group 67"/>
          <p:cNvGrpSpPr/>
          <p:nvPr/>
        </p:nvGrpSpPr>
        <p:grpSpPr>
          <a:xfrm>
            <a:off x="2357422" y="4836075"/>
            <a:ext cx="1857388" cy="307777"/>
            <a:chOff x="2357422" y="4357694"/>
            <a:chExt cx="1857388" cy="307777"/>
          </a:xfrm>
        </p:grpSpPr>
        <p:sp>
          <p:nvSpPr>
            <p:cNvPr id="17" name="Rectangle 16"/>
            <p:cNvSpPr/>
            <p:nvPr/>
          </p:nvSpPr>
          <p:spPr>
            <a:xfrm>
              <a:off x="2357422" y="4357694"/>
              <a:ext cx="1857388" cy="285752"/>
            </a:xfrm>
            <a:prstGeom prst="rect">
              <a:avLst/>
            </a:prstGeom>
            <a:solidFill>
              <a:srgbClr val="FFC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TextBox 63"/>
            <p:cNvSpPr txBox="1"/>
            <p:nvPr/>
          </p:nvSpPr>
          <p:spPr>
            <a:xfrm>
              <a:off x="2428860" y="4357694"/>
              <a:ext cx="1785950" cy="307777"/>
            </a:xfrm>
            <a:prstGeom prst="rect">
              <a:avLst/>
            </a:prstGeom>
            <a:noFill/>
          </p:spPr>
          <p:txBody>
            <a:bodyPr wrap="square" rtlCol="0">
              <a:spAutoFit/>
            </a:bodyPr>
            <a:lstStyle/>
            <a:p>
              <a:r>
                <a:rPr lang="en-US" sz="1400" dirty="0" smtClean="0">
                  <a:solidFill>
                    <a:prstClr val="black"/>
                  </a:solidFill>
                </a:rPr>
                <a:t>SBRT</a:t>
              </a:r>
              <a:endParaRPr lang="en-US" sz="1400" dirty="0">
                <a:solidFill>
                  <a:prstClr val="black"/>
                </a:solidFill>
              </a:endParaRPr>
            </a:p>
          </p:txBody>
        </p:sp>
      </p:grpSp>
      <p:sp>
        <p:nvSpPr>
          <p:cNvPr id="67" name="TextBox 66"/>
          <p:cNvSpPr txBox="1"/>
          <p:nvPr/>
        </p:nvSpPr>
        <p:spPr>
          <a:xfrm>
            <a:off x="2428860" y="5528430"/>
            <a:ext cx="1785950" cy="307777"/>
          </a:xfrm>
          <a:prstGeom prst="rect">
            <a:avLst/>
          </a:prstGeom>
          <a:noFill/>
        </p:spPr>
        <p:txBody>
          <a:bodyPr wrap="square" rtlCol="0">
            <a:spAutoFit/>
          </a:bodyPr>
          <a:lstStyle/>
          <a:p>
            <a:r>
              <a:rPr lang="en-US" sz="1400" dirty="0">
                <a:solidFill>
                  <a:prstClr val="black"/>
                </a:solidFill>
              </a:rPr>
              <a:t>f</a:t>
            </a:r>
            <a:r>
              <a:rPr lang="en-US" sz="1400" dirty="0" smtClean="0">
                <a:solidFill>
                  <a:prstClr val="black"/>
                </a:solidFill>
              </a:rPr>
              <a:t>ollow up MRI</a:t>
            </a:r>
            <a:endParaRPr lang="en-US" sz="1400" dirty="0">
              <a:solidFill>
                <a:prstClr val="black"/>
              </a:solidFill>
            </a:endParaRPr>
          </a:p>
        </p:txBody>
      </p:sp>
      <p:grpSp>
        <p:nvGrpSpPr>
          <p:cNvPr id="69" name="Group 68"/>
          <p:cNvGrpSpPr/>
          <p:nvPr/>
        </p:nvGrpSpPr>
        <p:grpSpPr>
          <a:xfrm>
            <a:off x="2357422" y="5979083"/>
            <a:ext cx="1857388" cy="307777"/>
            <a:chOff x="2357422" y="4357694"/>
            <a:chExt cx="1857388" cy="307777"/>
          </a:xfrm>
        </p:grpSpPr>
        <p:sp>
          <p:nvSpPr>
            <p:cNvPr id="70" name="Rectangle 69"/>
            <p:cNvSpPr/>
            <p:nvPr/>
          </p:nvSpPr>
          <p:spPr>
            <a:xfrm>
              <a:off x="2357422" y="4357694"/>
              <a:ext cx="1857388" cy="285752"/>
            </a:xfrm>
            <a:prstGeom prst="rect">
              <a:avLst/>
            </a:prstGeom>
            <a:solidFill>
              <a:srgbClr val="FFC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TextBox 70"/>
            <p:cNvSpPr txBox="1"/>
            <p:nvPr/>
          </p:nvSpPr>
          <p:spPr>
            <a:xfrm>
              <a:off x="2428860" y="4357694"/>
              <a:ext cx="1785950" cy="307777"/>
            </a:xfrm>
            <a:prstGeom prst="rect">
              <a:avLst/>
            </a:prstGeom>
            <a:noFill/>
          </p:spPr>
          <p:txBody>
            <a:bodyPr wrap="square" rtlCol="0">
              <a:spAutoFit/>
            </a:bodyPr>
            <a:lstStyle/>
            <a:p>
              <a:r>
                <a:rPr lang="en-US" sz="1400" dirty="0">
                  <a:solidFill>
                    <a:prstClr val="black"/>
                  </a:solidFill>
                </a:rPr>
                <a:t>s</a:t>
              </a:r>
              <a:r>
                <a:rPr lang="en-US" sz="1400" dirty="0" smtClean="0">
                  <a:solidFill>
                    <a:prstClr val="black"/>
                  </a:solidFill>
                </a:rPr>
                <a:t>tandard follow up</a:t>
              </a:r>
              <a:endParaRPr lang="en-US" sz="1400" dirty="0">
                <a:solidFill>
                  <a:prstClr val="black"/>
                </a:solidFill>
              </a:endParaRPr>
            </a:p>
          </p:txBody>
        </p:sp>
      </p:grpSp>
      <p:grpSp>
        <p:nvGrpSpPr>
          <p:cNvPr id="72" name="Group 71"/>
          <p:cNvGrpSpPr/>
          <p:nvPr/>
        </p:nvGrpSpPr>
        <p:grpSpPr>
          <a:xfrm>
            <a:off x="5286380" y="5151768"/>
            <a:ext cx="1857388" cy="307777"/>
            <a:chOff x="2357422" y="4357694"/>
            <a:chExt cx="1857388" cy="307777"/>
          </a:xfrm>
        </p:grpSpPr>
        <p:sp>
          <p:nvSpPr>
            <p:cNvPr id="73" name="Rectangle 72"/>
            <p:cNvSpPr/>
            <p:nvPr/>
          </p:nvSpPr>
          <p:spPr>
            <a:xfrm>
              <a:off x="2357422" y="4357694"/>
              <a:ext cx="1857388" cy="285752"/>
            </a:xfrm>
            <a:prstGeom prst="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2428860" y="4357694"/>
              <a:ext cx="1785950" cy="307777"/>
            </a:xfrm>
            <a:prstGeom prst="rect">
              <a:avLst/>
            </a:prstGeom>
            <a:noFill/>
          </p:spPr>
          <p:txBody>
            <a:bodyPr wrap="square" rtlCol="0">
              <a:spAutoFit/>
            </a:bodyPr>
            <a:lstStyle/>
            <a:p>
              <a:r>
                <a:rPr lang="en-US" sz="1400" dirty="0">
                  <a:solidFill>
                    <a:prstClr val="black"/>
                  </a:solidFill>
                </a:rPr>
                <a:t>s</a:t>
              </a:r>
              <a:r>
                <a:rPr lang="en-US" sz="1400" dirty="0" smtClean="0">
                  <a:solidFill>
                    <a:prstClr val="black"/>
                  </a:solidFill>
                </a:rPr>
                <a:t>tandard follow up</a:t>
              </a:r>
              <a:endParaRPr lang="en-US" sz="1400" dirty="0">
                <a:solidFill>
                  <a:prstClr val="black"/>
                </a:solidFill>
              </a:endParaRPr>
            </a:p>
          </p:txBody>
        </p:sp>
      </p:grpSp>
      <p:sp>
        <p:nvSpPr>
          <p:cNvPr id="43" name="TextBox 42"/>
          <p:cNvSpPr txBox="1"/>
          <p:nvPr/>
        </p:nvSpPr>
        <p:spPr>
          <a:xfrm>
            <a:off x="2500298" y="3407315"/>
            <a:ext cx="642942" cy="276999"/>
          </a:xfrm>
          <a:prstGeom prst="rect">
            <a:avLst/>
          </a:prstGeom>
          <a:solidFill>
            <a:schemeClr val="bg1">
              <a:lumMod val="75000"/>
            </a:schemeClr>
          </a:solidFill>
        </p:spPr>
        <p:txBody>
          <a:bodyPr wrap="square" rtlCol="0">
            <a:spAutoFit/>
          </a:bodyPr>
          <a:lstStyle/>
          <a:p>
            <a:r>
              <a:rPr lang="en-US" sz="1200" dirty="0" smtClean="0">
                <a:solidFill>
                  <a:prstClr val="black"/>
                </a:solidFill>
              </a:rPr>
              <a:t>accept</a:t>
            </a:r>
            <a:endParaRPr lang="en-US" sz="1200" dirty="0">
              <a:solidFill>
                <a:prstClr val="black"/>
              </a:solidFill>
            </a:endParaRPr>
          </a:p>
        </p:txBody>
      </p:sp>
      <p:sp>
        <p:nvSpPr>
          <p:cNvPr id="45" name="TextBox 44"/>
          <p:cNvSpPr txBox="1"/>
          <p:nvPr/>
        </p:nvSpPr>
        <p:spPr>
          <a:xfrm>
            <a:off x="4500562" y="3478753"/>
            <a:ext cx="642942" cy="276999"/>
          </a:xfrm>
          <a:prstGeom prst="rect">
            <a:avLst/>
          </a:prstGeom>
          <a:solidFill>
            <a:schemeClr val="bg1">
              <a:lumMod val="75000"/>
            </a:schemeClr>
          </a:solidFill>
        </p:spPr>
        <p:txBody>
          <a:bodyPr wrap="square" rtlCol="0">
            <a:spAutoFit/>
          </a:bodyPr>
          <a:lstStyle/>
          <a:p>
            <a:r>
              <a:rPr lang="en-US" sz="1200" dirty="0" smtClean="0">
                <a:solidFill>
                  <a:prstClr val="black"/>
                </a:solidFill>
              </a:rPr>
              <a:t>refuse</a:t>
            </a:r>
            <a:endParaRPr lang="en-US" sz="1200" dirty="0">
              <a:solidFill>
                <a:prstClr val="black"/>
              </a:solidFill>
            </a:endParaRPr>
          </a:p>
        </p:txBody>
      </p:sp>
    </p:spTree>
    <p:extLst>
      <p:ext uri="{BB962C8B-B14F-4D97-AF65-F5344CB8AC3E}">
        <p14:creationId xmlns:p14="http://schemas.microsoft.com/office/powerpoint/2010/main" val="3640127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3"/>
          </p:nvPr>
        </p:nvSpPr>
        <p:spPr/>
        <p:txBody>
          <a:bodyPr/>
          <a:lstStyle/>
          <a:p>
            <a:endParaRPr lang="en-US" dirty="0"/>
          </a:p>
        </p:txBody>
      </p:sp>
      <p:sp>
        <p:nvSpPr>
          <p:cNvPr id="3" name="Content Placeholder 2"/>
          <p:cNvSpPr>
            <a:spLocks noGrp="1"/>
          </p:cNvSpPr>
          <p:nvPr>
            <p:ph sz="half" idx="14"/>
          </p:nvPr>
        </p:nvSpPr>
        <p:spPr/>
        <p:txBody>
          <a:bodyPr/>
          <a:lstStyle/>
          <a:p>
            <a:endParaRPr lang="en-US"/>
          </a:p>
        </p:txBody>
      </p:sp>
      <p:sp>
        <p:nvSpPr>
          <p:cNvPr id="4" name="Title 3"/>
          <p:cNvSpPr>
            <a:spLocks noGrp="1"/>
          </p:cNvSpPr>
          <p:nvPr>
            <p:ph type="title"/>
          </p:nvPr>
        </p:nvSpPr>
        <p:spPr/>
        <p:txBody>
          <a:bodyPr/>
          <a:lstStyle/>
          <a:p>
            <a:r>
              <a:rPr lang="en-US" dirty="0" smtClean="0"/>
              <a:t>VERTICAL: study procedure</a:t>
            </a:r>
            <a:endParaRPr lang="en-US" dirty="0"/>
          </a:p>
        </p:txBody>
      </p:sp>
      <p:sp>
        <p:nvSpPr>
          <p:cNvPr id="5" name="Rectangle 4"/>
          <p:cNvSpPr/>
          <p:nvPr/>
        </p:nvSpPr>
        <p:spPr>
          <a:xfrm>
            <a:off x="763370" y="2355415"/>
            <a:ext cx="2051082" cy="830997"/>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a:endParaRPr lang="en-US" sz="1600" dirty="0" smtClean="0">
              <a:solidFill>
                <a:srgbClr val="1C1C1C"/>
              </a:solidFill>
            </a:endParaRPr>
          </a:p>
          <a:p>
            <a:pPr algn="ctr"/>
            <a:r>
              <a:rPr lang="en-US" sz="1600" dirty="0" smtClean="0">
                <a:solidFill>
                  <a:srgbClr val="1C1C1C"/>
                </a:solidFill>
              </a:rPr>
              <a:t>Cohort clinic</a:t>
            </a:r>
          </a:p>
          <a:p>
            <a:pPr algn="ctr"/>
            <a:endParaRPr lang="en-US" sz="1600" b="1" dirty="0">
              <a:solidFill>
                <a:srgbClr val="1C1C1C"/>
              </a:solidFill>
            </a:endParaRPr>
          </a:p>
        </p:txBody>
      </p:sp>
      <p:sp>
        <p:nvSpPr>
          <p:cNvPr id="6" name="Rectangle 5"/>
          <p:cNvSpPr/>
          <p:nvPr/>
        </p:nvSpPr>
        <p:spPr>
          <a:xfrm>
            <a:off x="3302697" y="2353435"/>
            <a:ext cx="2051082" cy="830997"/>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en-US" sz="1600" dirty="0" smtClean="0">
                <a:solidFill>
                  <a:srgbClr val="1C1C1C"/>
                </a:solidFill>
              </a:rPr>
              <a:t>Consultation with radiation oncologist</a:t>
            </a:r>
          </a:p>
          <a:p>
            <a:pPr algn="ctr"/>
            <a:r>
              <a:rPr lang="nl-NL" sz="1600" dirty="0" smtClean="0">
                <a:solidFill>
                  <a:srgbClr val="1C1C1C"/>
                </a:solidFill>
              </a:rPr>
              <a:t>± offer SBRT</a:t>
            </a:r>
            <a:endParaRPr lang="nl-NL" sz="1600" dirty="0">
              <a:solidFill>
                <a:srgbClr val="1C1C1C"/>
              </a:solidFill>
            </a:endParaRPr>
          </a:p>
        </p:txBody>
      </p:sp>
      <p:sp>
        <p:nvSpPr>
          <p:cNvPr id="7" name="Rectangle 6"/>
          <p:cNvSpPr/>
          <p:nvPr/>
        </p:nvSpPr>
        <p:spPr>
          <a:xfrm>
            <a:off x="5891297" y="2351456"/>
            <a:ext cx="2051082" cy="830997"/>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a:endParaRPr lang="en-US" sz="1600" dirty="0" smtClean="0">
              <a:solidFill>
                <a:srgbClr val="1C1C1C"/>
              </a:solidFill>
            </a:endParaRPr>
          </a:p>
          <a:p>
            <a:pPr algn="ctr"/>
            <a:r>
              <a:rPr lang="en-US" sz="1600" dirty="0" smtClean="0">
                <a:solidFill>
                  <a:srgbClr val="1C1C1C"/>
                </a:solidFill>
              </a:rPr>
              <a:t>Treatment</a:t>
            </a:r>
          </a:p>
          <a:p>
            <a:pPr algn="ctr"/>
            <a:endParaRPr lang="nl-NL" sz="1600" b="1" dirty="0">
              <a:solidFill>
                <a:srgbClr val="1C1C1C"/>
              </a:solidFill>
            </a:endParaRPr>
          </a:p>
        </p:txBody>
      </p:sp>
      <p:cxnSp>
        <p:nvCxnSpPr>
          <p:cNvPr id="8" name="Straight Arrow Connector 7"/>
          <p:cNvCxnSpPr>
            <a:stCxn id="5" idx="3"/>
            <a:endCxn id="6" idx="1"/>
          </p:cNvCxnSpPr>
          <p:nvPr/>
        </p:nvCxnSpPr>
        <p:spPr>
          <a:xfrm flipV="1">
            <a:off x="2814452" y="2768934"/>
            <a:ext cx="488245" cy="198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9" name="Straight Arrow Connector 8"/>
          <p:cNvCxnSpPr>
            <a:stCxn id="6" idx="3"/>
            <a:endCxn id="7" idx="1"/>
          </p:cNvCxnSpPr>
          <p:nvPr/>
        </p:nvCxnSpPr>
        <p:spPr>
          <a:xfrm flipV="1">
            <a:off x="5353779" y="2766955"/>
            <a:ext cx="537518" cy="1979"/>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938240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3"/>
          </p:nvPr>
        </p:nvSpPr>
        <p:spPr/>
        <p:txBody>
          <a:bodyPr/>
          <a:lstStyle/>
          <a:p>
            <a:endParaRPr lang="en-US" dirty="0"/>
          </a:p>
        </p:txBody>
      </p:sp>
      <p:sp>
        <p:nvSpPr>
          <p:cNvPr id="3" name="Content Placeholder 2"/>
          <p:cNvSpPr>
            <a:spLocks noGrp="1"/>
          </p:cNvSpPr>
          <p:nvPr>
            <p:ph sz="half" idx="14"/>
          </p:nvPr>
        </p:nvSpPr>
        <p:spPr/>
        <p:txBody>
          <a:bodyPr/>
          <a:lstStyle/>
          <a:p>
            <a:endParaRPr lang="en-US"/>
          </a:p>
        </p:txBody>
      </p:sp>
      <p:sp>
        <p:nvSpPr>
          <p:cNvPr id="4" name="Title 3"/>
          <p:cNvSpPr>
            <a:spLocks noGrp="1"/>
          </p:cNvSpPr>
          <p:nvPr>
            <p:ph type="title"/>
          </p:nvPr>
        </p:nvSpPr>
        <p:spPr/>
        <p:txBody>
          <a:bodyPr/>
          <a:lstStyle/>
          <a:p>
            <a:r>
              <a:rPr lang="en-US" dirty="0" smtClean="0"/>
              <a:t>VERTICAL: study procedure</a:t>
            </a:r>
            <a:endParaRPr lang="en-US" dirty="0"/>
          </a:p>
        </p:txBody>
      </p:sp>
      <p:sp>
        <p:nvSpPr>
          <p:cNvPr id="5" name="Rectangle 4"/>
          <p:cNvSpPr/>
          <p:nvPr/>
        </p:nvSpPr>
        <p:spPr>
          <a:xfrm>
            <a:off x="763370" y="2355415"/>
            <a:ext cx="2051082" cy="830997"/>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a:endParaRPr lang="en-US" sz="1600" dirty="0" smtClean="0">
              <a:solidFill>
                <a:srgbClr val="1C1C1C"/>
              </a:solidFill>
            </a:endParaRPr>
          </a:p>
          <a:p>
            <a:pPr algn="ctr"/>
            <a:r>
              <a:rPr lang="en-US" sz="1600" dirty="0" smtClean="0">
                <a:solidFill>
                  <a:srgbClr val="1C1C1C"/>
                </a:solidFill>
              </a:rPr>
              <a:t>Cohort clinic</a:t>
            </a:r>
          </a:p>
          <a:p>
            <a:pPr algn="ctr"/>
            <a:endParaRPr lang="en-US" sz="1600" b="1" dirty="0">
              <a:solidFill>
                <a:srgbClr val="1C1C1C"/>
              </a:solidFill>
            </a:endParaRPr>
          </a:p>
        </p:txBody>
      </p:sp>
      <p:sp>
        <p:nvSpPr>
          <p:cNvPr id="6" name="Rectangle 5"/>
          <p:cNvSpPr/>
          <p:nvPr/>
        </p:nvSpPr>
        <p:spPr>
          <a:xfrm>
            <a:off x="3302697" y="2353435"/>
            <a:ext cx="2051082" cy="830997"/>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en-US" sz="1600" dirty="0" smtClean="0">
                <a:solidFill>
                  <a:srgbClr val="1C1C1C"/>
                </a:solidFill>
              </a:rPr>
              <a:t>Consultation with radiation oncologist</a:t>
            </a:r>
          </a:p>
          <a:p>
            <a:pPr algn="ctr"/>
            <a:r>
              <a:rPr lang="nl-NL" sz="1600" dirty="0" smtClean="0">
                <a:solidFill>
                  <a:srgbClr val="1C1C1C"/>
                </a:solidFill>
              </a:rPr>
              <a:t>± offer SBRT</a:t>
            </a:r>
            <a:endParaRPr lang="nl-NL" sz="1600" dirty="0">
              <a:solidFill>
                <a:srgbClr val="1C1C1C"/>
              </a:solidFill>
            </a:endParaRPr>
          </a:p>
        </p:txBody>
      </p:sp>
      <p:sp>
        <p:nvSpPr>
          <p:cNvPr id="7" name="Rectangle 6"/>
          <p:cNvSpPr/>
          <p:nvPr/>
        </p:nvSpPr>
        <p:spPr>
          <a:xfrm>
            <a:off x="5891297" y="2351456"/>
            <a:ext cx="2051082" cy="830997"/>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a:endParaRPr lang="en-US" sz="1600" dirty="0" smtClean="0">
              <a:solidFill>
                <a:srgbClr val="1C1C1C"/>
              </a:solidFill>
            </a:endParaRPr>
          </a:p>
          <a:p>
            <a:pPr algn="ctr"/>
            <a:r>
              <a:rPr lang="en-US" sz="1600" dirty="0" smtClean="0">
                <a:solidFill>
                  <a:srgbClr val="1C1C1C"/>
                </a:solidFill>
              </a:rPr>
              <a:t>Treatment</a:t>
            </a:r>
          </a:p>
          <a:p>
            <a:pPr algn="ctr"/>
            <a:endParaRPr lang="nl-NL" sz="1600" b="1" dirty="0">
              <a:solidFill>
                <a:srgbClr val="1C1C1C"/>
              </a:solidFill>
            </a:endParaRPr>
          </a:p>
        </p:txBody>
      </p:sp>
      <p:cxnSp>
        <p:nvCxnSpPr>
          <p:cNvPr id="8" name="Straight Arrow Connector 7"/>
          <p:cNvCxnSpPr>
            <a:stCxn id="5" idx="3"/>
            <a:endCxn id="6" idx="1"/>
          </p:cNvCxnSpPr>
          <p:nvPr/>
        </p:nvCxnSpPr>
        <p:spPr>
          <a:xfrm flipV="1">
            <a:off x="2814452" y="2768934"/>
            <a:ext cx="488245" cy="198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9" name="Straight Arrow Connector 8"/>
          <p:cNvCxnSpPr>
            <a:stCxn id="6" idx="3"/>
            <a:endCxn id="7" idx="1"/>
          </p:cNvCxnSpPr>
          <p:nvPr/>
        </p:nvCxnSpPr>
        <p:spPr>
          <a:xfrm flipV="1">
            <a:off x="5353779" y="2766955"/>
            <a:ext cx="537518" cy="1979"/>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0" name="Rectangle 9"/>
          <p:cNvSpPr/>
          <p:nvPr/>
        </p:nvSpPr>
        <p:spPr>
          <a:xfrm>
            <a:off x="409433" y="3585988"/>
            <a:ext cx="3084394" cy="1077218"/>
          </a:xfrm>
          <a:prstGeom prst="rect">
            <a:avLst/>
          </a:prstGeom>
          <a:ln>
            <a:prstDash val="sysDot"/>
          </a:ln>
        </p:spPr>
        <p:style>
          <a:lnRef idx="2">
            <a:schemeClr val="accent4"/>
          </a:lnRef>
          <a:fillRef idx="1">
            <a:schemeClr val="lt1"/>
          </a:fillRef>
          <a:effectRef idx="0">
            <a:schemeClr val="accent4"/>
          </a:effectRef>
          <a:fontRef idx="minor">
            <a:schemeClr val="dk1"/>
          </a:fontRef>
        </p:style>
        <p:txBody>
          <a:bodyPr wrap="square">
            <a:spAutoFit/>
          </a:bodyPr>
          <a:lstStyle/>
          <a:p>
            <a:r>
              <a:rPr lang="en-US" sz="1600" dirty="0" smtClean="0">
                <a:solidFill>
                  <a:srgbClr val="1C1C1C"/>
                </a:solidFill>
              </a:rPr>
              <a:t>Check: pain score</a:t>
            </a:r>
          </a:p>
          <a:p>
            <a:r>
              <a:rPr lang="en-US" sz="1600" dirty="0" smtClean="0">
                <a:solidFill>
                  <a:srgbClr val="1C1C1C"/>
                </a:solidFill>
              </a:rPr>
              <a:t>Check: condition</a:t>
            </a:r>
          </a:p>
          <a:p>
            <a:r>
              <a:rPr lang="en-US" sz="1600" dirty="0" smtClean="0">
                <a:solidFill>
                  <a:srgbClr val="1C1C1C"/>
                </a:solidFill>
              </a:rPr>
              <a:t>Check: cohort participation</a:t>
            </a:r>
          </a:p>
          <a:p>
            <a:r>
              <a:rPr lang="en-US" sz="1600" dirty="0" smtClean="0">
                <a:solidFill>
                  <a:srgbClr val="1C1C1C"/>
                </a:solidFill>
              </a:rPr>
              <a:t>Check: consent to be randomized</a:t>
            </a:r>
          </a:p>
        </p:txBody>
      </p:sp>
      <p:cxnSp>
        <p:nvCxnSpPr>
          <p:cNvPr id="12" name="Straight Connector 11"/>
          <p:cNvCxnSpPr>
            <a:stCxn id="5" idx="2"/>
          </p:cNvCxnSpPr>
          <p:nvPr/>
        </p:nvCxnSpPr>
        <p:spPr>
          <a:xfrm>
            <a:off x="1788911" y="3186412"/>
            <a:ext cx="162719" cy="399576"/>
          </a:xfrm>
          <a:prstGeom prst="line">
            <a:avLst/>
          </a:prstGeom>
          <a:ln>
            <a:solidFill>
              <a:srgbClr val="0070C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90189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3"/>
          </p:nvPr>
        </p:nvSpPr>
        <p:spPr>
          <a:xfrm>
            <a:off x="725819" y="395785"/>
            <a:ext cx="3665166" cy="5169887"/>
          </a:xfrm>
        </p:spPr>
        <p:txBody>
          <a:bodyPr/>
          <a:lstStyle/>
          <a:p>
            <a:pPr marL="0" indent="0">
              <a:buNone/>
            </a:pPr>
            <a:r>
              <a:rPr lang="en-US" dirty="0" smtClean="0"/>
              <a:t>VERTICAL flow chart</a:t>
            </a:r>
            <a:endParaRPr lang="en-US" dirty="0"/>
          </a:p>
        </p:txBody>
      </p:sp>
      <p:sp>
        <p:nvSpPr>
          <p:cNvPr id="10" name="TextBox 9"/>
          <p:cNvSpPr txBox="1"/>
          <p:nvPr/>
        </p:nvSpPr>
        <p:spPr>
          <a:xfrm>
            <a:off x="1433015" y="1105469"/>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Randomized n=53</a:t>
            </a:r>
            <a:endParaRPr lang="en-US" sz="1800" dirty="0"/>
          </a:p>
        </p:txBody>
      </p:sp>
      <p:sp>
        <p:nvSpPr>
          <p:cNvPr id="12" name="TextBox 11"/>
          <p:cNvSpPr txBox="1"/>
          <p:nvPr/>
        </p:nvSpPr>
        <p:spPr>
          <a:xfrm>
            <a:off x="507242" y="2076735"/>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SBRT</a:t>
            </a:r>
          </a:p>
          <a:p>
            <a:pPr algn="ctr"/>
            <a:r>
              <a:rPr lang="en-US" sz="1800" dirty="0" smtClean="0"/>
              <a:t>n=27</a:t>
            </a:r>
            <a:endParaRPr lang="en-US" sz="1800" dirty="0"/>
          </a:p>
        </p:txBody>
      </p:sp>
      <p:sp>
        <p:nvSpPr>
          <p:cNvPr id="13" name="TextBox 12"/>
          <p:cNvSpPr txBox="1"/>
          <p:nvPr/>
        </p:nvSpPr>
        <p:spPr>
          <a:xfrm>
            <a:off x="2415659" y="2076734"/>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Control</a:t>
            </a:r>
          </a:p>
          <a:p>
            <a:pPr algn="ctr"/>
            <a:r>
              <a:rPr lang="en-US" sz="1800" dirty="0" smtClean="0"/>
              <a:t>n=26</a:t>
            </a:r>
            <a:endParaRPr lang="en-US" sz="1800" dirty="0"/>
          </a:p>
        </p:txBody>
      </p:sp>
      <p:sp>
        <p:nvSpPr>
          <p:cNvPr id="14" name="TextBox 13"/>
          <p:cNvSpPr txBox="1"/>
          <p:nvPr/>
        </p:nvSpPr>
        <p:spPr>
          <a:xfrm>
            <a:off x="507242" y="3034353"/>
            <a:ext cx="136477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800" dirty="0" smtClean="0"/>
              <a:t>Eligible</a:t>
            </a:r>
          </a:p>
          <a:p>
            <a:pPr algn="ctr"/>
            <a:r>
              <a:rPr lang="en-US" sz="1800" dirty="0" smtClean="0"/>
              <a:t>n=21</a:t>
            </a:r>
            <a:endParaRPr lang="en-US" sz="1800" dirty="0"/>
          </a:p>
        </p:txBody>
      </p:sp>
      <p:sp>
        <p:nvSpPr>
          <p:cNvPr id="15" name="TextBox 14"/>
          <p:cNvSpPr txBox="1"/>
          <p:nvPr/>
        </p:nvSpPr>
        <p:spPr>
          <a:xfrm>
            <a:off x="2415659" y="3034352"/>
            <a:ext cx="136477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800" dirty="0" smtClean="0"/>
              <a:t>Eligible</a:t>
            </a:r>
          </a:p>
          <a:p>
            <a:pPr algn="ctr"/>
            <a:r>
              <a:rPr lang="en-US" sz="1800" dirty="0" smtClean="0"/>
              <a:t>n=22</a:t>
            </a:r>
            <a:endParaRPr lang="en-US" sz="1800" dirty="0"/>
          </a:p>
        </p:txBody>
      </p:sp>
      <p:sp>
        <p:nvSpPr>
          <p:cNvPr id="16" name="TextBox 15"/>
          <p:cNvSpPr txBox="1"/>
          <p:nvPr/>
        </p:nvSpPr>
        <p:spPr>
          <a:xfrm>
            <a:off x="507242" y="4019266"/>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Accepted</a:t>
            </a:r>
          </a:p>
          <a:p>
            <a:pPr algn="ctr"/>
            <a:r>
              <a:rPr lang="en-US" sz="1800" dirty="0" smtClean="0"/>
              <a:t>n=16</a:t>
            </a:r>
            <a:endParaRPr lang="en-US" sz="1800" dirty="0"/>
          </a:p>
        </p:txBody>
      </p:sp>
      <p:sp>
        <p:nvSpPr>
          <p:cNvPr id="17" name="TextBox 16"/>
          <p:cNvSpPr txBox="1"/>
          <p:nvPr/>
        </p:nvSpPr>
        <p:spPr>
          <a:xfrm>
            <a:off x="507242" y="4963236"/>
            <a:ext cx="136477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800" dirty="0" smtClean="0"/>
              <a:t>Treated n=10</a:t>
            </a:r>
            <a:endParaRPr lang="en-US" sz="1800" dirty="0"/>
          </a:p>
        </p:txBody>
      </p:sp>
      <p:sp>
        <p:nvSpPr>
          <p:cNvPr id="18" name="TextBox 17"/>
          <p:cNvSpPr txBox="1"/>
          <p:nvPr/>
        </p:nvSpPr>
        <p:spPr>
          <a:xfrm>
            <a:off x="2415659" y="4963236"/>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Treated n=22</a:t>
            </a:r>
            <a:endParaRPr lang="en-US" sz="1800" dirty="0"/>
          </a:p>
        </p:txBody>
      </p:sp>
      <p:cxnSp>
        <p:nvCxnSpPr>
          <p:cNvPr id="20" name="Straight Connector 19"/>
          <p:cNvCxnSpPr>
            <a:stCxn id="10" idx="2"/>
            <a:endCxn id="12" idx="0"/>
          </p:cNvCxnSpPr>
          <p:nvPr/>
        </p:nvCxnSpPr>
        <p:spPr>
          <a:xfrm flipH="1">
            <a:off x="1189630" y="1751800"/>
            <a:ext cx="925773" cy="324935"/>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a:stCxn id="10" idx="2"/>
            <a:endCxn id="13" idx="0"/>
          </p:cNvCxnSpPr>
          <p:nvPr/>
        </p:nvCxnSpPr>
        <p:spPr>
          <a:xfrm>
            <a:off x="2115403" y="1751800"/>
            <a:ext cx="982644" cy="324934"/>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a:stCxn id="12" idx="2"/>
            <a:endCxn id="14" idx="0"/>
          </p:cNvCxnSpPr>
          <p:nvPr/>
        </p:nvCxnSpPr>
        <p:spPr>
          <a:xfrm>
            <a:off x="1189630" y="2723066"/>
            <a:ext cx="0" cy="311287"/>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a:stCxn id="14" idx="2"/>
            <a:endCxn id="16" idx="0"/>
          </p:cNvCxnSpPr>
          <p:nvPr/>
        </p:nvCxnSpPr>
        <p:spPr>
          <a:xfrm>
            <a:off x="1189630" y="3680684"/>
            <a:ext cx="0" cy="338582"/>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a:stCxn id="16" idx="2"/>
            <a:endCxn id="17" idx="0"/>
          </p:cNvCxnSpPr>
          <p:nvPr/>
        </p:nvCxnSpPr>
        <p:spPr>
          <a:xfrm>
            <a:off x="1189630" y="4665597"/>
            <a:ext cx="0" cy="297639"/>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a:stCxn id="13" idx="2"/>
            <a:endCxn id="15" idx="0"/>
          </p:cNvCxnSpPr>
          <p:nvPr/>
        </p:nvCxnSpPr>
        <p:spPr>
          <a:xfrm>
            <a:off x="3098047" y="2723065"/>
            <a:ext cx="0" cy="311287"/>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a:stCxn id="15" idx="2"/>
            <a:endCxn id="18" idx="0"/>
          </p:cNvCxnSpPr>
          <p:nvPr/>
        </p:nvCxnSpPr>
        <p:spPr>
          <a:xfrm>
            <a:off x="3098047" y="3680683"/>
            <a:ext cx="0" cy="1282553"/>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87759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3"/>
          </p:nvPr>
        </p:nvSpPr>
        <p:spPr>
          <a:xfrm>
            <a:off x="725819" y="395785"/>
            <a:ext cx="3665166" cy="5169887"/>
          </a:xfrm>
        </p:spPr>
        <p:txBody>
          <a:bodyPr/>
          <a:lstStyle/>
          <a:p>
            <a:pPr marL="0" indent="0">
              <a:buNone/>
            </a:pPr>
            <a:r>
              <a:rPr lang="en-US" dirty="0" smtClean="0"/>
              <a:t>VERTICAL flow chart</a:t>
            </a:r>
            <a:endParaRPr lang="en-US" dirty="0"/>
          </a:p>
        </p:txBody>
      </p:sp>
      <p:sp>
        <p:nvSpPr>
          <p:cNvPr id="7" name="Content Placeholder 6"/>
          <p:cNvSpPr>
            <a:spLocks noGrp="1"/>
          </p:cNvSpPr>
          <p:nvPr>
            <p:ph sz="half" idx="14"/>
          </p:nvPr>
        </p:nvSpPr>
        <p:spPr>
          <a:xfrm>
            <a:off x="4605397" y="382137"/>
            <a:ext cx="3665166" cy="5183535"/>
          </a:xfrm>
        </p:spPr>
        <p:txBody>
          <a:bodyPr/>
          <a:lstStyle/>
          <a:p>
            <a:pPr marL="0" indent="0">
              <a:buNone/>
            </a:pPr>
            <a:r>
              <a:rPr lang="en-US" dirty="0" smtClean="0"/>
              <a:t>RECTAL BOOST flow chart</a:t>
            </a:r>
            <a:endParaRPr lang="en-US" dirty="0"/>
          </a:p>
        </p:txBody>
      </p:sp>
      <p:sp>
        <p:nvSpPr>
          <p:cNvPr id="10" name="TextBox 9"/>
          <p:cNvSpPr txBox="1"/>
          <p:nvPr/>
        </p:nvSpPr>
        <p:spPr>
          <a:xfrm>
            <a:off x="1433015" y="1105469"/>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Randomized n=53</a:t>
            </a:r>
            <a:endParaRPr lang="en-US" sz="1800" dirty="0"/>
          </a:p>
        </p:txBody>
      </p:sp>
      <p:sp>
        <p:nvSpPr>
          <p:cNvPr id="12" name="TextBox 11"/>
          <p:cNvSpPr txBox="1"/>
          <p:nvPr/>
        </p:nvSpPr>
        <p:spPr>
          <a:xfrm>
            <a:off x="507242" y="2076735"/>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SBRT</a:t>
            </a:r>
          </a:p>
          <a:p>
            <a:pPr algn="ctr"/>
            <a:r>
              <a:rPr lang="en-US" sz="1800" dirty="0" smtClean="0"/>
              <a:t>n=27</a:t>
            </a:r>
            <a:endParaRPr lang="en-US" sz="1800" dirty="0"/>
          </a:p>
        </p:txBody>
      </p:sp>
      <p:sp>
        <p:nvSpPr>
          <p:cNvPr id="13" name="TextBox 12"/>
          <p:cNvSpPr txBox="1"/>
          <p:nvPr/>
        </p:nvSpPr>
        <p:spPr>
          <a:xfrm>
            <a:off x="2415659" y="2076734"/>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Control</a:t>
            </a:r>
          </a:p>
          <a:p>
            <a:pPr algn="ctr"/>
            <a:r>
              <a:rPr lang="en-US" sz="1800" dirty="0" smtClean="0"/>
              <a:t>n=26</a:t>
            </a:r>
            <a:endParaRPr lang="en-US" sz="1800" dirty="0"/>
          </a:p>
        </p:txBody>
      </p:sp>
      <p:sp>
        <p:nvSpPr>
          <p:cNvPr id="14" name="TextBox 13"/>
          <p:cNvSpPr txBox="1"/>
          <p:nvPr/>
        </p:nvSpPr>
        <p:spPr>
          <a:xfrm>
            <a:off x="507242" y="3034353"/>
            <a:ext cx="136477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800" dirty="0" smtClean="0"/>
              <a:t>Eligible</a:t>
            </a:r>
          </a:p>
          <a:p>
            <a:pPr algn="ctr"/>
            <a:r>
              <a:rPr lang="en-US" sz="1800" dirty="0" smtClean="0"/>
              <a:t>n=21</a:t>
            </a:r>
            <a:endParaRPr lang="en-US" sz="1800" dirty="0"/>
          </a:p>
        </p:txBody>
      </p:sp>
      <p:sp>
        <p:nvSpPr>
          <p:cNvPr id="15" name="TextBox 14"/>
          <p:cNvSpPr txBox="1"/>
          <p:nvPr/>
        </p:nvSpPr>
        <p:spPr>
          <a:xfrm>
            <a:off x="2415659" y="3034352"/>
            <a:ext cx="136477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800" dirty="0" smtClean="0"/>
              <a:t>Eligible</a:t>
            </a:r>
          </a:p>
          <a:p>
            <a:pPr algn="ctr"/>
            <a:r>
              <a:rPr lang="en-US" sz="1800" dirty="0" smtClean="0"/>
              <a:t>n=22</a:t>
            </a:r>
            <a:endParaRPr lang="en-US" sz="1800" dirty="0"/>
          </a:p>
        </p:txBody>
      </p:sp>
      <p:sp>
        <p:nvSpPr>
          <p:cNvPr id="16" name="TextBox 15"/>
          <p:cNvSpPr txBox="1"/>
          <p:nvPr/>
        </p:nvSpPr>
        <p:spPr>
          <a:xfrm>
            <a:off x="507242" y="4019266"/>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Accepted</a:t>
            </a:r>
          </a:p>
          <a:p>
            <a:pPr algn="ctr"/>
            <a:r>
              <a:rPr lang="en-US" sz="1800" dirty="0" smtClean="0"/>
              <a:t>n=16</a:t>
            </a:r>
            <a:endParaRPr lang="en-US" sz="1800" dirty="0"/>
          </a:p>
        </p:txBody>
      </p:sp>
      <p:sp>
        <p:nvSpPr>
          <p:cNvPr id="17" name="TextBox 16"/>
          <p:cNvSpPr txBox="1"/>
          <p:nvPr/>
        </p:nvSpPr>
        <p:spPr>
          <a:xfrm>
            <a:off x="507242" y="4963236"/>
            <a:ext cx="136477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800" dirty="0" smtClean="0"/>
              <a:t>Treated n=10</a:t>
            </a:r>
            <a:endParaRPr lang="en-US" sz="1800" dirty="0"/>
          </a:p>
        </p:txBody>
      </p:sp>
      <p:sp>
        <p:nvSpPr>
          <p:cNvPr id="18" name="TextBox 17"/>
          <p:cNvSpPr txBox="1"/>
          <p:nvPr/>
        </p:nvSpPr>
        <p:spPr>
          <a:xfrm>
            <a:off x="2415659" y="4963236"/>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Treated n=22</a:t>
            </a:r>
            <a:endParaRPr lang="en-US" sz="1800" dirty="0"/>
          </a:p>
        </p:txBody>
      </p:sp>
      <p:cxnSp>
        <p:nvCxnSpPr>
          <p:cNvPr id="20" name="Straight Connector 19"/>
          <p:cNvCxnSpPr>
            <a:stCxn id="10" idx="2"/>
            <a:endCxn id="12" idx="0"/>
          </p:cNvCxnSpPr>
          <p:nvPr/>
        </p:nvCxnSpPr>
        <p:spPr>
          <a:xfrm flipH="1">
            <a:off x="1189630" y="1751800"/>
            <a:ext cx="925773" cy="324935"/>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a:stCxn id="10" idx="2"/>
            <a:endCxn id="13" idx="0"/>
          </p:cNvCxnSpPr>
          <p:nvPr/>
        </p:nvCxnSpPr>
        <p:spPr>
          <a:xfrm>
            <a:off x="2115403" y="1751800"/>
            <a:ext cx="982644" cy="324934"/>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a:stCxn id="12" idx="2"/>
            <a:endCxn id="14" idx="0"/>
          </p:cNvCxnSpPr>
          <p:nvPr/>
        </p:nvCxnSpPr>
        <p:spPr>
          <a:xfrm>
            <a:off x="1189630" y="2723066"/>
            <a:ext cx="0" cy="311287"/>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a:stCxn id="14" idx="2"/>
            <a:endCxn id="16" idx="0"/>
          </p:cNvCxnSpPr>
          <p:nvPr/>
        </p:nvCxnSpPr>
        <p:spPr>
          <a:xfrm>
            <a:off x="1189630" y="3680684"/>
            <a:ext cx="0" cy="338582"/>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a:stCxn id="16" idx="2"/>
            <a:endCxn id="17" idx="0"/>
          </p:cNvCxnSpPr>
          <p:nvPr/>
        </p:nvCxnSpPr>
        <p:spPr>
          <a:xfrm>
            <a:off x="1189630" y="4665597"/>
            <a:ext cx="0" cy="297639"/>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a:stCxn id="13" idx="2"/>
            <a:endCxn id="15" idx="0"/>
          </p:cNvCxnSpPr>
          <p:nvPr/>
        </p:nvCxnSpPr>
        <p:spPr>
          <a:xfrm>
            <a:off x="3098047" y="2723065"/>
            <a:ext cx="0" cy="311287"/>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a:stCxn id="15" idx="2"/>
            <a:endCxn id="18" idx="0"/>
          </p:cNvCxnSpPr>
          <p:nvPr/>
        </p:nvCxnSpPr>
        <p:spPr>
          <a:xfrm>
            <a:off x="3098047" y="3680683"/>
            <a:ext cx="0" cy="1282553"/>
          </a:xfrm>
          <a:prstGeom prst="line">
            <a:avLst/>
          </a:prstGeom>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5816221" y="1105469"/>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Randomized n=64</a:t>
            </a:r>
            <a:endParaRPr lang="en-US" sz="1800" dirty="0"/>
          </a:p>
        </p:txBody>
      </p:sp>
      <p:sp>
        <p:nvSpPr>
          <p:cNvPr id="40" name="TextBox 39"/>
          <p:cNvSpPr txBox="1"/>
          <p:nvPr/>
        </p:nvSpPr>
        <p:spPr>
          <a:xfrm>
            <a:off x="4958687" y="2076733"/>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Boost</a:t>
            </a:r>
          </a:p>
          <a:p>
            <a:pPr algn="ctr"/>
            <a:r>
              <a:rPr lang="en-US" sz="1800" dirty="0" smtClean="0"/>
              <a:t>n=31</a:t>
            </a:r>
            <a:endParaRPr lang="en-US" sz="1800" dirty="0"/>
          </a:p>
        </p:txBody>
      </p:sp>
      <p:sp>
        <p:nvSpPr>
          <p:cNvPr id="41" name="TextBox 40"/>
          <p:cNvSpPr txBox="1"/>
          <p:nvPr/>
        </p:nvSpPr>
        <p:spPr>
          <a:xfrm>
            <a:off x="6830705" y="2076735"/>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Control</a:t>
            </a:r>
          </a:p>
          <a:p>
            <a:pPr algn="ctr"/>
            <a:r>
              <a:rPr lang="en-US" sz="1800" dirty="0" smtClean="0"/>
              <a:t>n=33</a:t>
            </a:r>
            <a:endParaRPr lang="en-US" sz="1800" dirty="0"/>
          </a:p>
        </p:txBody>
      </p:sp>
      <p:sp>
        <p:nvSpPr>
          <p:cNvPr id="42" name="TextBox 41"/>
          <p:cNvSpPr txBox="1"/>
          <p:nvPr/>
        </p:nvSpPr>
        <p:spPr>
          <a:xfrm>
            <a:off x="4958687" y="3998793"/>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Accepted</a:t>
            </a:r>
          </a:p>
          <a:p>
            <a:pPr algn="ctr"/>
            <a:r>
              <a:rPr lang="en-US" sz="1800" dirty="0" smtClean="0"/>
              <a:t>n=28</a:t>
            </a:r>
            <a:endParaRPr lang="en-US" sz="1800" dirty="0"/>
          </a:p>
        </p:txBody>
      </p:sp>
      <p:sp>
        <p:nvSpPr>
          <p:cNvPr id="44" name="TextBox 43"/>
          <p:cNvSpPr txBox="1"/>
          <p:nvPr/>
        </p:nvSpPr>
        <p:spPr>
          <a:xfrm>
            <a:off x="4958687" y="4963235"/>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Treated</a:t>
            </a:r>
          </a:p>
          <a:p>
            <a:pPr algn="ctr"/>
            <a:r>
              <a:rPr lang="en-US" sz="1800" dirty="0" smtClean="0"/>
              <a:t>n=28</a:t>
            </a:r>
            <a:endParaRPr lang="en-US" sz="1800" dirty="0"/>
          </a:p>
        </p:txBody>
      </p:sp>
      <p:sp>
        <p:nvSpPr>
          <p:cNvPr id="45" name="TextBox 44"/>
          <p:cNvSpPr txBox="1"/>
          <p:nvPr/>
        </p:nvSpPr>
        <p:spPr>
          <a:xfrm>
            <a:off x="6830705" y="4963234"/>
            <a:ext cx="13647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Treated</a:t>
            </a:r>
          </a:p>
          <a:p>
            <a:pPr algn="ctr"/>
            <a:r>
              <a:rPr lang="en-US" sz="1800" dirty="0" smtClean="0"/>
              <a:t>n=33</a:t>
            </a:r>
            <a:endParaRPr lang="en-US" sz="1800" dirty="0"/>
          </a:p>
        </p:txBody>
      </p:sp>
      <p:cxnSp>
        <p:nvCxnSpPr>
          <p:cNvPr id="46" name="Straight Connector 45"/>
          <p:cNvCxnSpPr>
            <a:stCxn id="39" idx="2"/>
            <a:endCxn id="40" idx="0"/>
          </p:cNvCxnSpPr>
          <p:nvPr/>
        </p:nvCxnSpPr>
        <p:spPr>
          <a:xfrm flipH="1">
            <a:off x="5641075" y="1751800"/>
            <a:ext cx="857534" cy="3249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p:cNvCxnSpPr>
            <a:stCxn id="39" idx="2"/>
            <a:endCxn id="41" idx="0"/>
          </p:cNvCxnSpPr>
          <p:nvPr/>
        </p:nvCxnSpPr>
        <p:spPr>
          <a:xfrm>
            <a:off x="6498609" y="1751800"/>
            <a:ext cx="1014484" cy="324935"/>
          </a:xfrm>
          <a:prstGeom prst="line">
            <a:avLst/>
          </a:prstGeom>
        </p:spPr>
        <p:style>
          <a:lnRef idx="2">
            <a:schemeClr val="accent1"/>
          </a:lnRef>
          <a:fillRef idx="0">
            <a:schemeClr val="accent1"/>
          </a:fillRef>
          <a:effectRef idx="1">
            <a:schemeClr val="accent1"/>
          </a:effectRef>
          <a:fontRef idx="minor">
            <a:schemeClr val="tx1"/>
          </a:fontRef>
        </p:style>
      </p:cxnSp>
      <p:cxnSp>
        <p:nvCxnSpPr>
          <p:cNvPr id="54" name="Straight Connector 53"/>
          <p:cNvCxnSpPr>
            <a:stCxn id="40" idx="2"/>
            <a:endCxn id="42" idx="0"/>
          </p:cNvCxnSpPr>
          <p:nvPr/>
        </p:nvCxnSpPr>
        <p:spPr>
          <a:xfrm>
            <a:off x="5641075" y="2723064"/>
            <a:ext cx="0" cy="1275729"/>
          </a:xfrm>
          <a:prstGeom prst="line">
            <a:avLst/>
          </a:prstGeom>
        </p:spPr>
        <p:style>
          <a:lnRef idx="2">
            <a:schemeClr val="accent1"/>
          </a:lnRef>
          <a:fillRef idx="0">
            <a:schemeClr val="accent1"/>
          </a:fillRef>
          <a:effectRef idx="1">
            <a:schemeClr val="accent1"/>
          </a:effectRef>
          <a:fontRef idx="minor">
            <a:schemeClr val="tx1"/>
          </a:fontRef>
        </p:style>
      </p:cxnSp>
      <p:cxnSp>
        <p:nvCxnSpPr>
          <p:cNvPr id="57" name="Straight Connector 56"/>
          <p:cNvCxnSpPr>
            <a:stCxn id="42" idx="2"/>
            <a:endCxn id="44" idx="0"/>
          </p:cNvCxnSpPr>
          <p:nvPr/>
        </p:nvCxnSpPr>
        <p:spPr>
          <a:xfrm>
            <a:off x="5641075" y="4645124"/>
            <a:ext cx="0" cy="318111"/>
          </a:xfrm>
          <a:prstGeom prst="line">
            <a:avLst/>
          </a:prstGeom>
        </p:spPr>
        <p:style>
          <a:lnRef idx="2">
            <a:schemeClr val="accent1"/>
          </a:lnRef>
          <a:fillRef idx="0">
            <a:schemeClr val="accent1"/>
          </a:fillRef>
          <a:effectRef idx="1">
            <a:schemeClr val="accent1"/>
          </a:effectRef>
          <a:fontRef idx="minor">
            <a:schemeClr val="tx1"/>
          </a:fontRef>
        </p:style>
      </p:cxnSp>
      <p:cxnSp>
        <p:nvCxnSpPr>
          <p:cNvPr id="60" name="Straight Connector 59"/>
          <p:cNvCxnSpPr>
            <a:stCxn id="41" idx="2"/>
            <a:endCxn id="45" idx="0"/>
          </p:cNvCxnSpPr>
          <p:nvPr/>
        </p:nvCxnSpPr>
        <p:spPr>
          <a:xfrm>
            <a:off x="7513093" y="2723066"/>
            <a:ext cx="0" cy="2240168"/>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9786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3"/>
          </p:nvPr>
        </p:nvSpPr>
        <p:spPr>
          <a:xfrm>
            <a:off x="725819" y="1291446"/>
            <a:ext cx="7585668" cy="4274226"/>
          </a:xfrm>
        </p:spPr>
        <p:txBody>
          <a:bodyPr/>
          <a:lstStyle/>
          <a:p>
            <a:r>
              <a:rPr lang="en-US" dirty="0" smtClean="0"/>
              <a:t>Wrong randomizations</a:t>
            </a:r>
          </a:p>
          <a:p>
            <a:pPr lvl="1"/>
            <a:r>
              <a:rPr lang="en-US" dirty="0" smtClean="0"/>
              <a:t>Heterogeneous group with heterogeneous symptoms</a:t>
            </a:r>
          </a:p>
          <a:p>
            <a:pPr lvl="1"/>
            <a:r>
              <a:rPr lang="en-US" dirty="0" smtClean="0"/>
              <a:t>No multidisciplinary meetings</a:t>
            </a:r>
          </a:p>
          <a:p>
            <a:pPr lvl="1"/>
            <a:r>
              <a:rPr lang="en-US" dirty="0" smtClean="0"/>
              <a:t>Concise referral letters</a:t>
            </a:r>
          </a:p>
          <a:p>
            <a:pPr lvl="1"/>
            <a:r>
              <a:rPr lang="en-US" dirty="0" smtClean="0"/>
              <a:t>No recent CT or MRI</a:t>
            </a:r>
          </a:p>
          <a:p>
            <a:endParaRPr lang="en-US" dirty="0"/>
          </a:p>
          <a:p>
            <a:r>
              <a:rPr lang="en-US" dirty="0" smtClean="0"/>
              <a:t>Early drop-outs</a:t>
            </a:r>
          </a:p>
          <a:p>
            <a:pPr lvl="1"/>
            <a:r>
              <a:rPr lang="en-US" dirty="0" smtClean="0"/>
              <a:t>Due to pragmatic approach</a:t>
            </a:r>
            <a:endParaRPr lang="en-US" dirty="0"/>
          </a:p>
          <a:p>
            <a:endParaRPr lang="en-US" dirty="0" smtClean="0"/>
          </a:p>
        </p:txBody>
      </p:sp>
      <p:sp>
        <p:nvSpPr>
          <p:cNvPr id="4" name="Title 3"/>
          <p:cNvSpPr>
            <a:spLocks noGrp="1"/>
          </p:cNvSpPr>
          <p:nvPr>
            <p:ph type="title"/>
          </p:nvPr>
        </p:nvSpPr>
        <p:spPr/>
        <p:txBody>
          <a:bodyPr/>
          <a:lstStyle/>
          <a:p>
            <a:r>
              <a:rPr lang="en-US" dirty="0" smtClean="0"/>
              <a:t>VERTICAL</a:t>
            </a:r>
            <a:endParaRPr lang="en-US" dirty="0"/>
          </a:p>
        </p:txBody>
      </p:sp>
    </p:spTree>
    <p:extLst>
      <p:ext uri="{BB962C8B-B14F-4D97-AF65-F5344CB8AC3E}">
        <p14:creationId xmlns:p14="http://schemas.microsoft.com/office/powerpoint/2010/main" val="238655944"/>
      </p:ext>
    </p:extLst>
  </p:cSld>
  <p:clrMapOvr>
    <a:masterClrMapping/>
  </p:clrMapOvr>
</p:sld>
</file>

<file path=ppt/theme/theme1.xml><?xml version="1.0" encoding="utf-8"?>
<a:theme xmlns:a="http://schemas.openxmlformats.org/drawingml/2006/main" name="UMC cyaan Onderzoek_ENG">
  <a:themeElements>
    <a:clrScheme name="Aangepast 2">
      <a:dk1>
        <a:srgbClr val="1C1C1C"/>
      </a:dk1>
      <a:lt1>
        <a:sysClr val="window" lastClr="FFFFFF"/>
      </a:lt1>
      <a:dk2>
        <a:srgbClr val="1961AB"/>
      </a:dk2>
      <a:lt2>
        <a:srgbClr val="EEECE1"/>
      </a:lt2>
      <a:accent1>
        <a:srgbClr val="2526A9"/>
      </a:accent1>
      <a:accent2>
        <a:srgbClr val="D0103A"/>
      </a:accent2>
      <a:accent3>
        <a:srgbClr val="79B829"/>
      </a:accent3>
      <a:accent4>
        <a:srgbClr val="0F84C9"/>
      </a:accent4>
      <a:accent5>
        <a:srgbClr val="FF6319"/>
      </a:accent5>
      <a:accent6>
        <a:srgbClr val="B7B1A9"/>
      </a:accent6>
      <a:hlink>
        <a:srgbClr val="2526A9"/>
      </a:hlink>
      <a:folHlink>
        <a:srgbClr val="B7B1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0_Standaardthema">
  <a:themeElements>
    <a:clrScheme name="Aangepast 2">
      <a:dk1>
        <a:srgbClr val="1C1C1C"/>
      </a:dk1>
      <a:lt1>
        <a:sysClr val="window" lastClr="FFFFFF"/>
      </a:lt1>
      <a:dk2>
        <a:srgbClr val="1961AB"/>
      </a:dk2>
      <a:lt2>
        <a:srgbClr val="EEECE1"/>
      </a:lt2>
      <a:accent1>
        <a:srgbClr val="2526A9"/>
      </a:accent1>
      <a:accent2>
        <a:srgbClr val="D0103A"/>
      </a:accent2>
      <a:accent3>
        <a:srgbClr val="79B829"/>
      </a:accent3>
      <a:accent4>
        <a:srgbClr val="0F84C9"/>
      </a:accent4>
      <a:accent5>
        <a:srgbClr val="FF6319"/>
      </a:accent5>
      <a:accent6>
        <a:srgbClr val="B7B1A9"/>
      </a:accent6>
      <a:hlink>
        <a:srgbClr val="2526A9"/>
      </a:hlink>
      <a:folHlink>
        <a:srgbClr val="B7B1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5_Standaardthema">
  <a:themeElements>
    <a:clrScheme name="Aangepast 2">
      <a:dk1>
        <a:srgbClr val="1C1C1C"/>
      </a:dk1>
      <a:lt1>
        <a:sysClr val="window" lastClr="FFFFFF"/>
      </a:lt1>
      <a:dk2>
        <a:srgbClr val="1961AB"/>
      </a:dk2>
      <a:lt2>
        <a:srgbClr val="EEECE1"/>
      </a:lt2>
      <a:accent1>
        <a:srgbClr val="2526A9"/>
      </a:accent1>
      <a:accent2>
        <a:srgbClr val="D0103A"/>
      </a:accent2>
      <a:accent3>
        <a:srgbClr val="79B829"/>
      </a:accent3>
      <a:accent4>
        <a:srgbClr val="0F84C9"/>
      </a:accent4>
      <a:accent5>
        <a:srgbClr val="FF6319"/>
      </a:accent5>
      <a:accent6>
        <a:srgbClr val="B7B1A9"/>
      </a:accent6>
      <a:hlink>
        <a:srgbClr val="2526A9"/>
      </a:hlink>
      <a:folHlink>
        <a:srgbClr val="B7B1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ustomProperties xmlns="http://www.documentaal.nl/CustomProperties"/>
</file>

<file path=customXml/itemProps1.xml><?xml version="1.0" encoding="utf-8"?>
<ds:datastoreItem xmlns:ds="http://schemas.openxmlformats.org/officeDocument/2006/customXml" ds:itemID="{8EF818DA-9DA0-425B-B411-43EFA7611236}">
  <ds:schemaRefs>
    <ds:schemaRef ds:uri="http://www.documentaal.nl/CustomProperties"/>
  </ds:schemaRefs>
</ds:datastoreItem>
</file>

<file path=docProps/app.xml><?xml version="1.0" encoding="utf-8"?>
<Properties xmlns="http://schemas.openxmlformats.org/officeDocument/2006/extended-properties" xmlns:vt="http://schemas.openxmlformats.org/officeDocument/2006/docPropsVTypes">
  <Template>UMC cyaan Onderzoek_ENG</Template>
  <TotalTime>16355</TotalTime>
  <Words>507</Words>
  <Application>Microsoft Office PowerPoint</Application>
  <PresentationFormat>On-screen Show (4:3)</PresentationFormat>
  <Paragraphs>157</Paragraphs>
  <Slides>13</Slides>
  <Notes>5</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UMC cyaan Onderzoek_ENG</vt:lpstr>
      <vt:lpstr>10_Standaardthema</vt:lpstr>
      <vt:lpstr>15_Standaardthema</vt:lpstr>
      <vt:lpstr>CmRCT in a fragile patient population</vt:lpstr>
      <vt:lpstr>Clinical problem</vt:lpstr>
      <vt:lpstr>PRESENT cohort</vt:lpstr>
      <vt:lpstr>PowerPoint Presentation</vt:lpstr>
      <vt:lpstr>VERTICAL: study procedure</vt:lpstr>
      <vt:lpstr>VERTICAL: study procedure</vt:lpstr>
      <vt:lpstr>PowerPoint Presentation</vt:lpstr>
      <vt:lpstr>PowerPoint Presentation</vt:lpstr>
      <vt:lpstr>VERTICAL</vt:lpstr>
      <vt:lpstr>PowerPoint Presentation</vt:lpstr>
      <vt:lpstr>Discussion</vt:lpstr>
      <vt:lpstr>Extra slides</vt:lpstr>
      <vt:lpstr>PRESENT cohort</vt:lpstr>
    </vt:vector>
  </TitlesOfParts>
  <Company>UMC Utrecht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khoiting</dc:creator>
  <cp:lastModifiedBy>Clare Relton</cp:lastModifiedBy>
  <cp:revision>168</cp:revision>
  <cp:lastPrinted>2016-01-27T14:18:40Z</cp:lastPrinted>
  <dcterms:created xsi:type="dcterms:W3CDTF">2013-12-10T14:19:19Z</dcterms:created>
  <dcterms:modified xsi:type="dcterms:W3CDTF">2016-11-08T13:13:59Z</dcterms:modified>
</cp:coreProperties>
</file>