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</p:sldMasterIdLst>
  <p:notesMasterIdLst>
    <p:notesMasterId r:id="rId29"/>
  </p:notesMasterIdLst>
  <p:handoutMasterIdLst>
    <p:handoutMasterId r:id="rId30"/>
  </p:handoutMasterIdLst>
  <p:sldIdLst>
    <p:sldId id="298" r:id="rId3"/>
    <p:sldId id="257" r:id="rId4"/>
    <p:sldId id="299" r:id="rId5"/>
    <p:sldId id="325" r:id="rId6"/>
    <p:sldId id="262" r:id="rId7"/>
    <p:sldId id="300" r:id="rId8"/>
    <p:sldId id="263" r:id="rId9"/>
    <p:sldId id="330" r:id="rId10"/>
    <p:sldId id="304" r:id="rId11"/>
    <p:sldId id="306" r:id="rId12"/>
    <p:sldId id="305" r:id="rId13"/>
    <p:sldId id="307" r:id="rId14"/>
    <p:sldId id="311" r:id="rId15"/>
    <p:sldId id="303" r:id="rId16"/>
    <p:sldId id="310" r:id="rId17"/>
    <p:sldId id="309" r:id="rId18"/>
    <p:sldId id="313" r:id="rId19"/>
    <p:sldId id="315" r:id="rId20"/>
    <p:sldId id="314" r:id="rId21"/>
    <p:sldId id="317" r:id="rId22"/>
    <p:sldId id="318" r:id="rId23"/>
    <p:sldId id="319" r:id="rId24"/>
    <p:sldId id="316" r:id="rId25"/>
    <p:sldId id="320" r:id="rId26"/>
    <p:sldId id="328" r:id="rId27"/>
    <p:sldId id="327" r:id="rId28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2915" autoAdjust="0"/>
  </p:normalViewPr>
  <p:slideViewPr>
    <p:cSldViewPr>
      <p:cViewPr varScale="1">
        <p:scale>
          <a:sx n="81" d="100"/>
          <a:sy n="81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96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A18C2-EAF9-4164-8064-41CF2A1A523B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42728-E947-487D-ACD2-16B271DC1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0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53634-279F-4200-A202-7556D7E8047E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61E01-9626-4238-ABFB-87F73F820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7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07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ym typeface="Wingdings" pitchFamily="2" charset="2"/>
            </a:endParaRPr>
          </a:p>
          <a:p>
            <a:endParaRPr lang="en-US" baseline="0" dirty="0" smtClean="0">
              <a:sym typeface="Wingdings" pitchFamily="2" charset="2"/>
            </a:endParaRPr>
          </a:p>
          <a:p>
            <a:endParaRPr lang="en-US" baseline="0" dirty="0" smtClean="0">
              <a:sym typeface="Wingdings" pitchFamily="2" charset="2"/>
            </a:endParaRPr>
          </a:p>
          <a:p>
            <a:endParaRPr lang="en-US" baseline="0" dirty="0" smtClean="0">
              <a:sym typeface="Wingdings" pitchFamily="2" charset="2"/>
            </a:endParaRPr>
          </a:p>
          <a:p>
            <a:endParaRPr lang="en-US" baseline="0" dirty="0" smtClean="0">
              <a:sym typeface="Wingdings" pitchFamily="2" charset="2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9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9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9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9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9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9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9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9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16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9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9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9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9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76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6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27948-B59D-41AE-BF2A-80AA94C3BD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6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9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8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29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61E01-9626-4238-ABFB-87F73F820D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2" descr="corporate achtergrond Eng 4-3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914400" y="2451217"/>
            <a:ext cx="7402748" cy="782344"/>
          </a:xfrm>
          <a:prstGeom prst="rect">
            <a:avLst/>
          </a:prstGeom>
        </p:spPr>
        <p:txBody>
          <a:bodyPr/>
          <a:lstStyle>
            <a:lvl1pPr>
              <a:defRPr sz="3500" b="1" i="0" cap="none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914399" y="3233561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ondertitelstijl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7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C1C1C"/>
              </a:solidFill>
              <a:ea typeface="ＭＳ Ｐゴシック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C1C1C"/>
                </a:solidFill>
                <a:ea typeface="ＭＳ Ｐゴシック" charset="-128"/>
              </a:rPr>
              <a:t>JuliusCenter.NL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C1C1C"/>
              </a:solidFill>
              <a:ea typeface="ＭＳ Ｐゴシック" charset="-128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5EFD630-FAB3-44A1-9AD1-0AF17ACC4E3E}" type="slidenum">
              <a:rPr lang="en-US" altLang="nl-NL">
                <a:solidFill>
                  <a:srgbClr val="1C1C1C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nl-NL">
              <a:solidFill>
                <a:srgbClr val="1C1C1C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701611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721928"/>
            <a:ext cx="3665166" cy="569896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721928"/>
            <a:ext cx="3665166" cy="569896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6" y="495587"/>
            <a:ext cx="7543260" cy="108936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6104468"/>
            <a:ext cx="2895600" cy="486833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 defTabSz="457200">
              <a:defRPr/>
            </a:pPr>
            <a:endParaRPr lang="nl-NL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5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2" descr="corporate achtergrond Eng 4-3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914400" y="2451217"/>
            <a:ext cx="7402748" cy="782344"/>
          </a:xfrm>
          <a:prstGeom prst="rect">
            <a:avLst/>
          </a:prstGeom>
        </p:spPr>
        <p:txBody>
          <a:bodyPr/>
          <a:lstStyle>
            <a:lvl1pPr>
              <a:defRPr sz="3500" b="1" i="0" cap="none">
                <a:solidFill>
                  <a:schemeClr val="bg1"/>
                </a:solidFill>
                <a:latin typeface="Segoe UI"/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914399" y="3233561"/>
            <a:ext cx="7402749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ondertitelstijl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144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7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 descr="41556_UMCU_PPT_subtro-3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07970"/>
            <a:ext cx="7402748" cy="667890"/>
          </a:xfrm>
          <a:prstGeom prst="rect">
            <a:avLst/>
          </a:prstGeom>
        </p:spPr>
        <p:txBody>
          <a:bodyPr/>
          <a:lstStyle>
            <a:lvl1pPr>
              <a:defRPr sz="3000" b="1" i="0" cap="none">
                <a:solidFill>
                  <a:schemeClr val="tx2"/>
                </a:solidFill>
                <a:latin typeface="Segoe UI"/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399" y="2673769"/>
            <a:ext cx="7402749" cy="27555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6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titelstijl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14400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291082"/>
            <a:ext cx="7543260" cy="423639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Segoe U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69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7254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9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2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962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1987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87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5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21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45864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739620" y="3546809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79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32846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3962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2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42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7074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 descr="41556_UMCU_PPT_subtro-3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807970"/>
            <a:ext cx="7402748" cy="667890"/>
          </a:xfrm>
          <a:prstGeom prst="rect">
            <a:avLst/>
          </a:prstGeom>
        </p:spPr>
        <p:txBody>
          <a:bodyPr/>
          <a:lstStyle>
            <a:lvl1pPr>
              <a:defRPr sz="3000" b="1" i="0" cap="none">
                <a:solidFill>
                  <a:schemeClr val="tx2"/>
                </a:solidFill>
                <a:latin typeface="Segoe UI"/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399" y="2673769"/>
            <a:ext cx="7402749" cy="27555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baseline="0">
                <a:solidFill>
                  <a:schemeClr val="accent6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titelstijl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914400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18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69362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39632" y="4457532"/>
            <a:ext cx="5765260" cy="6062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32" y="5063787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99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C1C1C"/>
              </a:solidFill>
              <a:ea typeface="ＭＳ Ｐゴシック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1C1C1C"/>
                </a:solidFill>
                <a:ea typeface="ＭＳ Ｐゴシック" charset="-128"/>
              </a:rPr>
              <a:t>JuliusCenter.NL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1C1C1C"/>
              </a:solidFill>
              <a:ea typeface="ＭＳ Ｐゴシック" charset="-128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5EFD630-FAB3-44A1-9AD1-0AF17ACC4E3E}" type="slidenum">
              <a:rPr lang="en-US" altLang="nl-NL">
                <a:solidFill>
                  <a:srgbClr val="1C1C1C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nl-NL">
              <a:solidFill>
                <a:srgbClr val="1C1C1C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6602951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9357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3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721928"/>
            <a:ext cx="3665166" cy="569896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721928"/>
            <a:ext cx="3665166" cy="569896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6" y="495587"/>
            <a:ext cx="7543260" cy="1089363"/>
          </a:xfrm>
          <a:prstGeom prst="rect">
            <a:avLst/>
          </a:prstGeom>
        </p:spPr>
        <p:txBody>
          <a:bodyPr/>
          <a:lstStyle>
            <a:lvl1pPr algn="l">
              <a:defRPr sz="2800" b="1" i="0">
                <a:solidFill>
                  <a:srgbClr val="1961AB"/>
                </a:solidFill>
                <a:latin typeface="Segoe UI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714375" y="6104468"/>
            <a:ext cx="2895600" cy="486833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Segoe UI"/>
              </a:defRPr>
            </a:lvl1pPr>
          </a:lstStyle>
          <a:p>
            <a:pPr defTabSz="457200">
              <a:defRPr/>
            </a:pPr>
            <a:endParaRPr lang="nl-NL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2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9620" y="1291082"/>
            <a:ext cx="7543260" cy="423639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Segoe U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725819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045" y="1291446"/>
            <a:ext cx="3665166" cy="427422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5"/>
          </p:nvPr>
        </p:nvSpPr>
        <p:spPr>
          <a:xfrm>
            <a:off x="7254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6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20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39620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619875" y="1302089"/>
            <a:ext cx="36684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619875" y="2028320"/>
            <a:ext cx="3668409" cy="344555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Segoe UI"/>
              </a:defRPr>
            </a:lvl1pPr>
            <a:lvl2pPr>
              <a:defRPr sz="1800">
                <a:latin typeface="Segoe UI"/>
              </a:defRPr>
            </a:lvl2pPr>
            <a:lvl3pPr>
              <a:defRPr sz="1600">
                <a:latin typeface="Segoe UI"/>
              </a:defRPr>
            </a:lvl3pPr>
            <a:lvl4pPr>
              <a:defRPr sz="1600">
                <a:latin typeface="Segoe UI"/>
              </a:defRPr>
            </a:lvl4pPr>
            <a:lvl5pPr>
              <a:defRPr sz="1600">
                <a:latin typeface="Segoe U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5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8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3"/>
          <p:cNvSpPr>
            <a:spLocks noGrp="1"/>
          </p:cNvSpPr>
          <p:nvPr>
            <p:ph sz="half" idx="16"/>
          </p:nvPr>
        </p:nvSpPr>
        <p:spPr>
          <a:xfrm>
            <a:off x="4631630" y="1303097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45864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739620" y="3546809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310393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6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3"/>
          <p:cNvSpPr>
            <a:spLocks noGrp="1"/>
          </p:cNvSpPr>
          <p:nvPr>
            <p:ph sz="half" idx="17"/>
          </p:nvPr>
        </p:nvSpPr>
        <p:spPr>
          <a:xfrm>
            <a:off x="463163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3" name="Tijdelijke aanduiding voor afbeelding 3"/>
          <p:cNvSpPr>
            <a:spLocks noGrp="1"/>
          </p:cNvSpPr>
          <p:nvPr>
            <p:ph type="pic" sz="quarter" idx="19"/>
          </p:nvPr>
        </p:nvSpPr>
        <p:spPr>
          <a:xfrm>
            <a:off x="4632846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3"/>
          <p:cNvSpPr>
            <a:spLocks noGrp="1"/>
          </p:cNvSpPr>
          <p:nvPr>
            <p:ph type="pic" sz="quarter" idx="20"/>
          </p:nvPr>
        </p:nvSpPr>
        <p:spPr>
          <a:xfrm>
            <a:off x="739620" y="1291850"/>
            <a:ext cx="3663950" cy="20256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21"/>
          </p:nvPr>
        </p:nvSpPr>
        <p:spPr>
          <a:xfrm>
            <a:off x="739620" y="3534213"/>
            <a:ext cx="3665166" cy="2026054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/>
              </a:defRPr>
            </a:lvl1pPr>
            <a:lvl2pPr>
              <a:defRPr sz="2000">
                <a:latin typeface="Segoe UI"/>
              </a:defRPr>
            </a:lvl2pPr>
            <a:lvl3pPr>
              <a:defRPr sz="1700">
                <a:latin typeface="Segoe UI"/>
              </a:defRPr>
            </a:lvl3pPr>
            <a:lvl4pPr>
              <a:defRPr sz="1700">
                <a:latin typeface="Segoe UI"/>
              </a:defRPr>
            </a:lvl4pPr>
            <a:lvl5pPr>
              <a:defRPr sz="1700">
                <a:latin typeface="Segoe U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9620" y="371690"/>
            <a:ext cx="7543260" cy="81702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Segoe UI"/>
              </a:defRPr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22"/>
          </p:nvPr>
        </p:nvSpPr>
        <p:spPr>
          <a:xfrm>
            <a:off x="739775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3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3404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69362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egoe UI"/>
              </a:defRPr>
            </a:lvl1pPr>
          </a:lstStyle>
          <a:p>
            <a:pPr lvl="0"/>
            <a:endParaRPr lang="nl-NL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39632" y="4457532"/>
            <a:ext cx="5765260" cy="6062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GB" dirty="0" err="1" smtClean="0"/>
              <a:t>Titelstijl</a:t>
            </a:r>
            <a:r>
              <a:rPr lang="en-GB" dirty="0" smtClean="0"/>
              <a:t> van model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39632" y="5063787"/>
            <a:ext cx="5765260" cy="4215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tekststijl</a:t>
            </a:r>
            <a:r>
              <a:rPr lang="en-GB" dirty="0" smtClean="0"/>
              <a:t> van het model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38188" y="61737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Segoe U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GB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41556_UMCU_PPT_vervolg-09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83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41556_UMCU_PPT_vervolg-09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Myriad Pro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yriad Pro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402748" cy="7823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do patients </a:t>
            </a:r>
            <a:r>
              <a:rPr lang="en-US" dirty="0" smtClean="0"/>
              <a:t>understand </a:t>
            </a:r>
            <a:r>
              <a:rPr lang="en-US" dirty="0"/>
              <a:t>of the </a:t>
            </a:r>
            <a:r>
              <a:rPr lang="en-US" dirty="0" err="1" smtClean="0"/>
              <a:t>cmRCT</a:t>
            </a:r>
            <a:r>
              <a:rPr lang="en-US" dirty="0" smtClean="0"/>
              <a:t> </a:t>
            </a:r>
            <a:r>
              <a:rPr lang="en-US" dirty="0"/>
              <a:t>design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TwiCs</a:t>
            </a:r>
            <a:r>
              <a:rPr lang="en-US" dirty="0"/>
              <a:t> symposium, 8</a:t>
            </a:r>
            <a:r>
              <a:rPr lang="en-US" baseline="30000" dirty="0"/>
              <a:t>th</a:t>
            </a:r>
            <a:r>
              <a:rPr lang="en-US" dirty="0"/>
              <a:t> November 2016 </a:t>
            </a:r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 											Sophie </a:t>
            </a:r>
            <a:r>
              <a:rPr lang="en-US" dirty="0"/>
              <a:t>Gerlich, MD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Q: </a:t>
            </a:r>
            <a:r>
              <a:rPr lang="en-US" sz="2400" dirty="0"/>
              <a:t>Consent for randomization?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6" y="409015"/>
            <a:ext cx="2797477" cy="222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0232" y="908720"/>
            <a:ext cx="792088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7584" y="5517232"/>
            <a:ext cx="5667222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40 patients: thought they did not give permission,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ut did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10 patients: ˂˃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5%: 13 permission, 1 not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2"/>
          <a:stretch/>
        </p:blipFill>
        <p:spPr bwMode="auto">
          <a:xfrm>
            <a:off x="5024496" y="2633050"/>
            <a:ext cx="2220541" cy="224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7" y="2520618"/>
            <a:ext cx="40290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Q: </a:t>
            </a:r>
            <a:r>
              <a:rPr lang="en-US" sz="2400" dirty="0"/>
              <a:t>Why no consent for </a:t>
            </a:r>
            <a:r>
              <a:rPr lang="en-US" sz="2400" dirty="0" smtClean="0"/>
              <a:t>randomization?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6" y="409015"/>
            <a:ext cx="2797477" cy="222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0232" y="908720"/>
            <a:ext cx="792088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4398313" cy="410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1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Q: Do you hope to get an invitation </a:t>
            </a:r>
            <a:br>
              <a:rPr lang="en-US" sz="2400" dirty="0" smtClean="0"/>
            </a:br>
            <a:r>
              <a:rPr lang="en-US" sz="2400" dirty="0" smtClean="0"/>
              <a:t>for an experimental treatment? 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5" y="409015"/>
            <a:ext cx="2797477" cy="222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0232" y="908720"/>
            <a:ext cx="792088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77118" y="3463704"/>
            <a:ext cx="126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PRESENT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8429" y="169231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All cohorts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87488"/>
            <a:ext cx="38290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48157"/>
            <a:ext cx="38290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7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6889" y="1452046"/>
            <a:ext cx="2523221" cy="6480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Participation cohort?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17611" y="2542060"/>
            <a:ext cx="1080120" cy="67091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529" y="3804612"/>
            <a:ext cx="2556284" cy="8485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Randomization: accept intervention?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56912" y="3868834"/>
            <a:ext cx="1548172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sample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0030" y="2556951"/>
            <a:ext cx="1080120" cy="65602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616602" y="5069393"/>
            <a:ext cx="1080120" cy="66386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888476" y="5085184"/>
            <a:ext cx="1080120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033" name="Straight Arrow Connector 1032"/>
          <p:cNvCxnSpPr>
            <a:stCxn id="2" idx="2"/>
            <a:endCxn id="3" idx="0"/>
          </p:cNvCxnSpPr>
          <p:nvPr/>
        </p:nvCxnSpPr>
        <p:spPr>
          <a:xfrm flipH="1">
            <a:off x="3257671" y="2100118"/>
            <a:ext cx="1230829" cy="44194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" idx="2"/>
            <a:endCxn id="37" idx="0"/>
          </p:cNvCxnSpPr>
          <p:nvPr/>
        </p:nvCxnSpPr>
        <p:spPr>
          <a:xfrm>
            <a:off x="4488500" y="2100118"/>
            <a:ext cx="1411590" cy="456833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" idx="2"/>
            <a:endCxn id="5" idx="0"/>
          </p:cNvCxnSpPr>
          <p:nvPr/>
        </p:nvCxnSpPr>
        <p:spPr>
          <a:xfrm>
            <a:off x="3257671" y="3212976"/>
            <a:ext cx="0" cy="59163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" idx="2"/>
            <a:endCxn id="38" idx="0"/>
          </p:cNvCxnSpPr>
          <p:nvPr/>
        </p:nvCxnSpPr>
        <p:spPr>
          <a:xfrm flipH="1">
            <a:off x="2156662" y="4653136"/>
            <a:ext cx="1101009" cy="41625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" idx="2"/>
            <a:endCxn id="39" idx="0"/>
          </p:cNvCxnSpPr>
          <p:nvPr/>
        </p:nvCxnSpPr>
        <p:spPr>
          <a:xfrm>
            <a:off x="3257671" y="4653136"/>
            <a:ext cx="1170865" cy="43204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" idx="2"/>
            <a:endCxn id="15" idx="0"/>
          </p:cNvCxnSpPr>
          <p:nvPr/>
        </p:nvCxnSpPr>
        <p:spPr>
          <a:xfrm>
            <a:off x="3257671" y="3212976"/>
            <a:ext cx="2973327" cy="65585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Title 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94295" y="2443837"/>
            <a:ext cx="1465937" cy="8673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90725"/>
            <a:ext cx="15065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8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Q: Why no participation?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6" y="409015"/>
            <a:ext cx="2797477" cy="222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28384" y="908720"/>
            <a:ext cx="792088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4231382" cy="490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4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6889" y="1452046"/>
            <a:ext cx="2523221" cy="6480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Participation cohort?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17611" y="2542060"/>
            <a:ext cx="1080120" cy="67091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529" y="3804612"/>
            <a:ext cx="2556284" cy="8485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Randomization: accept intervention?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56912" y="3868834"/>
            <a:ext cx="1548172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sample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0030" y="2556951"/>
            <a:ext cx="1080120" cy="65602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616602" y="5069393"/>
            <a:ext cx="1080120" cy="66386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888476" y="5085184"/>
            <a:ext cx="1080120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033" name="Straight Arrow Connector 1032"/>
          <p:cNvCxnSpPr>
            <a:stCxn id="2" idx="2"/>
            <a:endCxn id="3" idx="0"/>
          </p:cNvCxnSpPr>
          <p:nvPr/>
        </p:nvCxnSpPr>
        <p:spPr>
          <a:xfrm flipH="1">
            <a:off x="3257671" y="2100118"/>
            <a:ext cx="1230829" cy="44194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" idx="2"/>
            <a:endCxn id="37" idx="0"/>
          </p:cNvCxnSpPr>
          <p:nvPr/>
        </p:nvCxnSpPr>
        <p:spPr>
          <a:xfrm>
            <a:off x="4488500" y="2100118"/>
            <a:ext cx="1411590" cy="456833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" idx="2"/>
            <a:endCxn id="5" idx="0"/>
          </p:cNvCxnSpPr>
          <p:nvPr/>
        </p:nvCxnSpPr>
        <p:spPr>
          <a:xfrm>
            <a:off x="3257671" y="3212976"/>
            <a:ext cx="0" cy="59163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" idx="2"/>
            <a:endCxn id="38" idx="0"/>
          </p:cNvCxnSpPr>
          <p:nvPr/>
        </p:nvCxnSpPr>
        <p:spPr>
          <a:xfrm flipH="1">
            <a:off x="2156662" y="4653136"/>
            <a:ext cx="1101009" cy="41625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" idx="2"/>
            <a:endCxn id="39" idx="0"/>
          </p:cNvCxnSpPr>
          <p:nvPr/>
        </p:nvCxnSpPr>
        <p:spPr>
          <a:xfrm>
            <a:off x="3257671" y="4653136"/>
            <a:ext cx="1170865" cy="43204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" idx="2"/>
            <a:endCxn id="15" idx="0"/>
          </p:cNvCxnSpPr>
          <p:nvPr/>
        </p:nvCxnSpPr>
        <p:spPr>
          <a:xfrm>
            <a:off x="3257671" y="3212976"/>
            <a:ext cx="2973327" cy="65585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Title 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13455" y="3652810"/>
            <a:ext cx="3888432" cy="22964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56" y="4895056"/>
            <a:ext cx="18049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8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randomization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6" y="409015"/>
            <a:ext cx="2797477" cy="222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548" y="3356181"/>
            <a:ext cx="223202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84169" y="1521032"/>
            <a:ext cx="1944216" cy="12241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1032"/>
            <a:ext cx="20478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44" y="2460252"/>
            <a:ext cx="5576804" cy="440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4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</a:t>
            </a:r>
            <a:r>
              <a:rPr lang="en-US" sz="2400" dirty="0"/>
              <a:t>: </a:t>
            </a:r>
            <a:r>
              <a:rPr lang="en-US" sz="2400" dirty="0" smtClean="0"/>
              <a:t>Do </a:t>
            </a:r>
            <a:r>
              <a:rPr lang="en-US" sz="2400" dirty="0"/>
              <a:t>you </a:t>
            </a:r>
            <a:r>
              <a:rPr lang="en-US" sz="2400" dirty="0" smtClean="0"/>
              <a:t>understand there is an </a:t>
            </a:r>
            <a:br>
              <a:rPr lang="en-US" sz="2400" dirty="0" smtClean="0"/>
            </a:br>
            <a:r>
              <a:rPr lang="en-US" sz="2400" dirty="0" smtClean="0"/>
              <a:t>association between your consent for </a:t>
            </a:r>
            <a:br>
              <a:rPr lang="en-US" sz="2400" dirty="0" smtClean="0"/>
            </a:br>
            <a:r>
              <a:rPr lang="en-US" sz="2400" dirty="0" smtClean="0"/>
              <a:t>participating in UMBRELLA and the </a:t>
            </a:r>
            <a:br>
              <a:rPr lang="en-US" sz="2400" dirty="0" smtClean="0"/>
            </a:br>
            <a:r>
              <a:rPr lang="en-US" sz="2400" dirty="0" smtClean="0"/>
              <a:t>invitation for the FIT trial?  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6" y="409015"/>
            <a:ext cx="2797477" cy="222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84169" y="1521032"/>
            <a:ext cx="1944216" cy="12241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00" y="2745168"/>
            <a:ext cx="3565413" cy="24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5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</a:t>
            </a:r>
            <a:r>
              <a:rPr lang="en-US" sz="2400" dirty="0"/>
              <a:t>: </a:t>
            </a:r>
            <a:r>
              <a:rPr lang="en-US" sz="2400" dirty="0" smtClean="0"/>
              <a:t>Do you know how you have been </a:t>
            </a:r>
            <a:br>
              <a:rPr lang="en-US" sz="2400" dirty="0" smtClean="0"/>
            </a:br>
            <a:r>
              <a:rPr lang="en-US" sz="2400" dirty="0" smtClean="0"/>
              <a:t>selected for this experimental </a:t>
            </a:r>
            <a:br>
              <a:rPr lang="en-US" sz="2400" dirty="0" smtClean="0"/>
            </a:br>
            <a:r>
              <a:rPr lang="en-US" sz="2400" dirty="0" smtClean="0"/>
              <a:t>intervention</a:t>
            </a:r>
            <a:r>
              <a:rPr lang="en-US" sz="2400" dirty="0"/>
              <a:t>? 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6" y="409015"/>
            <a:ext cx="2797477" cy="222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84169" y="1521032"/>
            <a:ext cx="1944216" cy="12241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0" y="2996952"/>
            <a:ext cx="6228981" cy="283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7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</a:t>
            </a:r>
            <a:r>
              <a:rPr lang="en-US" sz="2400" dirty="0"/>
              <a:t>: </a:t>
            </a:r>
            <a:r>
              <a:rPr lang="en-US" sz="2400" dirty="0" smtClean="0"/>
              <a:t>Why did you decide to accept/decline </a:t>
            </a:r>
            <a:br>
              <a:rPr lang="en-US" sz="2400" dirty="0" smtClean="0"/>
            </a:br>
            <a:r>
              <a:rPr lang="en-US" sz="2400" dirty="0" smtClean="0"/>
              <a:t>this experimental intervention?   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6" y="409015"/>
            <a:ext cx="2797477" cy="222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84169" y="1521032"/>
            <a:ext cx="1944216" cy="12241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31640" y="311853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Accept (35)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3144583"/>
            <a:ext cx="160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Decline (20)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55" y="3482092"/>
            <a:ext cx="3730625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"/>
          <a:stretch/>
        </p:blipFill>
        <p:spPr bwMode="auto">
          <a:xfrm>
            <a:off x="395536" y="3513914"/>
            <a:ext cx="3676207" cy="332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0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cmRCT</a:t>
            </a:r>
            <a:r>
              <a:rPr lang="en-US" dirty="0" smtClean="0"/>
              <a:t> @ UMC Utrecht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215819"/>
              </p:ext>
            </p:extLst>
          </p:nvPr>
        </p:nvGraphicFramePr>
        <p:xfrm>
          <a:off x="611560" y="2276872"/>
          <a:ext cx="7615808" cy="208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421"/>
                <a:gridCol w="1756483"/>
                <a:gridCol w="1903952"/>
                <a:gridCol w="1903952"/>
              </a:tblGrid>
              <a:tr h="417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UMBRELLA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PLCRC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</a:tr>
              <a:tr h="417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Breast cancer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Colorectal cancer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Bone</a:t>
                      </a:r>
                      <a:r>
                        <a:rPr lang="en-US" baseline="0" dirty="0" smtClean="0"/>
                        <a:t> metastases </a:t>
                      </a:r>
                      <a:endParaRPr lang="en-US" dirty="0"/>
                    </a:p>
                  </a:txBody>
                  <a:tcPr/>
                </a:tc>
              </a:tr>
              <a:tr h="417766">
                <a:tc>
                  <a:txBody>
                    <a:bodyPr/>
                    <a:lstStyle/>
                    <a:p>
                      <a:r>
                        <a:rPr lang="en-US" dirty="0" smtClean="0"/>
                        <a:t>IC cohort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868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7766">
                <a:tc>
                  <a:txBody>
                    <a:bodyPr/>
                    <a:lstStyle/>
                    <a:p>
                      <a:r>
                        <a:rPr lang="en-US" dirty="0" smtClean="0"/>
                        <a:t>IC randomization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/>
                </a:tc>
              </a:tr>
              <a:tr h="417766">
                <a:tc>
                  <a:txBody>
                    <a:bodyPr/>
                    <a:lstStyle/>
                    <a:p>
                      <a:r>
                        <a:rPr lang="en-US" dirty="0" smtClean="0"/>
                        <a:t>PROMs</a:t>
                      </a:r>
                      <a:r>
                        <a:rPr lang="en-US" baseline="0" dirty="0" smtClean="0"/>
                        <a:t> return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67-80%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65-90%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60-75%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35" y="4869160"/>
            <a:ext cx="6060207" cy="140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4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6889" y="1452046"/>
            <a:ext cx="2523221" cy="6480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Participation cohort?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17611" y="2542060"/>
            <a:ext cx="1080120" cy="67091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529" y="3804612"/>
            <a:ext cx="2556284" cy="8485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Randomization: accept intervention?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56912" y="3868834"/>
            <a:ext cx="1548172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sample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0030" y="2556951"/>
            <a:ext cx="1080120" cy="65602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616602" y="5069393"/>
            <a:ext cx="1080120" cy="66386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888476" y="5085184"/>
            <a:ext cx="1080120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033" name="Straight Arrow Connector 1032"/>
          <p:cNvCxnSpPr>
            <a:stCxn id="2" idx="2"/>
            <a:endCxn id="3" idx="0"/>
          </p:cNvCxnSpPr>
          <p:nvPr/>
        </p:nvCxnSpPr>
        <p:spPr>
          <a:xfrm flipH="1">
            <a:off x="3257671" y="2100118"/>
            <a:ext cx="1230829" cy="44194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" idx="2"/>
            <a:endCxn id="37" idx="0"/>
          </p:cNvCxnSpPr>
          <p:nvPr/>
        </p:nvCxnSpPr>
        <p:spPr>
          <a:xfrm>
            <a:off x="4488500" y="2100118"/>
            <a:ext cx="1411590" cy="456833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" idx="2"/>
            <a:endCxn id="5" idx="0"/>
          </p:cNvCxnSpPr>
          <p:nvPr/>
        </p:nvCxnSpPr>
        <p:spPr>
          <a:xfrm>
            <a:off x="3257671" y="3212976"/>
            <a:ext cx="0" cy="59163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" idx="2"/>
            <a:endCxn id="38" idx="0"/>
          </p:cNvCxnSpPr>
          <p:nvPr/>
        </p:nvCxnSpPr>
        <p:spPr>
          <a:xfrm flipH="1">
            <a:off x="2156662" y="4653136"/>
            <a:ext cx="1101009" cy="41625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" idx="2"/>
            <a:endCxn id="39" idx="0"/>
          </p:cNvCxnSpPr>
          <p:nvPr/>
        </p:nvCxnSpPr>
        <p:spPr>
          <a:xfrm>
            <a:off x="3257671" y="4653136"/>
            <a:ext cx="1170865" cy="43204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" idx="2"/>
            <a:endCxn id="15" idx="0"/>
          </p:cNvCxnSpPr>
          <p:nvPr/>
        </p:nvCxnSpPr>
        <p:spPr>
          <a:xfrm>
            <a:off x="3257671" y="3212976"/>
            <a:ext cx="2973327" cy="65585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Title 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292080" y="3804613"/>
            <a:ext cx="1944216" cy="9205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66046"/>
            <a:ext cx="15065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5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Q: </a:t>
            </a:r>
            <a:r>
              <a:rPr lang="en-US" sz="2200" dirty="0" smtClean="0"/>
              <a:t>Do you remember whether you gave </a:t>
            </a:r>
            <a:br>
              <a:rPr lang="en-US" sz="2200" dirty="0" smtClean="0"/>
            </a:br>
            <a:r>
              <a:rPr lang="en-US" sz="2200" dirty="0" smtClean="0"/>
              <a:t>permission to be invited for future research? 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5" y="409015"/>
            <a:ext cx="2797477" cy="222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28384" y="1556792"/>
            <a:ext cx="1080119" cy="5763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2957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9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Q: How would you feel if your data was </a:t>
            </a:r>
            <a:br>
              <a:rPr lang="en-US" sz="2400" dirty="0" smtClean="0"/>
            </a:br>
            <a:r>
              <a:rPr lang="en-US" sz="2400" dirty="0" smtClean="0"/>
              <a:t>used for comparison to data of patients </a:t>
            </a:r>
            <a:br>
              <a:rPr lang="en-US" sz="2400" dirty="0" smtClean="0"/>
            </a:br>
            <a:r>
              <a:rPr lang="en-US" sz="2400" dirty="0" smtClean="0"/>
              <a:t>that underwent an experimental </a:t>
            </a:r>
            <a:br>
              <a:rPr lang="en-US" sz="2400" dirty="0" smtClean="0"/>
            </a:br>
            <a:r>
              <a:rPr lang="en-US" sz="2400" dirty="0" smtClean="0"/>
              <a:t>intervention?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6" y="409015"/>
            <a:ext cx="2797477" cy="222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28384" y="1556792"/>
            <a:ext cx="1080119" cy="5763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3824086" cy="315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4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Q</a:t>
            </a:r>
            <a:r>
              <a:rPr lang="en-US" sz="2400" dirty="0"/>
              <a:t>: </a:t>
            </a:r>
            <a:r>
              <a:rPr lang="en-US" sz="2400" dirty="0" smtClean="0"/>
              <a:t>Do you want to receive the results </a:t>
            </a:r>
            <a:br>
              <a:rPr lang="en-US" sz="2400" dirty="0" smtClean="0"/>
            </a:br>
            <a:r>
              <a:rPr lang="en-US" sz="2400" dirty="0" smtClean="0"/>
              <a:t>from this experimental </a:t>
            </a:r>
            <a:r>
              <a:rPr lang="en-US" sz="2400" dirty="0"/>
              <a:t>intervention? 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6" y="409015"/>
            <a:ext cx="2797477" cy="222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84168" y="1521032"/>
            <a:ext cx="3024335" cy="12241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0"/>
          <a:stretch/>
        </p:blipFill>
        <p:spPr bwMode="auto">
          <a:xfrm>
            <a:off x="323528" y="3717032"/>
            <a:ext cx="1967871" cy="194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560" y="33317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   Accept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8406" y="33423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   Decline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33337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    Sample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68"/>
          <a:stretch/>
        </p:blipFill>
        <p:spPr bwMode="auto">
          <a:xfrm>
            <a:off x="245068" y="3688590"/>
            <a:ext cx="217549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17"/>
          <a:stretch/>
        </p:blipFill>
        <p:spPr bwMode="auto">
          <a:xfrm>
            <a:off x="3059832" y="3711698"/>
            <a:ext cx="22733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735809"/>
            <a:ext cx="3314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0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 all patients remember if they gave permission for randomization, this number increases over time. 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One third of the patients hopes to be invited for an experimental treatment.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Almost half of the patients invited for the FIT trial understands that their selection is based on chance.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other half does not understand but does not care. 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&gt;80% feels neutral about being a control patient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0246"/>
            <a:ext cx="4464496" cy="641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9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:\Personal\UMBRELLA\ethiek artikel\Figure 2_staged IC flowchar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8" y="532562"/>
            <a:ext cx="6953967" cy="596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71" y="432079"/>
            <a:ext cx="5148824" cy="116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16" y="1600253"/>
            <a:ext cx="3543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5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Trials within (UMC) cohorts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sz="2000" b="1" dirty="0">
                <a:solidFill>
                  <a:schemeClr val="tx2">
                    <a:lumMod val="75000"/>
                  </a:schemeClr>
                </a:solidFill>
              </a:rPr>
              <a:t>PLCRC </a:t>
            </a:r>
          </a:p>
          <a:p>
            <a:pPr marL="0" indent="0">
              <a:buNone/>
            </a:pPr>
            <a:r>
              <a:rPr lang="nl-NL" altLang="nl-NL" sz="2000" b="1" dirty="0">
                <a:solidFill>
                  <a:srgbClr val="002060"/>
                </a:solidFill>
              </a:rPr>
              <a:t>		</a:t>
            </a:r>
            <a:r>
              <a:rPr lang="nl-NL" altLang="nl-NL" sz="2000" dirty="0">
                <a:solidFill>
                  <a:srgbClr val="002060"/>
                </a:solidFill>
              </a:rPr>
              <a:t>RECTAL BOOST: </a:t>
            </a:r>
            <a:r>
              <a:rPr lang="nl-NL" altLang="nl-NL" sz="2000" dirty="0" err="1" smtClean="0">
                <a:solidFill>
                  <a:srgbClr val="002060"/>
                </a:solidFill>
              </a:rPr>
              <a:t>recruiting</a:t>
            </a:r>
            <a:r>
              <a:rPr lang="nl-NL" altLang="nl-NL" sz="2000" dirty="0" smtClean="0">
                <a:solidFill>
                  <a:srgbClr val="002060"/>
                </a:solidFill>
              </a:rPr>
              <a:t> 	(64/120)</a:t>
            </a:r>
            <a:endParaRPr lang="nl-NL" altLang="nl-NL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altLang="nl-NL" sz="2000" b="1" dirty="0">
                <a:solidFill>
                  <a:srgbClr val="002060"/>
                </a:solidFill>
              </a:rPr>
              <a:t>		</a:t>
            </a:r>
            <a:r>
              <a:rPr lang="nl-NL" altLang="nl-NL" sz="2000" dirty="0">
                <a:solidFill>
                  <a:srgbClr val="002060"/>
                </a:solidFill>
              </a:rPr>
              <a:t>SPONGE: </a:t>
            </a:r>
            <a:r>
              <a:rPr lang="nl-NL" altLang="nl-NL" sz="2000" dirty="0" err="1" smtClean="0">
                <a:solidFill>
                  <a:srgbClr val="002060"/>
                </a:solidFill>
              </a:rPr>
              <a:t>recruiting</a:t>
            </a:r>
            <a:r>
              <a:rPr lang="nl-NL" altLang="nl-NL" sz="2000" dirty="0" smtClean="0">
                <a:solidFill>
                  <a:srgbClr val="002060"/>
                </a:solidFill>
              </a:rPr>
              <a:t> 			(15/188)</a:t>
            </a:r>
            <a:endParaRPr lang="nl-NL" altLang="nl-NL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nl-NL" sz="2000" i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nl-NL" altLang="nl-NL" sz="2000" b="1" dirty="0">
                <a:solidFill>
                  <a:schemeClr val="tx2">
                    <a:lumMod val="75000"/>
                  </a:schemeClr>
                </a:solidFill>
              </a:rPr>
              <a:t>PRESENT</a:t>
            </a:r>
          </a:p>
          <a:p>
            <a:pPr marL="0" indent="0">
              <a:buNone/>
            </a:pPr>
            <a:r>
              <a:rPr lang="nl-NL" altLang="nl-NL" sz="2000" b="1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nl-NL" altLang="nl-NL" sz="2000" dirty="0">
                <a:solidFill>
                  <a:schemeClr val="tx2">
                    <a:lumMod val="75000"/>
                  </a:schemeClr>
                </a:solidFill>
              </a:rPr>
              <a:t>VERTICAL:</a:t>
            </a:r>
            <a:r>
              <a:rPr lang="nl-NL" altLang="nl-NL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altLang="nl-NL" sz="2000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recruiting</a:t>
            </a:r>
            <a:r>
              <a:rPr lang="nl-NL" altLang="nl-NL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		(58/110)</a:t>
            </a:r>
            <a:br>
              <a:rPr lang="nl-NL" altLang="nl-NL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</a:br>
            <a:r>
              <a:rPr lang="nl-NL" altLang="nl-NL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		BLEND: start 2017</a:t>
            </a:r>
            <a:r>
              <a:rPr lang="nl-NL" altLang="nl-NL" sz="2000" i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/>
            </a:r>
            <a:br>
              <a:rPr lang="nl-NL" altLang="nl-NL" sz="2000" i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</a:br>
            <a:endParaRPr lang="nl-NL" altLang="nl-NL" sz="20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altLang="nl-NL" sz="2000" b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nl-NL" altLang="nl-NL" sz="2000" b="1" dirty="0">
                <a:solidFill>
                  <a:schemeClr val="tx2">
                    <a:lumMod val="75000"/>
                  </a:schemeClr>
                </a:solidFill>
              </a:rPr>
              <a:t>UMBRELLA</a:t>
            </a:r>
            <a:endParaRPr lang="nl-NL" altLang="nl-NL" sz="2000" b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nl-NL" altLang="nl-NL" sz="2000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		</a:t>
            </a:r>
            <a:r>
              <a:rPr lang="nl-NL" altLang="nl-NL" sz="20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FIT: </a:t>
            </a:r>
            <a:r>
              <a:rPr lang="nl-NL" altLang="nl-NL" sz="2000" dirty="0" err="1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recruiting</a:t>
            </a:r>
            <a:r>
              <a:rPr lang="nl-NL" altLang="nl-NL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				</a:t>
            </a:r>
            <a:r>
              <a:rPr lang="nl-NL" altLang="nl-NL" sz="2000" dirty="0" smtClean="0">
                <a:solidFill>
                  <a:srgbClr val="002060"/>
                </a:solidFill>
                <a:sym typeface="Wingdings" pitchFamily="2" charset="2"/>
              </a:rPr>
              <a:t>(130/168)</a:t>
            </a:r>
            <a:endParaRPr lang="nl-NL" altLang="nl-NL" sz="2000" dirty="0">
              <a:solidFill>
                <a:srgbClr val="00206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99322"/>
            <a:ext cx="2233116" cy="158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4"/>
          <p:cNvSpPr txBox="1">
            <a:spLocks/>
          </p:cNvSpPr>
          <p:nvPr/>
        </p:nvSpPr>
        <p:spPr bwMode="auto">
          <a:xfrm>
            <a:off x="0" y="5544404"/>
            <a:ext cx="9144000" cy="518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defRPr/>
            </a:pP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itchFamily="34" charset="0"/>
              <a:ea typeface="ＭＳ Ｐゴシック" charset="-128"/>
              <a:cs typeface="Segoe UI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41084" y="3759200"/>
            <a:ext cx="8461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i="1" dirty="0" smtClean="0">
                <a:solidFill>
                  <a:schemeClr val="bg1"/>
                </a:solidFill>
              </a:rPr>
              <a:t>Saskia van </a:t>
            </a:r>
            <a:r>
              <a:rPr lang="nl-NL" sz="2000" i="1" dirty="0" err="1" smtClean="0">
                <a:solidFill>
                  <a:schemeClr val="bg1"/>
                </a:solidFill>
              </a:rPr>
              <a:t>Amelsvoort</a:t>
            </a:r>
            <a:r>
              <a:rPr lang="nl-NL" sz="2000" i="1" dirty="0" smtClean="0">
                <a:solidFill>
                  <a:schemeClr val="bg1"/>
                </a:solidFill>
              </a:rPr>
              <a:t>, Maarten Burbach, Rosalie van den Boogaard, Alice </a:t>
            </a:r>
            <a:r>
              <a:rPr lang="nl-NL" sz="2000" i="1" dirty="0">
                <a:solidFill>
                  <a:schemeClr val="bg1"/>
                </a:solidFill>
              </a:rPr>
              <a:t>Couwenberg, </a:t>
            </a:r>
            <a:r>
              <a:rPr lang="nl-NL" sz="2000" i="1" dirty="0" smtClean="0">
                <a:solidFill>
                  <a:schemeClr val="bg1"/>
                </a:solidFill>
              </a:rPr>
              <a:t>Marijke </a:t>
            </a:r>
            <a:r>
              <a:rPr lang="nl-NL" sz="2000" i="1" dirty="0">
                <a:solidFill>
                  <a:schemeClr val="bg1"/>
                </a:solidFill>
              </a:rPr>
              <a:t>van </a:t>
            </a:r>
            <a:r>
              <a:rPr lang="nl-NL" sz="2000" i="1" dirty="0" smtClean="0">
                <a:solidFill>
                  <a:schemeClr val="bg1"/>
                </a:solidFill>
              </a:rPr>
              <a:t>Deursen, Sofie Gernaat, </a:t>
            </a:r>
            <a:r>
              <a:rPr lang="nl-NL" sz="2000" i="1" dirty="0" err="1" smtClean="0">
                <a:solidFill>
                  <a:schemeClr val="bg1"/>
                </a:solidFill>
              </a:rPr>
              <a:t>Roxanne</a:t>
            </a:r>
            <a:r>
              <a:rPr lang="nl-NL" sz="2000" i="1" dirty="0" smtClean="0">
                <a:solidFill>
                  <a:schemeClr val="bg1"/>
                </a:solidFill>
              </a:rPr>
              <a:t> Gal, Carla van Gils, </a:t>
            </a:r>
            <a:r>
              <a:rPr lang="nl-NL" sz="2000" i="1" dirty="0" err="1" smtClean="0">
                <a:solidFill>
                  <a:schemeClr val="bg1"/>
                </a:solidFill>
              </a:rPr>
              <a:t>Madelijn</a:t>
            </a:r>
            <a:r>
              <a:rPr lang="nl-NL" sz="2000" i="1" dirty="0" smtClean="0">
                <a:solidFill>
                  <a:schemeClr val="bg1"/>
                </a:solidFill>
              </a:rPr>
              <a:t> Gregorowitsch, Rolf Groenwold, Cees Haaring, Martijn </a:t>
            </a:r>
            <a:r>
              <a:rPr lang="nl-NL" sz="2000" i="1" dirty="0">
                <a:solidFill>
                  <a:schemeClr val="bg1"/>
                </a:solidFill>
              </a:rPr>
              <a:t>Intven, </a:t>
            </a:r>
            <a:r>
              <a:rPr lang="nl-NL" sz="2000" i="1" dirty="0" smtClean="0">
                <a:solidFill>
                  <a:schemeClr val="bg1"/>
                </a:solidFill>
              </a:rPr>
              <a:t>Miriam Koopman, Anne May, Tineke Muilenburg, Marianne </a:t>
            </a:r>
            <a:r>
              <a:rPr lang="nl-NL" sz="2000" i="1" dirty="0" err="1" smtClean="0">
                <a:solidFill>
                  <a:schemeClr val="bg1"/>
                </a:solidFill>
              </a:rPr>
              <a:t>Oudhof</a:t>
            </a:r>
            <a:r>
              <a:rPr lang="nl-NL" sz="2000" i="1" dirty="0" smtClean="0">
                <a:solidFill>
                  <a:schemeClr val="bg1"/>
                </a:solidFill>
              </a:rPr>
              <a:t>, </a:t>
            </a:r>
            <a:r>
              <a:rPr lang="nl-NL" sz="2000" i="1" dirty="0" err="1">
                <a:solidFill>
                  <a:schemeClr val="bg1"/>
                </a:solidFill>
              </a:rPr>
              <a:t>Marielle</a:t>
            </a:r>
            <a:r>
              <a:rPr lang="nl-NL" sz="2000" i="1" dirty="0">
                <a:solidFill>
                  <a:schemeClr val="bg1"/>
                </a:solidFill>
              </a:rPr>
              <a:t> Philippens, </a:t>
            </a:r>
            <a:r>
              <a:rPr lang="nl-NL" sz="2000" i="1" dirty="0" smtClean="0">
                <a:solidFill>
                  <a:schemeClr val="bg1"/>
                </a:solidFill>
              </a:rPr>
              <a:t>Clare </a:t>
            </a:r>
            <a:r>
              <a:rPr lang="nl-NL" sz="2000" i="1" dirty="0">
                <a:solidFill>
                  <a:schemeClr val="bg1"/>
                </a:solidFill>
              </a:rPr>
              <a:t>Relton, Joanne van der Velden</a:t>
            </a:r>
            <a:r>
              <a:rPr lang="nl-NL" sz="2000" i="1" dirty="0" smtClean="0">
                <a:solidFill>
                  <a:schemeClr val="bg1"/>
                </a:solidFill>
              </a:rPr>
              <a:t>, </a:t>
            </a:r>
            <a:r>
              <a:rPr lang="nl-NL" sz="2000" i="1" dirty="0" err="1" smtClean="0">
                <a:solidFill>
                  <a:schemeClr val="bg1"/>
                </a:solidFill>
              </a:rPr>
              <a:t>Lenny</a:t>
            </a:r>
            <a:r>
              <a:rPr lang="nl-NL" sz="2000" i="1" dirty="0" smtClean="0">
                <a:solidFill>
                  <a:schemeClr val="bg1"/>
                </a:solidFill>
              </a:rPr>
              <a:t> Verkooijen, Anne Versteeg, </a:t>
            </a:r>
          </a:p>
          <a:p>
            <a:pPr algn="ctr"/>
            <a:r>
              <a:rPr lang="nl-NL" sz="2000" i="1" dirty="0" smtClean="0">
                <a:solidFill>
                  <a:schemeClr val="bg1"/>
                </a:solidFill>
              </a:rPr>
              <a:t>Jorrit-Jan Verlaan, Geraldine Vink, Marco van Vulpen, Danny Young Afat</a:t>
            </a:r>
            <a:endParaRPr lang="nl-NL" sz="2000" i="1" dirty="0">
              <a:solidFill>
                <a:schemeClr val="bg1"/>
              </a:solidFill>
            </a:endParaRPr>
          </a:p>
        </p:txBody>
      </p:sp>
      <p:pic>
        <p:nvPicPr>
          <p:cNvPr id="11268" name="Picture 4" descr="Aerial view of the Dom Tower in the city cent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62" y="487098"/>
            <a:ext cx="5762586" cy="32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3"/>
          <p:cNvSpPr txBox="1">
            <a:spLocks/>
          </p:cNvSpPr>
          <p:nvPr/>
        </p:nvSpPr>
        <p:spPr bwMode="auto">
          <a:xfrm>
            <a:off x="968784" y="3210675"/>
            <a:ext cx="7402513" cy="782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500" b="1" i="0" kern="1200" cap="none">
                <a:solidFill>
                  <a:schemeClr val="bg1"/>
                </a:solidFill>
                <a:latin typeface="Segoe UI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Collaborators</a:t>
            </a:r>
            <a:endPara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18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Do patients understand the IC procedure?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Do patients know they can be randomized into the control arm in a RCT?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How do they feel about that?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Receive information after trial?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5" r="7971" b="15995"/>
          <a:stretch/>
        </p:blipFill>
        <p:spPr bwMode="auto">
          <a:xfrm>
            <a:off x="1464397" y="332656"/>
            <a:ext cx="5855539" cy="149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9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Patients’ perspective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742281"/>
            <a:ext cx="65532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6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6889" y="1452046"/>
            <a:ext cx="2523221" cy="6480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Participation cohort?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17611" y="2542060"/>
            <a:ext cx="1080120" cy="67091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529" y="3804612"/>
            <a:ext cx="2556284" cy="8485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Randomization: accept intervention?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56912" y="3868834"/>
            <a:ext cx="1548172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 sample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0030" y="2556951"/>
            <a:ext cx="1080120" cy="65602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616602" y="5069393"/>
            <a:ext cx="1080120" cy="66386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888476" y="5085184"/>
            <a:ext cx="1080120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033" name="Straight Arrow Connector 1032"/>
          <p:cNvCxnSpPr>
            <a:stCxn id="2" idx="2"/>
            <a:endCxn id="3" idx="0"/>
          </p:cNvCxnSpPr>
          <p:nvPr/>
        </p:nvCxnSpPr>
        <p:spPr>
          <a:xfrm flipH="1">
            <a:off x="3257671" y="2100118"/>
            <a:ext cx="1230829" cy="44194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" idx="2"/>
            <a:endCxn id="37" idx="0"/>
          </p:cNvCxnSpPr>
          <p:nvPr/>
        </p:nvCxnSpPr>
        <p:spPr>
          <a:xfrm>
            <a:off x="4488500" y="2100118"/>
            <a:ext cx="1411590" cy="456833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" idx="2"/>
            <a:endCxn id="5" idx="0"/>
          </p:cNvCxnSpPr>
          <p:nvPr/>
        </p:nvCxnSpPr>
        <p:spPr>
          <a:xfrm>
            <a:off x="3257671" y="3212976"/>
            <a:ext cx="0" cy="59163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" idx="2"/>
            <a:endCxn id="38" idx="0"/>
          </p:cNvCxnSpPr>
          <p:nvPr/>
        </p:nvCxnSpPr>
        <p:spPr>
          <a:xfrm flipH="1">
            <a:off x="2156662" y="4653136"/>
            <a:ext cx="1101009" cy="41625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" idx="2"/>
            <a:endCxn id="39" idx="0"/>
          </p:cNvCxnSpPr>
          <p:nvPr/>
        </p:nvCxnSpPr>
        <p:spPr>
          <a:xfrm>
            <a:off x="3257671" y="4653136"/>
            <a:ext cx="1170865" cy="43204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" idx="2"/>
            <a:endCxn id="15" idx="0"/>
          </p:cNvCxnSpPr>
          <p:nvPr/>
        </p:nvCxnSpPr>
        <p:spPr>
          <a:xfrm>
            <a:off x="3257671" y="3212976"/>
            <a:ext cx="2973327" cy="65585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Title 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with questionnaires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6889" y="1452046"/>
            <a:ext cx="2523221" cy="6480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Participation cohort?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17611" y="2542060"/>
            <a:ext cx="1080120" cy="67091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529" y="3804612"/>
            <a:ext cx="2556284" cy="8485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Randomization: accept intervention?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56912" y="3868834"/>
            <a:ext cx="1548172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60030" y="2556951"/>
            <a:ext cx="1080120" cy="65602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616602" y="5069393"/>
            <a:ext cx="1080120" cy="66386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888476" y="5085184"/>
            <a:ext cx="1080120" cy="64807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cxnSp>
        <p:nvCxnSpPr>
          <p:cNvPr id="1033" name="Straight Arrow Connector 1032"/>
          <p:cNvCxnSpPr>
            <a:stCxn id="2" idx="2"/>
            <a:endCxn id="3" idx="0"/>
          </p:cNvCxnSpPr>
          <p:nvPr/>
        </p:nvCxnSpPr>
        <p:spPr>
          <a:xfrm flipH="1">
            <a:off x="3257671" y="2100118"/>
            <a:ext cx="1230829" cy="44194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" idx="2"/>
            <a:endCxn id="37" idx="0"/>
          </p:cNvCxnSpPr>
          <p:nvPr/>
        </p:nvCxnSpPr>
        <p:spPr>
          <a:xfrm>
            <a:off x="4488500" y="2100118"/>
            <a:ext cx="1411590" cy="456833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" idx="2"/>
            <a:endCxn id="5" idx="0"/>
          </p:cNvCxnSpPr>
          <p:nvPr/>
        </p:nvCxnSpPr>
        <p:spPr>
          <a:xfrm>
            <a:off x="3257671" y="3212976"/>
            <a:ext cx="0" cy="59163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" idx="2"/>
            <a:endCxn id="38" idx="0"/>
          </p:cNvCxnSpPr>
          <p:nvPr/>
        </p:nvCxnSpPr>
        <p:spPr>
          <a:xfrm flipH="1">
            <a:off x="2156662" y="4653136"/>
            <a:ext cx="1101009" cy="41625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" idx="2"/>
            <a:endCxn id="39" idx="0"/>
          </p:cNvCxnSpPr>
          <p:nvPr/>
        </p:nvCxnSpPr>
        <p:spPr>
          <a:xfrm>
            <a:off x="3257671" y="4653136"/>
            <a:ext cx="1170865" cy="43204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" idx="2"/>
            <a:endCxn id="15" idx="0"/>
          </p:cNvCxnSpPr>
          <p:nvPr/>
        </p:nvCxnSpPr>
        <p:spPr>
          <a:xfrm>
            <a:off x="3257671" y="3212976"/>
            <a:ext cx="2973327" cy="65585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Title 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with questionnaires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9" name="Rectangle 2"/>
          <p:cNvSpPr/>
          <p:nvPr/>
        </p:nvSpPr>
        <p:spPr>
          <a:xfrm>
            <a:off x="2709778" y="2549113"/>
            <a:ext cx="1080120" cy="67091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312</a:t>
            </a:r>
            <a:endParaRPr lang="en-US" dirty="0"/>
          </a:p>
        </p:txBody>
      </p:sp>
      <p:sp>
        <p:nvSpPr>
          <p:cNvPr id="20" name="Rectangle 2"/>
          <p:cNvSpPr/>
          <p:nvPr/>
        </p:nvSpPr>
        <p:spPr>
          <a:xfrm>
            <a:off x="5360030" y="2562781"/>
            <a:ext cx="1080120" cy="67091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84</a:t>
            </a:r>
            <a:endParaRPr lang="en-US" dirty="0"/>
          </a:p>
        </p:txBody>
      </p:sp>
      <p:sp>
        <p:nvSpPr>
          <p:cNvPr id="22" name="Rectangle 2"/>
          <p:cNvSpPr/>
          <p:nvPr/>
        </p:nvSpPr>
        <p:spPr>
          <a:xfrm>
            <a:off x="1616602" y="5065867"/>
            <a:ext cx="1080120" cy="67091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0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Q: Why participate?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6" y="409015"/>
            <a:ext cx="2797477" cy="222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0232" y="908720"/>
            <a:ext cx="792088" cy="504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4671020" cy="437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756242"/>
              </p:ext>
            </p:extLst>
          </p:nvPr>
        </p:nvGraphicFramePr>
        <p:xfrm>
          <a:off x="6618726" y="3386713"/>
          <a:ext cx="1944215" cy="15751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92087"/>
                <a:gridCol w="576064"/>
                <a:gridCol w="576064"/>
              </a:tblGrid>
              <a:tr h="35764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72" marR="2937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72" marR="2937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72" marR="2937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UMBRELLA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72" marR="2937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72" marR="2937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PRESENT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72" marR="2937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72" marR="2937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PLCRC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72" marR="2937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72" marR="2937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72" marR="2937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312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372" marR="2937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84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4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MC blauw Corporate_ENG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UMC blauw Corporate_ENG">
  <a:themeElements>
    <a:clrScheme name="Aangepast 2">
      <a:dk1>
        <a:srgbClr val="1C1C1C"/>
      </a:dk1>
      <a:lt1>
        <a:sysClr val="window" lastClr="FFFFFF"/>
      </a:lt1>
      <a:dk2>
        <a:srgbClr val="1961AB"/>
      </a:dk2>
      <a:lt2>
        <a:srgbClr val="EEECE1"/>
      </a:lt2>
      <a:accent1>
        <a:srgbClr val="2526A9"/>
      </a:accent1>
      <a:accent2>
        <a:srgbClr val="D0103A"/>
      </a:accent2>
      <a:accent3>
        <a:srgbClr val="79B829"/>
      </a:accent3>
      <a:accent4>
        <a:srgbClr val="0F84C9"/>
      </a:accent4>
      <a:accent5>
        <a:srgbClr val="FF6319"/>
      </a:accent5>
      <a:accent6>
        <a:srgbClr val="B7B1A9"/>
      </a:accent6>
      <a:hlink>
        <a:srgbClr val="2526A9"/>
      </a:hlink>
      <a:folHlink>
        <a:srgbClr val="B7B1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8495</TotalTime>
  <Words>447</Words>
  <Application>Microsoft Office PowerPoint</Application>
  <PresentationFormat>On-screen Show (4:3)</PresentationFormat>
  <Paragraphs>163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UMC blauw Corporate_ENG</vt:lpstr>
      <vt:lpstr>1_UMC blauw Corporate_ENG</vt:lpstr>
      <vt:lpstr>What do patients understand of the cmRCT design?  </vt:lpstr>
      <vt:lpstr> cmRCT @ UMC Utrecht</vt:lpstr>
      <vt:lpstr>Trials within (UMC) cohorts</vt:lpstr>
      <vt:lpstr>PowerPoint Presentation</vt:lpstr>
      <vt:lpstr>PowerPoint Presentation</vt:lpstr>
      <vt:lpstr>Patients’ perspective</vt:lpstr>
      <vt:lpstr>Evaluation with questionnaires  </vt:lpstr>
      <vt:lpstr>Evaluation with questionnaires  </vt:lpstr>
      <vt:lpstr> Q: Why participate? </vt:lpstr>
      <vt:lpstr> Q: Consent for randomization?  </vt:lpstr>
      <vt:lpstr> Q: Why no consent for randomization?</vt:lpstr>
      <vt:lpstr>Q: Do you hope to get an invitation  for an experimental treatment?  </vt:lpstr>
      <vt:lpstr> </vt:lpstr>
      <vt:lpstr> Q: Why no participation? </vt:lpstr>
      <vt:lpstr> </vt:lpstr>
      <vt:lpstr>After randomization </vt:lpstr>
      <vt:lpstr>Q: Do you understand there is an  association between your consent for  participating in UMBRELLA and the  invitation for the FIT trial?   </vt:lpstr>
      <vt:lpstr>Q: Do you know how you have been  selected for this experimental  intervention?   </vt:lpstr>
      <vt:lpstr>Q: Why did you decide to accept/decline  this experimental intervention?     </vt:lpstr>
      <vt:lpstr> </vt:lpstr>
      <vt:lpstr>Q: Do you remember whether you gave  permission to be invited for future research? </vt:lpstr>
      <vt:lpstr>Q: How would you feel if your data was  used for comparison to data of patients  that underwent an experimental  intervention? </vt:lpstr>
      <vt:lpstr>Q: Do you want to receive the results  from this experimental intervention?   </vt:lpstr>
      <vt:lpstr>Conclusion</vt:lpstr>
      <vt:lpstr>PowerPoint Presentation</vt:lpstr>
      <vt:lpstr>PowerPoint Presentation</vt:lpstr>
    </vt:vector>
  </TitlesOfParts>
  <Company>UMC Utrecht, depm.: Radiotherapy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patients  understand of the /cmRCT design?</dc:title>
  <dc:creator>agerlich</dc:creator>
  <cp:lastModifiedBy>User</cp:lastModifiedBy>
  <cp:revision>394</cp:revision>
  <cp:lastPrinted>2016-10-27T07:03:38Z</cp:lastPrinted>
  <dcterms:created xsi:type="dcterms:W3CDTF">2016-10-19T10:44:13Z</dcterms:created>
  <dcterms:modified xsi:type="dcterms:W3CDTF">2016-11-29T12:48:09Z</dcterms:modified>
</cp:coreProperties>
</file>