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98" r:id="rId5"/>
    <p:sldId id="330" r:id="rId6"/>
    <p:sldId id="336" r:id="rId7"/>
    <p:sldId id="331" r:id="rId8"/>
    <p:sldId id="335" r:id="rId9"/>
    <p:sldId id="338" r:id="rId10"/>
    <p:sldId id="332" r:id="rId11"/>
    <p:sldId id="333" r:id="rId12"/>
    <p:sldId id="359" r:id="rId13"/>
    <p:sldId id="337" r:id="rId14"/>
    <p:sldId id="339" r:id="rId15"/>
    <p:sldId id="340" r:id="rId16"/>
    <p:sldId id="342" r:id="rId17"/>
    <p:sldId id="343" r:id="rId18"/>
    <p:sldId id="344" r:id="rId19"/>
    <p:sldId id="345" r:id="rId20"/>
    <p:sldId id="346" r:id="rId21"/>
    <p:sldId id="348" r:id="rId22"/>
    <p:sldId id="349" r:id="rId23"/>
    <p:sldId id="350" r:id="rId24"/>
    <p:sldId id="334" r:id="rId25"/>
    <p:sldId id="351" r:id="rId26"/>
    <p:sldId id="355" r:id="rId27"/>
    <p:sldId id="353" r:id="rId28"/>
    <p:sldId id="354" r:id="rId29"/>
    <p:sldId id="352" r:id="rId30"/>
    <p:sldId id="356" r:id="rId31"/>
    <p:sldId id="357" r:id="rId32"/>
    <p:sldId id="361" r:id="rId33"/>
    <p:sldId id="358"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55"/>
    <a:srgbClr val="FFFFFF"/>
    <a:srgbClr val="2986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727" autoAdjust="0"/>
  </p:normalViewPr>
  <p:slideViewPr>
    <p:cSldViewPr snapToGrid="0" snapToObjects="1" showGuides="1">
      <p:cViewPr>
        <p:scale>
          <a:sx n="80" d="100"/>
          <a:sy n="80" d="100"/>
        </p:scale>
        <p:origin x="-2320" y="-408"/>
      </p:cViewPr>
      <p:guideLst>
        <p:guide orient="horz" pos="2160"/>
        <p:guide pos="2880"/>
      </p:guideLst>
    </p:cSldViewPr>
  </p:slideViewPr>
  <p:outlineViewPr>
    <p:cViewPr>
      <p:scale>
        <a:sx n="33" d="100"/>
        <a:sy n="33" d="100"/>
      </p:scale>
      <p:origin x="0" y="75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752984-2898-4933-BE84-2291BCC46A3A}" type="datetimeFigureOut">
              <a:rPr lang="en-US" smtClean="0"/>
              <a:t>11/6/16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9EFA0-BFE0-4247-94F1-7E2603786877}" type="slidenum">
              <a:rPr lang="en-US" smtClean="0"/>
              <a:t>‹#›</a:t>
            </a:fld>
            <a:endParaRPr lang="en-US" dirty="0"/>
          </a:p>
        </p:txBody>
      </p:sp>
    </p:spTree>
    <p:extLst>
      <p:ext uri="{BB962C8B-B14F-4D97-AF65-F5344CB8AC3E}">
        <p14:creationId xmlns:p14="http://schemas.microsoft.com/office/powerpoint/2010/main" val="190917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FB9F8-F456-B245-9897-A1B0F5D87BC7}" type="datetimeFigureOut">
              <a:rPr lang="en-US" smtClean="0"/>
              <a:t>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EF7D3-7D32-3A4A-BCBB-64F171F1137F}" type="slidenum">
              <a:rPr lang="en-US" smtClean="0"/>
              <a:t>‹#›</a:t>
            </a:fld>
            <a:endParaRPr lang="en-US"/>
          </a:p>
        </p:txBody>
      </p:sp>
    </p:spTree>
    <p:extLst>
      <p:ext uri="{BB962C8B-B14F-4D97-AF65-F5344CB8AC3E}">
        <p14:creationId xmlns:p14="http://schemas.microsoft.com/office/powerpoint/2010/main" val="392229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363538" y="0"/>
            <a:ext cx="153987" cy="1690688"/>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63538" y="1690688"/>
            <a:ext cx="153987" cy="1804987"/>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63538" y="3495675"/>
            <a:ext cx="153987" cy="2549525"/>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1459420" y="2194895"/>
            <a:ext cx="6949679" cy="1470025"/>
          </a:xfrm>
        </p:spPr>
        <p:txBody>
          <a:bodyPr>
            <a:normAutofit/>
          </a:bodyPr>
          <a:lstStyle>
            <a:lvl1pPr algn="l">
              <a:defRPr sz="4000" b="1" i="0">
                <a:latin typeface="Georgi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724709" y="4292600"/>
            <a:ext cx="7684390" cy="1752600"/>
          </a:xfrm>
        </p:spPr>
        <p:txBody>
          <a:bodyPr>
            <a:normAutofit/>
          </a:bodyPr>
          <a:lstStyle>
            <a:lvl1pPr marL="0" indent="0" algn="l">
              <a:buNone/>
              <a:defRPr sz="1800" b="0" i="0">
                <a:solidFill>
                  <a:srgbClr val="000000"/>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MSK_logo_bevl_hor_r_pos_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88" y="771299"/>
            <a:ext cx="3011524" cy="914431"/>
          </a:xfrm>
          <a:prstGeom prst="rect">
            <a:avLst/>
          </a:prstGeom>
        </p:spPr>
      </p:pic>
    </p:spTree>
    <p:extLst>
      <p:ext uri="{BB962C8B-B14F-4D97-AF65-F5344CB8AC3E}">
        <p14:creationId xmlns:p14="http://schemas.microsoft.com/office/powerpoint/2010/main" val="358271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65629" y="297658"/>
            <a:ext cx="7679871" cy="782662"/>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765629" y="1202966"/>
            <a:ext cx="767987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765175"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B103F7-F532-7E41-A643-14513E3B0DC9}" type="datetimeFigureOut">
              <a:rPr lang="en-US"/>
              <a:pPr>
                <a:defRPr/>
              </a:pPr>
              <a:t>11/6/16</a:t>
            </a:fld>
            <a:endParaRPr lang="en-US" dirty="0"/>
          </a:p>
        </p:txBody>
      </p:sp>
      <p:sp>
        <p:nvSpPr>
          <p:cNvPr id="8" name="Footer Placeholder 4"/>
          <p:cNvSpPr>
            <a:spLocks noGrp="1"/>
          </p:cNvSpPr>
          <p:nvPr>
            <p:ph type="ftr" sz="quarter" idx="11"/>
          </p:nvPr>
        </p:nvSpPr>
        <p:spPr>
          <a:xfrm>
            <a:off x="3160713" y="6356350"/>
            <a:ext cx="2895600"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311900" y="6356350"/>
            <a:ext cx="2133600" cy="365125"/>
          </a:xfrm>
          <a:prstGeom prst="rect">
            <a:avLst/>
          </a:prstGeom>
        </p:spPr>
        <p:txBody>
          <a:bodyPr/>
          <a:lstStyle>
            <a:lvl1pPr>
              <a:defRPr/>
            </a:lvl1pPr>
          </a:lstStyle>
          <a:p>
            <a:pPr>
              <a:defRPr/>
            </a:pPr>
            <a:fld id="{612E4D73-AB55-8D45-A235-151C299D4DE6}" type="slidenum">
              <a:rPr lang="en-US"/>
              <a:pPr>
                <a:defRPr/>
              </a:pPr>
              <a:t>‹#›</a:t>
            </a:fld>
            <a:endParaRPr lang="en-US" dirty="0"/>
          </a:p>
        </p:txBody>
      </p:sp>
    </p:spTree>
    <p:extLst>
      <p:ext uri="{BB962C8B-B14F-4D97-AF65-F5344CB8AC3E}">
        <p14:creationId xmlns:p14="http://schemas.microsoft.com/office/powerpoint/2010/main" val="71385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60184" y="330699"/>
            <a:ext cx="7649030" cy="75193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0184" y="1223450"/>
            <a:ext cx="37120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23450"/>
            <a:ext cx="37610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0"/>
          </p:nvPr>
        </p:nvSpPr>
        <p:spPr>
          <a:xfrm>
            <a:off x="760413" y="6356350"/>
            <a:ext cx="1960562"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44A5B27C-8795-E84E-9259-35C391223D80}" type="datetimeFigureOut">
              <a:rPr lang="en-US"/>
              <a:pPr>
                <a:defRPr/>
              </a:pPr>
              <a:t>11/6/16</a:t>
            </a:fld>
            <a:endParaRPr lang="en-US" dirty="0"/>
          </a:p>
        </p:txBody>
      </p:sp>
      <p:sp>
        <p:nvSpPr>
          <p:cNvPr id="9" name="Footer Placeholder 5"/>
          <p:cNvSpPr>
            <a:spLocks noGrp="1"/>
          </p:cNvSpPr>
          <p:nvPr>
            <p:ph type="ftr" sz="quarter" idx="11"/>
          </p:nvPr>
        </p:nvSpPr>
        <p:spPr>
          <a:xfrm>
            <a:off x="3043238" y="6356350"/>
            <a:ext cx="2895600" cy="365125"/>
          </a:xfr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36883920-E7F9-7D43-A4CA-530CE0F36944}" type="slidenum">
              <a:rPr lang="en-US"/>
              <a:pPr>
                <a:defRPr/>
              </a:pPr>
              <a:t>‹#›</a:t>
            </a:fld>
            <a:endParaRPr lang="en-US" dirty="0"/>
          </a:p>
        </p:txBody>
      </p:sp>
    </p:spTree>
    <p:extLst>
      <p:ext uri="{BB962C8B-B14F-4D97-AF65-F5344CB8AC3E}">
        <p14:creationId xmlns:p14="http://schemas.microsoft.com/office/powerpoint/2010/main" val="405284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2930" y="256040"/>
            <a:ext cx="7647214" cy="8112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2930" y="1429007"/>
            <a:ext cx="37444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2930" y="2068769"/>
            <a:ext cx="37444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9007"/>
            <a:ext cx="37551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68769"/>
            <a:ext cx="37551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5247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70BB889F-615B-A143-81B8-7F50487870FF}" type="datetimeFigureOut">
              <a:rPr lang="en-US"/>
              <a:pPr>
                <a:defRPr/>
              </a:pPr>
              <a:t>11/6/16</a:t>
            </a:fld>
            <a:endParaRPr lang="en-US" dirty="0"/>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265863" y="6356350"/>
            <a:ext cx="2133600" cy="365125"/>
          </a:xfrm>
          <a:prstGeom prst="rect">
            <a:avLst/>
          </a:prstGeom>
        </p:spPr>
        <p:txBody>
          <a:bodyPr/>
          <a:lstStyle>
            <a:lvl1pPr>
              <a:defRPr smtClean="0">
                <a:latin typeface="Corbel"/>
                <a:cs typeface="Corbel"/>
              </a:defRPr>
            </a:lvl1pPr>
          </a:lstStyle>
          <a:p>
            <a:pPr>
              <a:defRPr/>
            </a:pPr>
            <a:fld id="{BB5FCFC4-4A72-F240-B0FB-BFC271FC492A}" type="slidenum">
              <a:rPr lang="en-US"/>
              <a:pPr>
                <a:defRPr/>
              </a:pPr>
              <a:t>‹#›</a:t>
            </a:fld>
            <a:endParaRPr lang="en-US" dirty="0"/>
          </a:p>
        </p:txBody>
      </p:sp>
    </p:spTree>
    <p:extLst>
      <p:ext uri="{BB962C8B-B14F-4D97-AF65-F5344CB8AC3E}">
        <p14:creationId xmlns:p14="http://schemas.microsoft.com/office/powerpoint/2010/main" val="186972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43380"/>
            <a:ext cx="7647214" cy="94841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3DDAA1-284A-A446-91F6-E1B13999B2E4}" type="datetimeFigureOut">
              <a:rPr lang="en-US"/>
              <a:pPr>
                <a:defRPr/>
              </a:pPr>
              <a:t>11/6/16</a:t>
            </a:fld>
            <a:endParaRPr lang="en-US" dirty="0"/>
          </a:p>
        </p:txBody>
      </p:sp>
      <p:sp>
        <p:nvSpPr>
          <p:cNvPr id="4" name="Footer Placeholder 3"/>
          <p:cNvSpPr>
            <a:spLocks noGrp="1"/>
          </p:cNvSpPr>
          <p:nvPr>
            <p:ph type="ftr" sz="quarter" idx="11"/>
          </p:nvPr>
        </p:nvSpPr>
        <p:spPr>
          <a:xfrm>
            <a:off x="3133725" y="6356350"/>
            <a:ext cx="2895600" cy="365125"/>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C0C5BB00-F932-804A-A291-523F17D19873}" type="slidenum">
              <a:rPr lang="en-US"/>
              <a:pPr>
                <a:defRPr/>
              </a:pPr>
              <a:t>‹#›</a:t>
            </a:fld>
            <a:endParaRPr lang="en-US" dirty="0"/>
          </a:p>
        </p:txBody>
      </p:sp>
    </p:spTree>
    <p:extLst>
      <p:ext uri="{BB962C8B-B14F-4D97-AF65-F5344CB8AC3E}">
        <p14:creationId xmlns:p14="http://schemas.microsoft.com/office/powerpoint/2010/main" val="341073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209214"/>
            <a:ext cx="7647214" cy="1859783"/>
          </a:xfrm>
        </p:spPr>
        <p:txBody>
          <a:bodyPr anchor="t">
            <a:noAutofit/>
          </a:bodyPr>
          <a:lstStyle>
            <a:lvl1pPr>
              <a:defRPr sz="4000"/>
            </a:lvl1pPr>
          </a:lstStyle>
          <a:p>
            <a:r>
              <a:rPr lang="en-US" smtClean="0"/>
              <a:t>Click to edit Master title style</a:t>
            </a:r>
            <a:endParaRPr lang="en-US" dirty="0"/>
          </a:p>
        </p:txBody>
      </p:sp>
      <p:sp>
        <p:nvSpPr>
          <p:cNvPr id="3" name="Date Placeholder 2"/>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EBCB026-1BBD-1A4B-8947-A4CEEDC213D8}" type="datetimeFigureOut">
              <a:rPr lang="en-US"/>
              <a:pPr>
                <a:defRPr/>
              </a:pPr>
              <a:t>11/6/16</a:t>
            </a:fld>
            <a:endParaRPr lang="en-US" dirty="0"/>
          </a:p>
        </p:txBody>
      </p:sp>
      <p:sp>
        <p:nvSpPr>
          <p:cNvPr id="4" name="Footer Placeholder 3"/>
          <p:cNvSpPr>
            <a:spLocks noGrp="1"/>
          </p:cNvSpPr>
          <p:nvPr>
            <p:ph type="ftr" sz="quarter" idx="11"/>
          </p:nvPr>
        </p:nvSpPr>
        <p:spPr>
          <a:xfrm>
            <a:off x="3133725" y="6356350"/>
            <a:ext cx="2895600" cy="365125"/>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A70FBAAE-CA8D-D846-A4D7-9307DA162F94}" type="slidenum">
              <a:rPr lang="en-US"/>
              <a:pPr>
                <a:defRPr/>
              </a:pPr>
              <a:t>‹#›</a:t>
            </a:fld>
            <a:endParaRPr lang="en-US" dirty="0"/>
          </a:p>
        </p:txBody>
      </p:sp>
    </p:spTree>
    <p:extLst>
      <p:ext uri="{BB962C8B-B14F-4D97-AF65-F5344CB8AC3E}">
        <p14:creationId xmlns:p14="http://schemas.microsoft.com/office/powerpoint/2010/main" val="39353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12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19605816-5A7E-BF4F-9C06-305EFF0A5642}" type="datetimeFigureOut">
              <a:rPr lang="en-US"/>
              <a:pPr>
                <a:defRPr/>
              </a:pPr>
              <a:t>11/6/16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4543425" y="6356350"/>
            <a:ext cx="2133600" cy="365125"/>
          </a:xfrm>
          <a:prstGeom prst="rect">
            <a:avLst/>
          </a:prstGeom>
        </p:spPr>
        <p:txBody>
          <a:bodyPr/>
          <a:lstStyle>
            <a:lvl1pPr>
              <a:defRPr smtClean="0">
                <a:latin typeface="Corbel"/>
                <a:cs typeface="Corbel"/>
              </a:defRPr>
            </a:lvl1pPr>
          </a:lstStyle>
          <a:p>
            <a:pPr>
              <a:defRPr/>
            </a:pPr>
            <a:fld id="{8BEECA4E-2AC5-704D-87D0-7F388F335116}" type="slidenum">
              <a:rPr lang="en-US"/>
              <a:pPr>
                <a:defRPr/>
              </a:pPr>
              <a:t>‹#›</a:t>
            </a:fld>
            <a:endParaRPr lang="en-US" dirty="0"/>
          </a:p>
        </p:txBody>
      </p:sp>
    </p:spTree>
    <p:extLst>
      <p:ext uri="{BB962C8B-B14F-4D97-AF65-F5344CB8AC3E}">
        <p14:creationId xmlns:p14="http://schemas.microsoft.com/office/powerpoint/2010/main" val="40328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1" y="1215512"/>
            <a:ext cx="3118990" cy="74762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63786" y="1215512"/>
            <a:ext cx="4245428" cy="4910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1963134"/>
            <a:ext cx="3118990" cy="4163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916A90FE-8C5E-E542-8785-B04E515BDF7F}" type="datetimeFigureOut">
              <a:rPr lang="en-US"/>
              <a:pPr>
                <a:defRPr/>
              </a:pPr>
              <a:t>11/6/16</a:t>
            </a:fld>
            <a:endParaRPr lang="en-US" dirty="0"/>
          </a:p>
        </p:txBody>
      </p:sp>
      <p:sp>
        <p:nvSpPr>
          <p:cNvPr id="6" name="Footer Placeholder 5"/>
          <p:cNvSpPr>
            <a:spLocks noGrp="1"/>
          </p:cNvSpPr>
          <p:nvPr>
            <p:ph type="ftr" sz="quarter" idx="11"/>
          </p:nvPr>
        </p:nvSpPr>
        <p:spPr>
          <a:xfrm>
            <a:off x="3133725" y="6356350"/>
            <a:ext cx="2895600" cy="365125"/>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4543425" y="6356350"/>
            <a:ext cx="2133600" cy="365125"/>
          </a:xfrm>
          <a:prstGeom prst="rect">
            <a:avLst/>
          </a:prstGeom>
        </p:spPr>
        <p:txBody>
          <a:bodyPr/>
          <a:lstStyle>
            <a:lvl1pPr>
              <a:defRPr smtClean="0">
                <a:latin typeface="Corbel"/>
                <a:cs typeface="Corbel"/>
              </a:defRPr>
            </a:lvl1pPr>
          </a:lstStyle>
          <a:p>
            <a:pPr>
              <a:defRPr/>
            </a:pPr>
            <a:fld id="{491E541E-43C1-904D-AB37-1E562F6E9564}" type="slidenum">
              <a:rPr lang="en-US"/>
              <a:pPr>
                <a:defRPr/>
              </a:pPr>
              <a:t>‹#›</a:t>
            </a:fld>
            <a:endParaRPr lang="en-US" dirty="0"/>
          </a:p>
        </p:txBody>
      </p:sp>
    </p:spTree>
    <p:extLst>
      <p:ext uri="{BB962C8B-B14F-4D97-AF65-F5344CB8AC3E}">
        <p14:creationId xmlns:p14="http://schemas.microsoft.com/office/powerpoint/2010/main" val="33690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661669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968375"/>
            <a:ext cx="6616697" cy="375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7" y="5367338"/>
            <a:ext cx="66166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7152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25CDAB61-4B74-6248-9011-90945B56CA6A}" type="datetimeFigureOut">
              <a:rPr lang="en-US"/>
              <a:pPr>
                <a:defRPr/>
              </a:pPr>
              <a:t>11/6/16</a:t>
            </a:fld>
            <a:endParaRPr lang="en-US" dirty="0"/>
          </a:p>
        </p:txBody>
      </p:sp>
      <p:sp>
        <p:nvSpPr>
          <p:cNvPr id="6" name="Footer Placeholder 5"/>
          <p:cNvSpPr>
            <a:spLocks noGrp="1"/>
          </p:cNvSpPr>
          <p:nvPr>
            <p:ph type="ftr" sz="quarter" idx="11"/>
          </p:nvPr>
        </p:nvSpPr>
        <p:spPr>
          <a:xfrm>
            <a:off x="3133725" y="6356350"/>
            <a:ext cx="2895600" cy="365125"/>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8FFFDC0A-B599-044F-94DC-84B2EF51D252}" type="slidenum">
              <a:rPr lang="en-US"/>
              <a:pPr>
                <a:defRPr/>
              </a:pPr>
              <a:t>‹#›</a:t>
            </a:fld>
            <a:endParaRPr lang="en-US" dirty="0"/>
          </a:p>
        </p:txBody>
      </p:sp>
    </p:spTree>
    <p:extLst>
      <p:ext uri="{BB962C8B-B14F-4D97-AF65-F5344CB8AC3E}">
        <p14:creationId xmlns:p14="http://schemas.microsoft.com/office/powerpoint/2010/main" val="2825645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115888"/>
            <a:ext cx="74945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914400" y="1223963"/>
            <a:ext cx="74945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144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solidFill>
                <a:latin typeface="Corbel"/>
                <a:ea typeface="+mn-ea"/>
                <a:cs typeface="Corbel"/>
              </a:defRPr>
            </a:lvl1pPr>
          </a:lstStyle>
          <a:p>
            <a:pPr>
              <a:defRPr/>
            </a:pPr>
            <a:endParaRPr lang="en-US" dirty="0"/>
          </a:p>
        </p:txBody>
      </p:sp>
      <p:sp>
        <p:nvSpPr>
          <p:cNvPr id="7" name="Rectangle 6"/>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2" descr="MSK_logo_bevl_hor_s_pos_d.pd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93634" y="6105069"/>
            <a:ext cx="2362771" cy="86178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457200" rtl="0" eaLnBrk="1" fontAlgn="base" hangingPunct="1">
        <a:spcBef>
          <a:spcPct val="0"/>
        </a:spcBef>
        <a:spcAft>
          <a:spcPct val="0"/>
        </a:spcAft>
        <a:defRPr sz="3600" b="1" kern="1200">
          <a:solidFill>
            <a:schemeClr val="tx1"/>
          </a:solidFill>
          <a:latin typeface="Corbel" pitchFamily="34" charset="0"/>
          <a:ea typeface="ＭＳ Ｐゴシック" charset="0"/>
          <a:cs typeface="Corbel" pitchFamily="34" charset="0"/>
        </a:defRPr>
      </a:lvl1pPr>
      <a:lvl2pPr algn="l" defTabSz="457200" rtl="0" eaLnBrk="1" fontAlgn="base" hangingPunct="1">
        <a:spcBef>
          <a:spcPct val="0"/>
        </a:spcBef>
        <a:spcAft>
          <a:spcPct val="0"/>
        </a:spcAft>
        <a:defRPr sz="3000" b="1">
          <a:solidFill>
            <a:schemeClr val="tx1"/>
          </a:solidFill>
          <a:latin typeface="Georgia" charset="0"/>
          <a:ea typeface="ＭＳ Ｐゴシック" charset="0"/>
        </a:defRPr>
      </a:lvl2pPr>
      <a:lvl3pPr algn="l" defTabSz="457200" rtl="0" eaLnBrk="1" fontAlgn="base" hangingPunct="1">
        <a:spcBef>
          <a:spcPct val="0"/>
        </a:spcBef>
        <a:spcAft>
          <a:spcPct val="0"/>
        </a:spcAft>
        <a:defRPr sz="3000" b="1">
          <a:solidFill>
            <a:schemeClr val="tx1"/>
          </a:solidFill>
          <a:latin typeface="Georgia" charset="0"/>
          <a:ea typeface="ＭＳ Ｐゴシック" charset="0"/>
        </a:defRPr>
      </a:lvl3pPr>
      <a:lvl4pPr algn="l" defTabSz="457200" rtl="0" eaLnBrk="1" fontAlgn="base" hangingPunct="1">
        <a:spcBef>
          <a:spcPct val="0"/>
        </a:spcBef>
        <a:spcAft>
          <a:spcPct val="0"/>
        </a:spcAft>
        <a:defRPr sz="3000" b="1">
          <a:solidFill>
            <a:schemeClr val="tx1"/>
          </a:solidFill>
          <a:latin typeface="Georgia" charset="0"/>
          <a:ea typeface="ＭＳ Ｐゴシック" charset="0"/>
        </a:defRPr>
      </a:lvl4pPr>
      <a:lvl5pPr algn="l" defTabSz="457200" rtl="0" eaLnBrk="1" fontAlgn="base" hangingPunct="1">
        <a:spcBef>
          <a:spcPct val="0"/>
        </a:spcBef>
        <a:spcAft>
          <a:spcPct val="0"/>
        </a:spcAft>
        <a:defRPr sz="3000" b="1">
          <a:solidFill>
            <a:schemeClr val="tx1"/>
          </a:solidFill>
          <a:latin typeface="Georgia" charset="0"/>
          <a:ea typeface="ＭＳ Ｐゴシック" charset="0"/>
        </a:defRPr>
      </a:lvl5pPr>
      <a:lvl6pPr marL="457200" algn="l" defTabSz="457200" rtl="0" eaLnBrk="1" fontAlgn="base" hangingPunct="1">
        <a:spcBef>
          <a:spcPct val="0"/>
        </a:spcBef>
        <a:spcAft>
          <a:spcPct val="0"/>
        </a:spcAft>
        <a:defRPr sz="3000" b="1">
          <a:solidFill>
            <a:schemeClr val="tx1"/>
          </a:solidFill>
          <a:latin typeface="Georgia" charset="0"/>
          <a:ea typeface="ＭＳ Ｐゴシック" charset="0"/>
        </a:defRPr>
      </a:lvl6pPr>
      <a:lvl7pPr marL="914400" algn="l" defTabSz="457200" rtl="0" eaLnBrk="1" fontAlgn="base" hangingPunct="1">
        <a:spcBef>
          <a:spcPct val="0"/>
        </a:spcBef>
        <a:spcAft>
          <a:spcPct val="0"/>
        </a:spcAft>
        <a:defRPr sz="3000" b="1">
          <a:solidFill>
            <a:schemeClr val="tx1"/>
          </a:solidFill>
          <a:latin typeface="Georgia" charset="0"/>
          <a:ea typeface="ＭＳ Ｐゴシック" charset="0"/>
        </a:defRPr>
      </a:lvl7pPr>
      <a:lvl8pPr marL="1371600" algn="l" defTabSz="457200" rtl="0" eaLnBrk="1" fontAlgn="base" hangingPunct="1">
        <a:spcBef>
          <a:spcPct val="0"/>
        </a:spcBef>
        <a:spcAft>
          <a:spcPct val="0"/>
        </a:spcAft>
        <a:defRPr sz="3000" b="1">
          <a:solidFill>
            <a:schemeClr val="tx1"/>
          </a:solidFill>
          <a:latin typeface="Georgia" charset="0"/>
          <a:ea typeface="ＭＳ Ｐゴシック" charset="0"/>
        </a:defRPr>
      </a:lvl8pPr>
      <a:lvl9pPr marL="1828800" algn="l" defTabSz="457200" rtl="0" eaLnBrk="1" fontAlgn="base" hangingPunct="1">
        <a:spcBef>
          <a:spcPct val="0"/>
        </a:spcBef>
        <a:spcAft>
          <a:spcPct val="0"/>
        </a:spcAft>
        <a:defRPr sz="3000" b="1">
          <a:solidFill>
            <a:schemeClr val="tx1"/>
          </a:solidFill>
          <a:latin typeface="Georgia" charset="0"/>
          <a:ea typeface="ＭＳ Ｐゴシック" charset="0"/>
        </a:defRPr>
      </a:lvl9pPr>
    </p:titleStyle>
    <p:bodyStyle>
      <a:lvl1pPr marL="227013" indent="-227013" algn="l" defTabSz="457200" rtl="0" eaLnBrk="1" fontAlgn="base" hangingPunct="1">
        <a:spcBef>
          <a:spcPct val="20000"/>
        </a:spcBef>
        <a:spcAft>
          <a:spcPct val="0"/>
        </a:spcAft>
        <a:buClr>
          <a:srgbClr val="2986E2"/>
        </a:buClr>
        <a:buFont typeface="Arial" charset="0"/>
        <a:buChar char="•"/>
        <a:defRPr sz="3200" kern="1200">
          <a:solidFill>
            <a:schemeClr val="tx1"/>
          </a:solidFill>
          <a:latin typeface="Corbel"/>
          <a:ea typeface="ＭＳ Ｐゴシック" charset="0"/>
          <a:cs typeface="Corbel"/>
        </a:defRPr>
      </a:lvl1pPr>
      <a:lvl2pPr marL="742950" indent="-285750" algn="l" defTabSz="457200" rtl="0" eaLnBrk="1" fontAlgn="base" hangingPunct="1">
        <a:spcBef>
          <a:spcPct val="20000"/>
        </a:spcBef>
        <a:spcAft>
          <a:spcPct val="0"/>
        </a:spcAft>
        <a:buClr>
          <a:srgbClr val="2986E2"/>
        </a:buClr>
        <a:buFont typeface="Arial" charset="0"/>
        <a:buChar char="–"/>
        <a:defRPr sz="2800" kern="1200">
          <a:solidFill>
            <a:schemeClr val="tx1"/>
          </a:solidFill>
          <a:latin typeface="Corbel"/>
          <a:ea typeface="ＭＳ Ｐゴシック" charset="0"/>
          <a:cs typeface="Corbel"/>
        </a:defRPr>
      </a:lvl2pPr>
      <a:lvl3pPr marL="1143000" indent="-228600" algn="l" defTabSz="457200" rtl="0" eaLnBrk="1" fontAlgn="base" hangingPunct="1">
        <a:spcBef>
          <a:spcPct val="20000"/>
        </a:spcBef>
        <a:spcAft>
          <a:spcPct val="0"/>
        </a:spcAft>
        <a:buClr>
          <a:srgbClr val="2986E2"/>
        </a:buClr>
        <a:buFont typeface="Arial" charset="0"/>
        <a:buChar char="•"/>
        <a:defRPr sz="2400" kern="1200">
          <a:solidFill>
            <a:schemeClr val="tx1"/>
          </a:solidFill>
          <a:latin typeface="Corbel"/>
          <a:ea typeface="ＭＳ Ｐゴシック" charset="0"/>
          <a:cs typeface="Corbel"/>
        </a:defRPr>
      </a:lvl3pPr>
      <a:lvl4pPr marL="16002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4pPr>
      <a:lvl5pPr marL="20574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onotreply@MSKCCSAM.org" TargetMode="External"/><Relationship Id="rId3" Type="http://schemas.openxmlformats.org/officeDocument/2006/relationships/hyperlink" Target="mailto:John.Doe@Email.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089734"/>
            <a:ext cx="7772400" cy="2387600"/>
          </a:xfrm>
        </p:spPr>
        <p:txBody>
          <a:bodyPr>
            <a:normAutofit/>
          </a:bodyPr>
          <a:lstStyle/>
          <a:p>
            <a:r>
              <a:rPr lang="en-US" sz="4400" dirty="0"/>
              <a:t>Patient-reported outcomes in routine care: impact for </a:t>
            </a:r>
            <a:r>
              <a:rPr lang="en-US" sz="4400" dirty="0" err="1" smtClean="0"/>
              <a:t>TWiCs</a:t>
            </a:r>
            <a:endParaRPr lang="en-US" sz="4400" dirty="0"/>
          </a:p>
        </p:txBody>
      </p:sp>
      <p:sp>
        <p:nvSpPr>
          <p:cNvPr id="3" name="副标题 2"/>
          <p:cNvSpPr>
            <a:spLocks noGrp="1"/>
          </p:cNvSpPr>
          <p:nvPr>
            <p:ph type="subTitle" idx="1"/>
          </p:nvPr>
        </p:nvSpPr>
        <p:spPr>
          <a:xfrm>
            <a:off x="1143000" y="5202238"/>
            <a:ext cx="6858000" cy="1655762"/>
          </a:xfrm>
        </p:spPr>
        <p:txBody>
          <a:bodyPr/>
          <a:lstStyle/>
          <a:p>
            <a:r>
              <a:rPr lang="en-US" altLang="zh-CN" dirty="0" smtClean="0"/>
              <a:t>Andrew Vickers</a:t>
            </a:r>
          </a:p>
          <a:p>
            <a:r>
              <a:rPr lang="en-US" altLang="zh-CN" dirty="0" smtClean="0"/>
              <a:t>Memorial Sloan Kettering Cancer Center </a:t>
            </a:r>
            <a:endParaRPr lang="zh-CN" altLang="en-US" dirty="0"/>
          </a:p>
        </p:txBody>
      </p:sp>
    </p:spTree>
    <p:extLst>
      <p:ext uri="{BB962C8B-B14F-4D97-AF65-F5344CB8AC3E}">
        <p14:creationId xmlns:p14="http://schemas.microsoft.com/office/powerpoint/2010/main" val="35759743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solidFill>
                  <a:srgbClr val="A6A6A6"/>
                </a:solidFill>
              </a:rPr>
              <a:t>Why take patient-reported outcomes as part of routine care? </a:t>
            </a:r>
          </a:p>
          <a:p>
            <a:r>
              <a:rPr lang="en-US" dirty="0" smtClean="0"/>
              <a:t>How do we do it at MSKCC?</a:t>
            </a:r>
          </a:p>
          <a:p>
            <a:r>
              <a:rPr lang="en-US" dirty="0" smtClean="0">
                <a:solidFill>
                  <a:srgbClr val="A6A6A6"/>
                </a:solidFill>
              </a:rPr>
              <a:t>Impact for TWICs</a:t>
            </a:r>
          </a:p>
          <a:p>
            <a:endParaRPr lang="en-US" dirty="0"/>
          </a:p>
        </p:txBody>
      </p:sp>
    </p:spTree>
    <p:extLst>
      <p:ext uri="{BB962C8B-B14F-4D97-AF65-F5344CB8AC3E}">
        <p14:creationId xmlns:p14="http://schemas.microsoft.com/office/powerpoint/2010/main" val="42851722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1404938" y="1484313"/>
            <a:ext cx="6261100" cy="3883025"/>
          </a:xfrm>
        </p:spPr>
        <p:txBody>
          <a:bodyPr/>
          <a:lstStyle/>
          <a:p>
            <a:pPr eaLnBrk="1" hangingPunct="1"/>
            <a:r>
              <a:rPr lang="en-US" sz="900" b="0" dirty="0">
                <a:solidFill>
                  <a:schemeClr val="tx1"/>
                </a:solidFill>
                <a:latin typeface="Courier New" charset="0"/>
                <a:ea typeface="MS PGothic" charset="0"/>
                <a:cs typeface="Times New Roman" charset="0"/>
              </a:rPr>
              <a:t>From: </a:t>
            </a:r>
            <a:r>
              <a:rPr lang="en-US" sz="900" b="0" dirty="0">
                <a:solidFill>
                  <a:schemeClr val="bg1"/>
                </a:solidFill>
                <a:latin typeface="Courier New" charset="0"/>
                <a:ea typeface="MS PGothic" charset="0"/>
                <a:cs typeface="Times New Roman" charset="0"/>
                <a:hlinkClick r:id="rId2"/>
              </a:rPr>
              <a:t>donotreply@MSKCCSAM.org</a:t>
            </a:r>
            <a:r>
              <a:rPr lang="en-US" sz="900" b="0" dirty="0">
                <a:solidFill>
                  <a:schemeClr val="bg1"/>
                </a:solidFill>
                <a:latin typeface="Helvetica" charset="0"/>
                <a:ea typeface="MS PGothic" charset="0"/>
                <a:cs typeface="Arial" charset="0"/>
              </a:rPr>
              <a:t/>
            </a:r>
            <a:br>
              <a:rPr lang="en-US" sz="900" b="0" dirty="0">
                <a:solidFill>
                  <a:schemeClr val="bg1"/>
                </a:solidFill>
                <a:latin typeface="Helvetica" charset="0"/>
                <a:ea typeface="MS PGothic" charset="0"/>
                <a:cs typeface="Arial" charset="0"/>
              </a:rPr>
            </a:br>
            <a:r>
              <a:rPr lang="en-US" sz="900" b="0" dirty="0">
                <a:solidFill>
                  <a:schemeClr val="tx1"/>
                </a:solidFill>
                <a:latin typeface="Courier New" charset="0"/>
                <a:ea typeface="MS PGothic" charset="0"/>
                <a:cs typeface="Times New Roman" charset="0"/>
              </a:rPr>
              <a:t>To: </a:t>
            </a:r>
            <a:r>
              <a:rPr lang="en-US" sz="900" b="0" dirty="0">
                <a:solidFill>
                  <a:schemeClr val="tx1"/>
                </a:solidFill>
                <a:latin typeface="Courier New" charset="0"/>
                <a:ea typeface="MS PGothic" charset="0"/>
                <a:cs typeface="Times New Roman" charset="0"/>
                <a:hlinkClick r:id="rId3"/>
              </a:rPr>
              <a:t>John.Doe@Email.Net</a:t>
            </a:r>
            <a:r>
              <a:rPr lang="en-US" sz="900" b="0" dirty="0">
                <a:solidFill>
                  <a:schemeClr val="tx1"/>
                </a:solidFill>
                <a:latin typeface="Helvetica" charset="0"/>
                <a:ea typeface="MS PGothic" charset="0"/>
                <a:cs typeface="Arial" charset="0"/>
              </a:rPr>
              <a:t/>
            </a:r>
            <a:br>
              <a:rPr lang="en-US" sz="900" b="0" dirty="0">
                <a:solidFill>
                  <a:schemeClr val="tx1"/>
                </a:solidFill>
                <a:latin typeface="Helvetica" charset="0"/>
                <a:ea typeface="MS PGothic" charset="0"/>
                <a:cs typeface="Arial" charset="0"/>
              </a:rPr>
            </a:br>
            <a:r>
              <a:rPr lang="en-US" sz="900" b="0" dirty="0">
                <a:solidFill>
                  <a:schemeClr val="tx1"/>
                </a:solidFill>
                <a:latin typeface="Courier New" charset="0"/>
                <a:ea typeface="MS PGothic" charset="0"/>
                <a:cs typeface="Times New Roman" charset="0"/>
              </a:rPr>
              <a:t>Subject: Message from </a:t>
            </a:r>
            <a:r>
              <a:rPr lang="en-US" sz="900" b="0" dirty="0" err="1">
                <a:solidFill>
                  <a:schemeClr val="tx1"/>
                </a:solidFill>
                <a:latin typeface="Courier New" charset="0"/>
                <a:ea typeface="MS PGothic" charset="0"/>
                <a:cs typeface="Times New Roman" charset="0"/>
              </a:rPr>
              <a:t>Dr</a:t>
            </a:r>
            <a:r>
              <a:rPr lang="en-US" sz="900" b="0" dirty="0">
                <a:solidFill>
                  <a:schemeClr val="tx1"/>
                </a:solidFill>
                <a:latin typeface="Courier New" charset="0"/>
                <a:ea typeface="MS PGothic" charset="0"/>
                <a:cs typeface="Times New Roman" charset="0"/>
              </a:rPr>
              <a:t> Jones</a:t>
            </a:r>
            <a:r>
              <a:rPr lang="en-US" sz="900" b="0" dirty="0">
                <a:solidFill>
                  <a:schemeClr val="tx1"/>
                </a:solidFill>
                <a:latin typeface="Helvetica" charset="0"/>
                <a:ea typeface="MS PGothic" charset="0"/>
                <a:cs typeface="Arial" charset="0"/>
              </a:rPr>
              <a:t/>
            </a:r>
            <a:br>
              <a:rPr lang="en-US" sz="900" b="0" dirty="0">
                <a:solidFill>
                  <a:schemeClr val="tx1"/>
                </a:solidFill>
                <a:latin typeface="Helvetica" charset="0"/>
                <a:ea typeface="MS PGothic" charset="0"/>
                <a:cs typeface="Arial" charset="0"/>
              </a:rPr>
            </a:br>
            <a:r>
              <a:rPr lang="en-US" sz="900" b="0" dirty="0">
                <a:solidFill>
                  <a:schemeClr val="tx1"/>
                </a:solidFill>
                <a:latin typeface="Courier New" charset="0"/>
                <a:ea typeface="MS PGothic" charset="0"/>
                <a:cs typeface="Times New Roman" charset="0"/>
              </a:rPr>
              <a:t>Dear Mr. Doe</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I certainly hope that this letter finds you well. I am interested in hearing about how you are doing. I would be very grateful if you could complete the following questionnaire. To start please </a:t>
            </a:r>
            <a:r>
              <a:rPr lang="en-US" sz="900" b="0" u="sng" dirty="0">
                <a:solidFill>
                  <a:schemeClr val="tx1"/>
                </a:solidFill>
                <a:latin typeface="Courier New" charset="0"/>
                <a:ea typeface="MS PGothic" charset="0"/>
                <a:cs typeface="Times New Roman" charset="0"/>
              </a:rPr>
              <a:t>click here</a:t>
            </a:r>
            <a:r>
              <a:rPr lang="en-US" sz="900" b="0" dirty="0">
                <a:solidFill>
                  <a:schemeClr val="tx1"/>
                </a:solidFill>
                <a:latin typeface="Courier New" charset="0"/>
                <a:ea typeface="MS PGothic" charset="0"/>
                <a:cs typeface="Times New Roman" charset="0"/>
              </a:rPr>
              <a:t> and it will take you to a series of questions about your health.</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This information will be automatically entered in our clinical database. I assure you that your information will be kept confidential in accordance with the Health Insurance Portability and Accountability Act (HIPAA) of 1996.</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Helvetica" charset="0"/>
                <a:ea typeface="MS PGothic" charset="0"/>
                <a:cs typeface="Arial" charset="0"/>
              </a:rPr>
              <a:t/>
            </a:r>
            <a:br>
              <a:rPr lang="en-US" sz="900" b="0" dirty="0">
                <a:solidFill>
                  <a:schemeClr val="tx1"/>
                </a:solidFill>
                <a:latin typeface="Helvetica" charset="0"/>
                <a:ea typeface="MS PGothic" charset="0"/>
                <a:cs typeface="Arial" charset="0"/>
              </a:rPr>
            </a:br>
            <a:r>
              <a:rPr lang="en-US" sz="900" b="0" dirty="0">
                <a:solidFill>
                  <a:schemeClr val="tx1"/>
                </a:solidFill>
                <a:latin typeface="Courier New" charset="0"/>
                <a:ea typeface="MS PGothic" charset="0"/>
                <a:cs typeface="Times New Roman" charset="0"/>
              </a:rPr>
              <a:t>Please be aware that I may not review the information you entered until your upcoming visit. Your responses are stored in the clinical database and will be discussed with you at your next clinic appointment. Should you have any questions about your health or would like to review any of your responses sooner, please telephone my office.</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Thank you for your kind cooperation. I believe that your participation will benefit you by helping me to see how you are doing.</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Please note that if you select “reply” to these email, your message will go to an unattended Email box. If you have any questions or concerns, please telephone my office.</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Sincerely,</a:t>
            </a:r>
            <a:br>
              <a:rPr lang="en-US" sz="900" b="0" dirty="0">
                <a:solidFill>
                  <a:schemeClr val="tx1"/>
                </a:solidFill>
                <a:latin typeface="Courier New" charset="0"/>
                <a:ea typeface="MS PGothic" charset="0"/>
                <a:cs typeface="Times New Roman" charset="0"/>
              </a:rPr>
            </a:br>
            <a:r>
              <a:rPr lang="en-US" sz="900" b="0" dirty="0" err="1">
                <a:solidFill>
                  <a:schemeClr val="tx1"/>
                </a:solidFill>
                <a:latin typeface="Courier New" charset="0"/>
                <a:ea typeface="MS PGothic" charset="0"/>
                <a:cs typeface="Times New Roman" charset="0"/>
              </a:rPr>
              <a:t>Dr</a:t>
            </a:r>
            <a:r>
              <a:rPr lang="en-US" sz="900" b="0" dirty="0">
                <a:solidFill>
                  <a:schemeClr val="tx1"/>
                </a:solidFill>
                <a:latin typeface="Courier New" charset="0"/>
                <a:ea typeface="MS PGothic" charset="0"/>
                <a:cs typeface="Times New Roman" charset="0"/>
              </a:rPr>
              <a:t> Jones MD</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Memorial Sloan-Kettering Cancer Center</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
            </a:r>
            <a:br>
              <a:rPr lang="en-US" sz="900" b="0" dirty="0">
                <a:solidFill>
                  <a:schemeClr val="tx1"/>
                </a:solidFill>
                <a:latin typeface="Courier New" charset="0"/>
                <a:ea typeface="MS PGothic" charset="0"/>
                <a:cs typeface="Times New Roman" charset="0"/>
              </a:rPr>
            </a:br>
            <a:r>
              <a:rPr lang="en-US" sz="900" b="0" dirty="0">
                <a:solidFill>
                  <a:schemeClr val="tx1"/>
                </a:solidFill>
                <a:latin typeface="Courier New" charset="0"/>
                <a:ea typeface="MS PGothic" charset="0"/>
                <a:cs typeface="Times New Roman" charset="0"/>
              </a:rPr>
              <a:t>Note: If you do not wish to receive any further emails from me, you can unsubscribe by </a:t>
            </a:r>
            <a:r>
              <a:rPr lang="en-US" sz="900" b="0" u="sng" dirty="0">
                <a:solidFill>
                  <a:schemeClr val="tx1"/>
                </a:solidFill>
                <a:latin typeface="Courier New" charset="0"/>
                <a:ea typeface="MS PGothic" charset="0"/>
                <a:cs typeface="Times New Roman" charset="0"/>
              </a:rPr>
              <a:t>clicking here</a:t>
            </a:r>
            <a:r>
              <a:rPr lang="en-US" sz="900" b="0" dirty="0">
                <a:solidFill>
                  <a:schemeClr val="tx1"/>
                </a:solidFill>
                <a:latin typeface="Courier New" charset="0"/>
                <a:ea typeface="MS PGothic" charset="0"/>
                <a:cs typeface="Times New Roman" charset="0"/>
              </a:rPr>
              <a:t>.</a:t>
            </a:r>
            <a:endParaRPr lang="en-US" sz="900" b="0" dirty="0">
              <a:solidFill>
                <a:schemeClr val="tx1"/>
              </a:solidFill>
              <a:latin typeface="Helvetica" charset="0"/>
              <a:ea typeface="MS PGothic" charset="0"/>
              <a:cs typeface="Arial" charset="0"/>
            </a:endParaRPr>
          </a:p>
        </p:txBody>
      </p:sp>
      <p:sp>
        <p:nvSpPr>
          <p:cNvPr id="3" name="Rectangle 2"/>
          <p:cNvSpPr>
            <a:spLocks noChangeArrowheads="1"/>
          </p:cNvSpPr>
          <p:nvPr/>
        </p:nvSpPr>
        <p:spPr bwMode="auto">
          <a:xfrm>
            <a:off x="1000125" y="1560513"/>
            <a:ext cx="7069138" cy="998537"/>
          </a:xfrm>
          <a:prstGeom prst="rect">
            <a:avLst/>
          </a:prstGeom>
          <a:noFill/>
          <a:ln w="28575">
            <a:solidFill>
              <a:srgbClr val="D93A64"/>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GB">
              <a:solidFill>
                <a:schemeClr val="lt1"/>
              </a:solidFill>
              <a:latin typeface="+mn-lt"/>
              <a:ea typeface="+mn-ea"/>
              <a:cs typeface="+mn-cs"/>
            </a:endParaRPr>
          </a:p>
        </p:txBody>
      </p:sp>
      <p:sp>
        <p:nvSpPr>
          <p:cNvPr id="43012" name="Title 1"/>
          <p:cNvSpPr txBox="1">
            <a:spLocks/>
          </p:cNvSpPr>
          <p:nvPr/>
        </p:nvSpPr>
        <p:spPr bwMode="auto">
          <a:xfrm>
            <a:off x="9078913" y="20638"/>
            <a:ext cx="6969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600" b="1" dirty="0">
                <a:solidFill>
                  <a:srgbClr val="595B5C"/>
                </a:solidFill>
                <a:latin typeface="Helvetica" charset="0"/>
                <a:ea typeface="MS PGothic" charset="0"/>
                <a:cs typeface="Helvetica" charset="0"/>
              </a:rPr>
              <a:t>MSKCC Questionnaire </a:t>
            </a:r>
          </a:p>
        </p:txBody>
      </p:sp>
      <p:sp>
        <p:nvSpPr>
          <p:cNvPr id="43013" name="Text Box 233"/>
          <p:cNvSpPr txBox="1">
            <a:spLocks noChangeArrowheads="1"/>
          </p:cNvSpPr>
          <p:nvPr/>
        </p:nvSpPr>
        <p:spPr bwMode="auto">
          <a:xfrm>
            <a:off x="481013" y="5878513"/>
            <a:ext cx="3311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a:r>
              <a:rPr lang="en-GB" sz="900">
                <a:solidFill>
                  <a:srgbClr val="595B5C"/>
                </a:solidFill>
                <a:latin typeface="Calibri" charset="0"/>
                <a:ea typeface="MS PGothic" charset="0"/>
                <a:cs typeface="MS PGothic" charset="0"/>
              </a:rPr>
              <a:t>MSKCC: Memorial Sloan-Kettering Cancer Center</a:t>
            </a:r>
          </a:p>
        </p:txBody>
      </p:sp>
    </p:spTree>
    <p:extLst>
      <p:ext uri="{BB962C8B-B14F-4D97-AF65-F5344CB8AC3E}">
        <p14:creationId xmlns:p14="http://schemas.microsoft.com/office/powerpoint/2010/main" val="37014587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ChangeArrowheads="1"/>
          </p:cNvSpPr>
          <p:nvPr/>
        </p:nvSpPr>
        <p:spPr bwMode="auto">
          <a:xfrm>
            <a:off x="723900" y="711200"/>
            <a:ext cx="7696200" cy="5293756"/>
          </a:xfrm>
          <a:prstGeom prst="rect">
            <a:avLst/>
          </a:prstGeom>
          <a:solidFill>
            <a:srgbClr val="FFFFFF"/>
          </a:solidFill>
          <a:ln w="9525">
            <a:noFill/>
            <a:miter lim="800000"/>
            <a:headEnd/>
            <a:tailEnd/>
          </a:ln>
        </p:spPr>
        <p:txBody>
          <a:bodyPr>
            <a:spAutoFit/>
          </a:bodyPr>
          <a:lstStyle/>
          <a:p>
            <a:r>
              <a:rPr lang="en-US" sz="3200" dirty="0">
                <a:latin typeface="Calibri" charset="0"/>
              </a:rPr>
              <a:t>I certainly hope that this letter finds you well. I am interested in hearing about how you are doing. I would be very grateful if you could complete the following questionnaire. To start please </a:t>
            </a:r>
            <a:r>
              <a:rPr lang="en-US" sz="3200" u="sng" dirty="0">
                <a:latin typeface="Calibri" charset="0"/>
              </a:rPr>
              <a:t>click here</a:t>
            </a:r>
            <a:r>
              <a:rPr lang="en-US" sz="3200" dirty="0">
                <a:latin typeface="Calibri" charset="0"/>
              </a:rPr>
              <a:t> and it will take you to a series of questions about your health</a:t>
            </a:r>
            <a:r>
              <a:rPr lang="en-US" sz="3200" dirty="0" smtClean="0">
                <a:latin typeface="Calibri" charset="0"/>
              </a:rPr>
              <a:t>.</a:t>
            </a:r>
          </a:p>
          <a:p>
            <a:endParaRPr lang="en-US" sz="3200" dirty="0"/>
          </a:p>
          <a:p>
            <a:r>
              <a:rPr lang="en-US" sz="3200" dirty="0" smtClean="0">
                <a:latin typeface="Calibri" charset="0"/>
              </a:rPr>
              <a:t>This information will be entered into your clinical record and I will review it before your next appointment. </a:t>
            </a:r>
            <a:r>
              <a:rPr lang="en-US" dirty="0">
                <a:latin typeface="Calibri" charset="0"/>
              </a:rPr>
              <a:t/>
            </a:r>
            <a:br>
              <a:rPr lang="en-US" dirty="0">
                <a:latin typeface="Calibri" charset="0"/>
              </a:rPr>
            </a:br>
            <a:endParaRPr lang="en-US" dirty="0">
              <a:latin typeface="Calibri" charset="0"/>
            </a:endParaRPr>
          </a:p>
        </p:txBody>
      </p:sp>
    </p:spTree>
    <p:extLst>
      <p:ext uri="{BB962C8B-B14F-4D97-AF65-F5344CB8AC3E}">
        <p14:creationId xmlns:p14="http://schemas.microsoft.com/office/powerpoint/2010/main" val="1508169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descr="turku1.tiff"/>
          <p:cNvPicPr>
            <a:picLocks noGrp="1" noChangeAspect="1"/>
          </p:cNvPicPr>
          <p:nvPr>
            <p:ph idx="4294967295"/>
          </p:nvPr>
        </p:nvPicPr>
        <p:blipFill>
          <a:blip r:embed="rId2">
            <a:extLst>
              <a:ext uri="{28A0092B-C50C-407E-A947-70E740481C1C}">
                <a14:useLocalDpi xmlns:a14="http://schemas.microsoft.com/office/drawing/2010/main" val="0"/>
              </a:ext>
            </a:extLst>
          </a:blip>
          <a:srcRect l="647" t="-452" r="1994" b="2695"/>
          <a:stretch>
            <a:fillRect/>
          </a:stretch>
        </p:blipFill>
        <p:spPr>
          <a:xfrm>
            <a:off x="0" y="163513"/>
            <a:ext cx="9144000" cy="6530975"/>
          </a:xfrm>
        </p:spPr>
      </p:pic>
    </p:spTree>
    <p:extLst>
      <p:ext uri="{BB962C8B-B14F-4D97-AF65-F5344CB8AC3E}">
        <p14:creationId xmlns:p14="http://schemas.microsoft.com/office/powerpoint/2010/main" val="42682098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r="9515" b="1778"/>
          <a:stretch>
            <a:fillRect/>
          </a:stretch>
        </p:blipFill>
        <p:spPr bwMode="auto">
          <a:xfrm>
            <a:off x="0" y="163513"/>
            <a:ext cx="91440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2113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r="9450" b="1715"/>
          <a:stretch>
            <a:fillRect/>
          </a:stretch>
        </p:blipFill>
        <p:spPr bwMode="auto">
          <a:xfrm>
            <a:off x="0" y="163513"/>
            <a:ext cx="91440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8085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r="9460" b="1895"/>
          <a:stretch>
            <a:fillRect/>
          </a:stretch>
        </p:blipFill>
        <p:spPr bwMode="auto">
          <a:xfrm>
            <a:off x="0" y="163513"/>
            <a:ext cx="91440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4680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r="9499" b="1871"/>
          <a:stretch>
            <a:fillRect/>
          </a:stretch>
        </p:blipFill>
        <p:spPr bwMode="auto">
          <a:xfrm>
            <a:off x="0" y="163513"/>
            <a:ext cx="91440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092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66800" y="152400"/>
            <a:ext cx="6454874" cy="6477000"/>
            <a:chOff x="1066800" y="152400"/>
            <a:chExt cx="6454874" cy="6477000"/>
          </a:xfrm>
        </p:grpSpPr>
        <p:pic>
          <p:nvPicPr>
            <p:cNvPr id="1027" name="Picture 3"/>
            <p:cNvPicPr>
              <a:picLocks noChangeAspect="1" noChangeArrowheads="1"/>
            </p:cNvPicPr>
            <p:nvPr/>
          </p:nvPicPr>
          <p:blipFill>
            <a:blip r:embed="rId2" cstate="print"/>
            <a:srcRect/>
            <a:stretch>
              <a:fillRect/>
            </a:stretch>
          </p:blipFill>
          <p:spPr bwMode="auto">
            <a:xfrm>
              <a:off x="1219200" y="152400"/>
              <a:ext cx="6302474" cy="6477000"/>
            </a:xfrm>
            <a:prstGeom prst="rect">
              <a:avLst/>
            </a:prstGeom>
            <a:noFill/>
            <a:ln w="9525">
              <a:noFill/>
              <a:miter lim="800000"/>
              <a:headEnd/>
              <a:tailEnd/>
            </a:ln>
          </p:spPr>
        </p:pic>
        <p:sp>
          <p:nvSpPr>
            <p:cNvPr id="7" name="Oval 6"/>
            <p:cNvSpPr/>
            <p:nvPr/>
          </p:nvSpPr>
          <p:spPr>
            <a:xfrm>
              <a:off x="1066800" y="3127375"/>
              <a:ext cx="1981200" cy="682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912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rvivorship Q2.JPG"/>
          <p:cNvPicPr>
            <a:picLocks noGrp="1" noChangeAspect="1"/>
          </p:cNvPicPr>
          <p:nvPr>
            <p:ph idx="1"/>
          </p:nvPr>
        </p:nvPicPr>
        <p:blipFill>
          <a:blip r:embed="rId2" cstate="print"/>
          <a:stretch>
            <a:fillRect/>
          </a:stretch>
        </p:blipFill>
        <p:spPr>
          <a:xfrm>
            <a:off x="1143000" y="304800"/>
            <a:ext cx="6564596" cy="5944994"/>
          </a:xfrm>
        </p:spPr>
      </p:pic>
      <p:grpSp>
        <p:nvGrpSpPr>
          <p:cNvPr id="7" name="Group 6"/>
          <p:cNvGrpSpPr/>
          <p:nvPr/>
        </p:nvGrpSpPr>
        <p:grpSpPr>
          <a:xfrm>
            <a:off x="1447800" y="3581400"/>
            <a:ext cx="1752600" cy="2286000"/>
            <a:chOff x="1447800" y="3581400"/>
            <a:chExt cx="1752600" cy="2286000"/>
          </a:xfrm>
        </p:grpSpPr>
        <p:sp>
          <p:nvSpPr>
            <p:cNvPr id="5" name="Oval 4"/>
            <p:cNvSpPr/>
            <p:nvPr/>
          </p:nvSpPr>
          <p:spPr>
            <a:xfrm>
              <a:off x="1447800" y="3581400"/>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47800" y="5410200"/>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1066800" y="3420249"/>
            <a:ext cx="1981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493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Why take patient-reported outcomes as part of routine care? </a:t>
            </a:r>
          </a:p>
          <a:p>
            <a:r>
              <a:rPr lang="en-US" dirty="0" smtClean="0"/>
              <a:t>How do we do it at MSKCC?</a:t>
            </a:r>
          </a:p>
          <a:p>
            <a:r>
              <a:rPr lang="en-US" dirty="0" smtClean="0"/>
              <a:t>Impact for TWICs</a:t>
            </a:r>
          </a:p>
          <a:p>
            <a:endParaRPr lang="en-US" dirty="0"/>
          </a:p>
        </p:txBody>
      </p:sp>
    </p:spTree>
    <p:extLst>
      <p:ext uri="{BB962C8B-B14F-4D97-AF65-F5344CB8AC3E}">
        <p14:creationId xmlns:p14="http://schemas.microsoft.com/office/powerpoint/2010/main" val="1761945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rvivorship Q4.JPG"/>
          <p:cNvPicPr>
            <a:picLocks noGrp="1" noChangeAspect="1"/>
          </p:cNvPicPr>
          <p:nvPr>
            <p:ph idx="1"/>
          </p:nvPr>
        </p:nvPicPr>
        <p:blipFill>
          <a:blip r:embed="rId2" cstate="print"/>
          <a:stretch>
            <a:fillRect/>
          </a:stretch>
        </p:blipFill>
        <p:spPr>
          <a:xfrm>
            <a:off x="1066799" y="228600"/>
            <a:ext cx="6206649" cy="6019800"/>
          </a:xfrm>
        </p:spPr>
      </p:pic>
      <p:grpSp>
        <p:nvGrpSpPr>
          <p:cNvPr id="19" name="Group 18"/>
          <p:cNvGrpSpPr/>
          <p:nvPr/>
        </p:nvGrpSpPr>
        <p:grpSpPr>
          <a:xfrm>
            <a:off x="4953000" y="1905000"/>
            <a:ext cx="3124200" cy="2514600"/>
            <a:chOff x="4953000" y="1905000"/>
            <a:chExt cx="3124200" cy="2514600"/>
          </a:xfrm>
        </p:grpSpPr>
        <p:sp>
          <p:nvSpPr>
            <p:cNvPr id="11" name="TextBox 10"/>
            <p:cNvSpPr txBox="1"/>
            <p:nvPr/>
          </p:nvSpPr>
          <p:spPr>
            <a:xfrm>
              <a:off x="6781800" y="3581400"/>
              <a:ext cx="1295400" cy="323165"/>
            </a:xfrm>
            <a:prstGeom prst="rect">
              <a:avLst/>
            </a:prstGeom>
            <a:noFill/>
          </p:spPr>
          <p:txBody>
            <a:bodyPr wrap="square" rtlCol="0">
              <a:spAutoFit/>
            </a:bodyPr>
            <a:lstStyle/>
            <a:p>
              <a:r>
                <a:rPr lang="en-US" sz="1500" dirty="0" smtClean="0">
                  <a:solidFill>
                    <a:srgbClr val="FF0000"/>
                  </a:solidFill>
                </a:rPr>
                <a:t>Prediction</a:t>
              </a:r>
              <a:endParaRPr lang="en-US" sz="1500" dirty="0">
                <a:solidFill>
                  <a:srgbClr val="FF0000"/>
                </a:solidFill>
              </a:endParaRPr>
            </a:p>
          </p:txBody>
        </p:sp>
        <p:grpSp>
          <p:nvGrpSpPr>
            <p:cNvPr id="17" name="Group 16"/>
            <p:cNvGrpSpPr/>
            <p:nvPr/>
          </p:nvGrpSpPr>
          <p:grpSpPr>
            <a:xfrm>
              <a:off x="4953000" y="1905000"/>
              <a:ext cx="3048000" cy="2514600"/>
              <a:chOff x="4953000" y="1905000"/>
              <a:chExt cx="3048000" cy="2514600"/>
            </a:xfrm>
          </p:grpSpPr>
          <p:cxnSp>
            <p:nvCxnSpPr>
              <p:cNvPr id="10" name="Straight Arrow Connector 9"/>
              <p:cNvCxnSpPr/>
              <p:nvPr/>
            </p:nvCxnSpPr>
            <p:spPr>
              <a:xfrm flipH="1">
                <a:off x="6172200" y="3505200"/>
                <a:ext cx="8382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953000" y="1905000"/>
                <a:ext cx="3048000" cy="2286000"/>
                <a:chOff x="4953000" y="1905000"/>
                <a:chExt cx="3048000" cy="2286000"/>
              </a:xfrm>
            </p:grpSpPr>
            <p:cxnSp>
              <p:nvCxnSpPr>
                <p:cNvPr id="8" name="Straight Arrow Connector 7"/>
                <p:cNvCxnSpPr/>
                <p:nvPr/>
              </p:nvCxnSpPr>
              <p:spPr>
                <a:xfrm flipH="1">
                  <a:off x="6019800" y="1981200"/>
                  <a:ext cx="8382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953000" y="1905000"/>
                  <a:ext cx="3048000" cy="2286000"/>
                  <a:chOff x="4953000" y="1905000"/>
                  <a:chExt cx="3048000" cy="2286000"/>
                </a:xfrm>
              </p:grpSpPr>
              <p:sp>
                <p:nvSpPr>
                  <p:cNvPr id="9" name="TextBox 8"/>
                  <p:cNvSpPr txBox="1"/>
                  <p:nvPr/>
                </p:nvSpPr>
                <p:spPr>
                  <a:xfrm>
                    <a:off x="6705600" y="1981200"/>
                    <a:ext cx="1295400" cy="323165"/>
                  </a:xfrm>
                  <a:prstGeom prst="rect">
                    <a:avLst/>
                  </a:prstGeom>
                  <a:noFill/>
                </p:spPr>
                <p:txBody>
                  <a:bodyPr wrap="square" rtlCol="0">
                    <a:spAutoFit/>
                  </a:bodyPr>
                  <a:lstStyle/>
                  <a:p>
                    <a:r>
                      <a:rPr lang="en-US" sz="1500" dirty="0" smtClean="0">
                        <a:solidFill>
                          <a:srgbClr val="FF0000"/>
                        </a:solidFill>
                      </a:rPr>
                      <a:t>Prediction</a:t>
                    </a:r>
                    <a:endParaRPr lang="en-US" sz="1500" dirty="0">
                      <a:solidFill>
                        <a:srgbClr val="FF0000"/>
                      </a:solidFill>
                    </a:endParaRPr>
                  </a:p>
                </p:txBody>
              </p:sp>
              <p:grpSp>
                <p:nvGrpSpPr>
                  <p:cNvPr id="14" name="Group 13"/>
                  <p:cNvGrpSpPr/>
                  <p:nvPr/>
                </p:nvGrpSpPr>
                <p:grpSpPr>
                  <a:xfrm>
                    <a:off x="4953000" y="1905000"/>
                    <a:ext cx="838200" cy="2286000"/>
                    <a:chOff x="4953000" y="1905000"/>
                    <a:chExt cx="838200" cy="2286000"/>
                  </a:xfrm>
                </p:grpSpPr>
                <p:sp>
                  <p:nvSpPr>
                    <p:cNvPr id="12" name="Oval 11"/>
                    <p:cNvSpPr/>
                    <p:nvPr/>
                  </p:nvSpPr>
                  <p:spPr>
                    <a:xfrm>
                      <a:off x="4953000" y="1905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38862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15183473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1-05 at 3.29.23 PM.png"/>
          <p:cNvPicPr>
            <a:picLocks noGrp="1" noChangeAspect="1"/>
          </p:cNvPicPr>
          <p:nvPr>
            <p:ph idx="1"/>
          </p:nvPr>
        </p:nvPicPr>
        <p:blipFill>
          <a:blip r:embed="rId2">
            <a:extLst>
              <a:ext uri="{28A0092B-C50C-407E-A947-70E740481C1C}">
                <a14:useLocalDpi xmlns:a14="http://schemas.microsoft.com/office/drawing/2010/main" val="0"/>
              </a:ext>
            </a:extLst>
          </a:blip>
          <a:srcRect l="3528" r="3528"/>
          <a:stretch>
            <a:fillRect/>
          </a:stretch>
        </p:blipFill>
        <p:spPr>
          <a:xfrm>
            <a:off x="0" y="0"/>
            <a:ext cx="8997112" cy="6365875"/>
          </a:xfrm>
        </p:spPr>
      </p:pic>
    </p:spTree>
    <p:extLst>
      <p:ext uri="{BB962C8B-B14F-4D97-AF65-F5344CB8AC3E}">
        <p14:creationId xmlns:p14="http://schemas.microsoft.com/office/powerpoint/2010/main" val="20936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solidFill>
                  <a:srgbClr val="A6A6A6"/>
                </a:solidFill>
              </a:rPr>
              <a:t>Why take patient-reported outcomes as part of routine care? </a:t>
            </a:r>
          </a:p>
          <a:p>
            <a:r>
              <a:rPr lang="en-US" dirty="0" smtClean="0">
                <a:solidFill>
                  <a:srgbClr val="A6A6A6"/>
                </a:solidFill>
              </a:rPr>
              <a:t>How do we do it at MSKCC?</a:t>
            </a:r>
          </a:p>
          <a:p>
            <a:r>
              <a:rPr lang="en-US" dirty="0" smtClean="0"/>
              <a:t>Impact for TWICs</a:t>
            </a:r>
          </a:p>
          <a:p>
            <a:endParaRPr lang="en-US" dirty="0"/>
          </a:p>
        </p:txBody>
      </p:sp>
    </p:spTree>
    <p:extLst>
      <p:ext uri="{BB962C8B-B14F-4D97-AF65-F5344CB8AC3E}">
        <p14:creationId xmlns:p14="http://schemas.microsoft.com/office/powerpoint/2010/main" val="3460816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smtClean="0"/>
              <a:t>Key concept</a:t>
            </a:r>
          </a:p>
        </p:txBody>
      </p:sp>
      <p:sp>
        <p:nvSpPr>
          <p:cNvPr id="3" name="Content Placeholder 2"/>
          <p:cNvSpPr>
            <a:spLocks noGrp="1"/>
          </p:cNvSpPr>
          <p:nvPr>
            <p:ph idx="1"/>
          </p:nvPr>
        </p:nvSpPr>
        <p:spPr/>
        <p:txBody>
          <a:bodyPr/>
          <a:lstStyle/>
          <a:p>
            <a:pPr>
              <a:defRPr/>
            </a:pPr>
            <a:r>
              <a:rPr lang="en-US" dirty="0" smtClean="0">
                <a:ea typeface="ＭＳ Ｐゴシック" charset="0"/>
              </a:rPr>
              <a:t>Data integration</a:t>
            </a:r>
          </a:p>
          <a:p>
            <a:pPr marL="0" indent="0">
              <a:buFontTx/>
              <a:buNone/>
              <a:defRPr/>
            </a:pPr>
            <a:endParaRPr lang="en-US" dirty="0" smtClean="0">
              <a:ea typeface="ＭＳ Ｐゴシック" charset="0"/>
            </a:endParaRPr>
          </a:p>
        </p:txBody>
      </p:sp>
      <p:pic>
        <p:nvPicPr>
          <p:cNvPr id="2" name="Picture 1"/>
          <p:cNvPicPr>
            <a:picLocks noChangeAspect="1"/>
          </p:cNvPicPr>
          <p:nvPr/>
        </p:nvPicPr>
        <p:blipFill>
          <a:blip r:embed="rId2" cstate="print"/>
          <a:srcRect/>
          <a:stretch>
            <a:fillRect/>
          </a:stretch>
        </p:blipFill>
        <p:spPr bwMode="auto">
          <a:xfrm>
            <a:off x="1689099" y="1828800"/>
            <a:ext cx="5788025" cy="4390522"/>
          </a:xfrm>
          <a:prstGeom prst="rect">
            <a:avLst/>
          </a:prstGeom>
          <a:noFill/>
          <a:ln w="9525">
            <a:noFill/>
            <a:miter lim="800000"/>
            <a:headEnd/>
            <a:tailEnd/>
          </a:ln>
        </p:spPr>
      </p:pic>
    </p:spTree>
    <p:extLst>
      <p:ext uri="{BB962C8B-B14F-4D97-AF65-F5344CB8AC3E}">
        <p14:creationId xmlns:p14="http://schemas.microsoft.com/office/powerpoint/2010/main" val="33932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smtClean="0"/>
              <a:t>Typical practice</a:t>
            </a:r>
          </a:p>
        </p:txBody>
      </p:sp>
      <p:sp>
        <p:nvSpPr>
          <p:cNvPr id="137218" name="Content Placeholder 2"/>
          <p:cNvSpPr>
            <a:spLocks noGrp="1"/>
          </p:cNvSpPr>
          <p:nvPr>
            <p:ph idx="1"/>
          </p:nvPr>
        </p:nvSpPr>
        <p:spPr>
          <a:xfrm>
            <a:off x="9601200" y="4419600"/>
            <a:ext cx="8458200" cy="4114800"/>
          </a:xfrm>
        </p:spPr>
        <p:txBody>
          <a:bodyPr/>
          <a:lstStyle/>
          <a:p>
            <a:r>
              <a:rPr lang="en-US" dirty="0" smtClean="0"/>
              <a:t>Questionnaire for research</a:t>
            </a:r>
          </a:p>
          <a:p>
            <a:r>
              <a:rPr lang="en-US" dirty="0" smtClean="0"/>
              <a:t>Clinician grading for clinical practice</a:t>
            </a:r>
          </a:p>
          <a:p>
            <a:r>
              <a:rPr lang="en-US" dirty="0" smtClean="0"/>
              <a:t>Survey for quality assurance</a:t>
            </a:r>
          </a:p>
          <a:p>
            <a:r>
              <a:rPr lang="en-US" dirty="0" smtClean="0"/>
              <a:t>Data </a:t>
            </a:r>
            <a:r>
              <a:rPr lang="en-US" dirty="0" err="1" smtClean="0"/>
              <a:t>siloing</a:t>
            </a:r>
            <a:endParaRPr lang="en-US" dirty="0" smtClean="0"/>
          </a:p>
        </p:txBody>
      </p:sp>
      <p:grpSp>
        <p:nvGrpSpPr>
          <p:cNvPr id="7" name="Group 6"/>
          <p:cNvGrpSpPr/>
          <p:nvPr/>
        </p:nvGrpSpPr>
        <p:grpSpPr>
          <a:xfrm>
            <a:off x="609600" y="2057400"/>
            <a:ext cx="5499100" cy="3810000"/>
            <a:chOff x="1117600" y="584200"/>
            <a:chExt cx="6896100" cy="5676900"/>
          </a:xfrm>
        </p:grpSpPr>
        <p:pic>
          <p:nvPicPr>
            <p:cNvPr id="4" name="Picture 3" descr="Screen Shot 2015-02-10 at 4.42.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584200"/>
              <a:ext cx="6896100" cy="5676900"/>
            </a:xfrm>
            <a:prstGeom prst="rect">
              <a:avLst/>
            </a:prstGeom>
          </p:spPr>
        </p:pic>
        <p:sp>
          <p:nvSpPr>
            <p:cNvPr id="5" name="Rectangle 4"/>
            <p:cNvSpPr/>
            <p:nvPr/>
          </p:nvSpPr>
          <p:spPr>
            <a:xfrm>
              <a:off x="3270566" y="669264"/>
              <a:ext cx="2660018" cy="550305"/>
            </a:xfrm>
            <a:prstGeom prst="rect">
              <a:avLst/>
            </a:prstGeom>
            <a:noFill/>
            <a:ln w="57150" cmpd="sng">
              <a:solidFill>
                <a:srgbClr val="FF0000"/>
              </a:solidFill>
            </a:ln>
          </p:spPr>
          <p:txBody>
            <a:bodyPr wrap="none" lIns="91440" tIns="45720" rIns="91440" bIns="45720">
              <a:spAutoFit/>
            </a:bodyPr>
            <a:lstStyle/>
            <a:p>
              <a:pPr algn="ctr"/>
              <a:r>
                <a:rPr lang="en-US" sz="1800" b="1" cap="none" spc="0"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Black"/>
                  <a:cs typeface="Arial Black"/>
                </a:rPr>
                <a:t>CONFIDENTIAL</a:t>
              </a:r>
              <a:endParaRPr lang="en-US" sz="18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Black"/>
                <a:cs typeface="Arial Black"/>
              </a:endParaRPr>
            </a:p>
          </p:txBody>
        </p:sp>
      </p:grpSp>
      <p:pic>
        <p:nvPicPr>
          <p:cNvPr id="3" name="Picture 2"/>
          <p:cNvPicPr>
            <a:picLocks noChangeAspect="1"/>
          </p:cNvPicPr>
          <p:nvPr/>
        </p:nvPicPr>
        <p:blipFill>
          <a:blip r:embed="rId3"/>
          <a:stretch>
            <a:fillRect/>
          </a:stretch>
        </p:blipFill>
        <p:spPr>
          <a:xfrm>
            <a:off x="1066800" y="2266950"/>
            <a:ext cx="5562600" cy="3829050"/>
          </a:xfrm>
          <a:prstGeom prst="rect">
            <a:avLst/>
          </a:prstGeom>
        </p:spPr>
      </p:pic>
      <p:pic>
        <p:nvPicPr>
          <p:cNvPr id="2" name="Picture 1"/>
          <p:cNvPicPr>
            <a:picLocks noChangeAspect="1"/>
          </p:cNvPicPr>
          <p:nvPr/>
        </p:nvPicPr>
        <p:blipFill>
          <a:blip r:embed="rId4"/>
          <a:stretch>
            <a:fillRect/>
          </a:stretch>
        </p:blipFill>
        <p:spPr>
          <a:xfrm>
            <a:off x="1524000" y="2514600"/>
            <a:ext cx="5712856" cy="3806190"/>
          </a:xfrm>
          <a:prstGeom prst="rect">
            <a:avLst/>
          </a:prstGeom>
        </p:spPr>
      </p:pic>
      <p:pic>
        <p:nvPicPr>
          <p:cNvPr id="8" name="Picture 7"/>
          <p:cNvPicPr>
            <a:picLocks noChangeAspect="1"/>
          </p:cNvPicPr>
          <p:nvPr/>
        </p:nvPicPr>
        <p:blipFill>
          <a:blip r:embed="rId5"/>
          <a:stretch>
            <a:fillRect/>
          </a:stretch>
        </p:blipFill>
        <p:spPr>
          <a:xfrm>
            <a:off x="1828800" y="2971800"/>
            <a:ext cx="5638800" cy="3733800"/>
          </a:xfrm>
          <a:prstGeom prst="rect">
            <a:avLst/>
          </a:prstGeom>
        </p:spPr>
      </p:pic>
    </p:spTree>
    <p:extLst>
      <p:ext uri="{BB962C8B-B14F-4D97-AF65-F5344CB8AC3E}">
        <p14:creationId xmlns:p14="http://schemas.microsoft.com/office/powerpoint/2010/main" val="214443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smtClean="0"/>
              <a:t>Data integration</a:t>
            </a:r>
          </a:p>
        </p:txBody>
      </p:sp>
      <p:sp>
        <p:nvSpPr>
          <p:cNvPr id="138242" name="Content Placeholder 2"/>
          <p:cNvSpPr>
            <a:spLocks noGrp="1"/>
          </p:cNvSpPr>
          <p:nvPr>
            <p:ph idx="1"/>
          </p:nvPr>
        </p:nvSpPr>
        <p:spPr/>
        <p:txBody>
          <a:bodyPr/>
          <a:lstStyle/>
          <a:p>
            <a:r>
              <a:rPr lang="en-US" smtClean="0"/>
              <a:t>Ask once</a:t>
            </a:r>
          </a:p>
          <a:p>
            <a:pPr lvl="1"/>
            <a:r>
              <a:rPr lang="en-US" smtClean="0"/>
              <a:t>Are you using pads?</a:t>
            </a:r>
          </a:p>
          <a:p>
            <a:r>
              <a:rPr lang="en-US" smtClean="0"/>
              <a:t>Use data for:</a:t>
            </a:r>
          </a:p>
          <a:p>
            <a:pPr lvl="1"/>
            <a:r>
              <a:rPr lang="en-US" smtClean="0"/>
              <a:t>Research</a:t>
            </a:r>
          </a:p>
          <a:p>
            <a:pPr lvl="1"/>
            <a:r>
              <a:rPr lang="en-US" smtClean="0"/>
              <a:t>Clinical practice</a:t>
            </a:r>
          </a:p>
          <a:p>
            <a:pPr lvl="1"/>
            <a:r>
              <a:rPr lang="en-US" smtClean="0"/>
              <a:t>Quality assurance</a:t>
            </a:r>
          </a:p>
          <a:p>
            <a:pPr lvl="1"/>
            <a:endParaRPr lang="en-US" smtClean="0"/>
          </a:p>
        </p:txBody>
      </p:sp>
    </p:spTree>
    <p:extLst>
      <p:ext uri="{BB962C8B-B14F-4D97-AF65-F5344CB8AC3E}">
        <p14:creationId xmlns:p14="http://schemas.microsoft.com/office/powerpoint/2010/main" val="128905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24" y="1504158"/>
            <a:ext cx="7679871" cy="782662"/>
          </a:xfrm>
        </p:spPr>
        <p:txBody>
          <a:bodyPr/>
          <a:lstStyle/>
          <a:p>
            <a:r>
              <a:rPr lang="en-US" dirty="0" smtClean="0"/>
              <a:t>Cluster crossover randomized trial: suturing approaches for bladder anastomosis during prostate surgery</a:t>
            </a:r>
            <a:br>
              <a:rPr lang="en-US" dirty="0" smtClean="0"/>
            </a:br>
            <a:endParaRPr lang="en-US" dirty="0"/>
          </a:p>
        </p:txBody>
      </p:sp>
      <p:pic>
        <p:nvPicPr>
          <p:cNvPr id="4" name="Content Placeholder 3" descr="EastF10"/>
          <p:cNvPicPr>
            <a:picLocks noGrp="1"/>
          </p:cNvPicPr>
          <p:nvPr>
            <p:ph idx="1"/>
          </p:nvPr>
        </p:nvPicPr>
        <p:blipFill rotWithShape="1">
          <a:blip r:embed="rId2" cstate="print">
            <a:lum bright="24000" contrast="54000"/>
          </a:blip>
          <a:srcRect l="34679" t="7938" r="20259" b="52378"/>
          <a:stretch/>
        </p:blipFill>
        <p:spPr bwMode="auto">
          <a:xfrm>
            <a:off x="1142999" y="2302695"/>
            <a:ext cx="6746875" cy="4031430"/>
          </a:xfrm>
          <a:prstGeom prst="rect">
            <a:avLst/>
          </a:prstGeom>
          <a:noFill/>
          <a:ln w="9525">
            <a:noFill/>
            <a:miter lim="800000"/>
            <a:headEnd/>
            <a:tailEnd/>
          </a:ln>
        </p:spPr>
      </p:pic>
    </p:spTree>
    <p:extLst>
      <p:ext uri="{BB962C8B-B14F-4D97-AF65-F5344CB8AC3E}">
        <p14:creationId xmlns:p14="http://schemas.microsoft.com/office/powerpoint/2010/main" val="5168805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948533"/>
            <a:ext cx="7679871" cy="782662"/>
          </a:xfrm>
        </p:spPr>
        <p:txBody>
          <a:bodyPr/>
          <a:lstStyle/>
          <a:p>
            <a:r>
              <a:rPr lang="en-US" dirty="0" smtClean="0"/>
              <a:t>Cluster crossover randomized trial: transverse vs. vertical closure of port-site incision</a:t>
            </a:r>
            <a:endParaRPr lang="en-US" dirty="0"/>
          </a:p>
        </p:txBody>
      </p:sp>
      <p:sp>
        <p:nvSpPr>
          <p:cNvPr id="3" name="Content Placeholder 2"/>
          <p:cNvSpPr>
            <a:spLocks noGrp="1"/>
          </p:cNvSpPr>
          <p:nvPr>
            <p:ph idx="1"/>
          </p:nvPr>
        </p:nvSpPr>
        <p:spPr>
          <a:xfrm>
            <a:off x="765629" y="2536466"/>
            <a:ext cx="7679871" cy="4525963"/>
          </a:xfrm>
        </p:spPr>
        <p:txBody>
          <a:bodyPr/>
          <a:lstStyle/>
          <a:p>
            <a:r>
              <a:rPr lang="en-US" dirty="0" smtClean="0"/>
              <a:t>PHOTO HERE!!!</a:t>
            </a:r>
          </a:p>
          <a:p>
            <a:r>
              <a:rPr lang="en-US" dirty="0" smtClean="0"/>
              <a:t>Picture of endpoint </a:t>
            </a:r>
            <a:endParaRPr lang="en-US" dirty="0"/>
          </a:p>
        </p:txBody>
      </p:sp>
      <p:pic>
        <p:nvPicPr>
          <p:cNvPr id="4" name="Picture 3"/>
          <p:cNvPicPr>
            <a:picLocks noChangeAspect="1"/>
          </p:cNvPicPr>
          <p:nvPr/>
        </p:nvPicPr>
        <p:blipFill>
          <a:blip r:embed="rId2"/>
          <a:stretch>
            <a:fillRect/>
          </a:stretch>
        </p:blipFill>
        <p:spPr>
          <a:xfrm>
            <a:off x="765629" y="1731196"/>
            <a:ext cx="7013121" cy="4448924"/>
          </a:xfrm>
          <a:prstGeom prst="rect">
            <a:avLst/>
          </a:prstGeom>
        </p:spPr>
      </p:pic>
    </p:spTree>
    <p:extLst>
      <p:ext uri="{BB962C8B-B14F-4D97-AF65-F5344CB8AC3E}">
        <p14:creationId xmlns:p14="http://schemas.microsoft.com/office/powerpoint/2010/main" val="13251695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448087"/>
            <a:ext cx="7679871" cy="782662"/>
          </a:xfrm>
        </p:spPr>
        <p:txBody>
          <a:bodyPr/>
          <a:lstStyle/>
          <a:p>
            <a:r>
              <a:rPr lang="en-US" dirty="0" smtClean="0"/>
              <a:t>Just-in-time consent of relaxation therapy for prostate biopsy pain</a:t>
            </a:r>
            <a:endParaRPr lang="en-US" dirty="0"/>
          </a:p>
        </p:txBody>
      </p:sp>
      <p:pic>
        <p:nvPicPr>
          <p:cNvPr id="5" name="Content Placeholder 4"/>
          <p:cNvPicPr>
            <a:picLocks noGrp="1" noChangeAspect="1"/>
          </p:cNvPicPr>
          <p:nvPr>
            <p:ph idx="1"/>
          </p:nvPr>
        </p:nvPicPr>
        <p:blipFill>
          <a:blip r:embed="rId2"/>
          <a:srcRect t="6130" b="6130"/>
          <a:stretch>
            <a:fillRect/>
          </a:stretch>
        </p:blipFill>
        <p:spPr>
          <a:xfrm>
            <a:off x="765629" y="1488716"/>
            <a:ext cx="7679871" cy="4525963"/>
          </a:xfrm>
        </p:spPr>
      </p:pic>
    </p:spTree>
    <p:extLst>
      <p:ext uri="{BB962C8B-B14F-4D97-AF65-F5344CB8AC3E}">
        <p14:creationId xmlns:p14="http://schemas.microsoft.com/office/powerpoint/2010/main" val="5625790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472283"/>
            <a:ext cx="7679871" cy="782662"/>
          </a:xfrm>
        </p:spPr>
        <p:txBody>
          <a:bodyPr/>
          <a:lstStyle/>
          <a:p>
            <a:r>
              <a:rPr lang="en-US" dirty="0" smtClean="0"/>
              <a:t>Clinical PROs re-used for observational research</a:t>
            </a:r>
            <a:endParaRPr lang="en-US" dirty="0"/>
          </a:p>
        </p:txBody>
      </p:sp>
      <p:sp>
        <p:nvSpPr>
          <p:cNvPr id="3" name="Content Placeholder 2"/>
          <p:cNvSpPr>
            <a:spLocks noGrp="1"/>
          </p:cNvSpPr>
          <p:nvPr>
            <p:ph idx="1"/>
          </p:nvPr>
        </p:nvSpPr>
        <p:spPr>
          <a:xfrm>
            <a:off x="765629" y="1901466"/>
            <a:ext cx="7679871" cy="4525963"/>
          </a:xfrm>
        </p:spPr>
        <p:txBody>
          <a:bodyPr/>
          <a:lstStyle/>
          <a:p>
            <a:endParaRPr lang="en-US" dirty="0"/>
          </a:p>
        </p:txBody>
      </p:sp>
      <p:pic>
        <p:nvPicPr>
          <p:cNvPr id="4" name="Content Placeholder 3" descr="Screen Shot 2015-11-02 at 7.21.21 PM.png"/>
          <p:cNvPicPr/>
          <p:nvPr/>
        </p:nvPicPr>
        <p:blipFill>
          <a:blip r:embed="rId2">
            <a:extLst>
              <a:ext uri="{28A0092B-C50C-407E-A947-70E740481C1C}">
                <a14:useLocalDpi xmlns:a14="http://schemas.microsoft.com/office/drawing/2010/main" val="0"/>
              </a:ext>
            </a:extLst>
          </a:blip>
          <a:srcRect t="4208" b="6345"/>
          <a:stretch>
            <a:fillRect/>
          </a:stretch>
        </p:blipFill>
        <p:spPr bwMode="auto">
          <a:xfrm>
            <a:off x="765629" y="1504950"/>
            <a:ext cx="7981496" cy="4622800"/>
          </a:xfrm>
          <a:prstGeom prst="rect">
            <a:avLst/>
          </a:prstGeom>
          <a:noFill/>
          <a:ln>
            <a:noFill/>
          </a:ln>
          <a:extLs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5180055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Why take patient-reported outcomes as part of routine care? </a:t>
            </a:r>
          </a:p>
          <a:p>
            <a:r>
              <a:rPr lang="en-US" dirty="0" smtClean="0">
                <a:solidFill>
                  <a:schemeClr val="bg1">
                    <a:lumMod val="65000"/>
                  </a:schemeClr>
                </a:solidFill>
              </a:rPr>
              <a:t>How do we do it at MSKCC?</a:t>
            </a:r>
          </a:p>
          <a:p>
            <a:r>
              <a:rPr lang="en-US" dirty="0" smtClean="0">
                <a:solidFill>
                  <a:schemeClr val="bg1">
                    <a:lumMod val="65000"/>
                  </a:schemeClr>
                </a:solidFill>
              </a:rPr>
              <a:t>Impact for TWICs</a:t>
            </a:r>
          </a:p>
          <a:p>
            <a:endParaRPr lang="en-US" dirty="0"/>
          </a:p>
        </p:txBody>
      </p:sp>
    </p:spTree>
    <p:extLst>
      <p:ext uri="{BB962C8B-B14F-4D97-AF65-F5344CB8AC3E}">
        <p14:creationId xmlns:p14="http://schemas.microsoft.com/office/powerpoint/2010/main" val="42851722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65629" y="1504591"/>
            <a:ext cx="7679871" cy="4525963"/>
          </a:xfrm>
        </p:spPr>
        <p:txBody>
          <a:bodyPr/>
          <a:lstStyle/>
          <a:p>
            <a:r>
              <a:rPr lang="en-US" dirty="0" smtClean="0"/>
              <a:t>Integrate PROs into routine clinical practice</a:t>
            </a:r>
          </a:p>
          <a:p>
            <a:r>
              <a:rPr lang="en-US" dirty="0" smtClean="0"/>
              <a:t>Focus on optimizing clinical care</a:t>
            </a:r>
          </a:p>
          <a:p>
            <a:pPr lvl="1"/>
            <a:r>
              <a:rPr lang="en-US" dirty="0" smtClean="0"/>
              <a:t>Clinicians must read patient responses</a:t>
            </a:r>
          </a:p>
          <a:p>
            <a:pPr lvl="1"/>
            <a:r>
              <a:rPr lang="en-US" dirty="0" smtClean="0"/>
              <a:t>Patients must complete surveys</a:t>
            </a:r>
          </a:p>
          <a:p>
            <a:pPr lvl="1"/>
            <a:r>
              <a:rPr lang="en-US" dirty="0" smtClean="0"/>
              <a:t>Add value with smart reports</a:t>
            </a:r>
          </a:p>
          <a:p>
            <a:r>
              <a:rPr lang="en-US" dirty="0" smtClean="0"/>
              <a:t>Data available as endpoints for observational and experimental research</a:t>
            </a:r>
          </a:p>
        </p:txBody>
      </p:sp>
    </p:spTree>
    <p:extLst>
      <p:ext uri="{BB962C8B-B14F-4D97-AF65-F5344CB8AC3E}">
        <p14:creationId xmlns:p14="http://schemas.microsoft.com/office/powerpoint/2010/main" val="23189412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 patients</a:t>
            </a:r>
            <a:endParaRPr lang="en-US" dirty="0"/>
          </a:p>
        </p:txBody>
      </p:sp>
      <p:pic>
        <p:nvPicPr>
          <p:cNvPr id="4" name="Content Placeholder 3" descr="BASCH nejm.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5376" t="6643" r="4598" b="6256"/>
          <a:stretch/>
        </p:blipFill>
        <p:spPr>
          <a:xfrm>
            <a:off x="765629" y="297658"/>
            <a:ext cx="7448551" cy="5923715"/>
          </a:xfrm>
        </p:spPr>
      </p:pic>
    </p:spTree>
    <p:extLst>
      <p:ext uri="{BB962C8B-B14F-4D97-AF65-F5344CB8AC3E}">
        <p14:creationId xmlns:p14="http://schemas.microsoft.com/office/powerpoint/2010/main" val="30208224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49400" y="-1154112"/>
            <a:ext cx="7762875" cy="1143000"/>
          </a:xfrm>
        </p:spPr>
        <p:txBody>
          <a:bodyPr/>
          <a:lstStyle/>
          <a:p>
            <a:pPr eaLnBrk="1" hangingPunct="1"/>
            <a:endParaRPr lang="en-US" dirty="0">
              <a:latin typeface="Helvetica" charset="0"/>
              <a:ea typeface="MS PGothic" charset="0"/>
              <a:cs typeface="Helvetica" charset="0"/>
            </a:endParaRPr>
          </a:p>
        </p:txBody>
      </p:sp>
      <p:sp>
        <p:nvSpPr>
          <p:cNvPr id="20483" name="Text Box 233"/>
          <p:cNvSpPr txBox="1">
            <a:spLocks noChangeArrowheads="1"/>
          </p:cNvSpPr>
          <p:nvPr/>
        </p:nvSpPr>
        <p:spPr bwMode="auto">
          <a:xfrm>
            <a:off x="3802063" y="5976938"/>
            <a:ext cx="4524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defTabSz="914400"/>
            <a:endParaRPr lang="sv-SE" sz="900">
              <a:solidFill>
                <a:srgbClr val="595B5C"/>
              </a:solidFill>
              <a:latin typeface="Calibri" charset="0"/>
            </a:endParaRP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708" y="258763"/>
            <a:ext cx="7865710" cy="54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233"/>
          <p:cNvSpPr txBox="1">
            <a:spLocks noChangeArrowheads="1"/>
          </p:cNvSpPr>
          <p:nvPr/>
        </p:nvSpPr>
        <p:spPr bwMode="auto">
          <a:xfrm>
            <a:off x="3800475" y="5983288"/>
            <a:ext cx="4524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defTabSz="914400"/>
            <a:r>
              <a:rPr lang="sv-SE" sz="900">
                <a:solidFill>
                  <a:srgbClr val="595B5C"/>
                </a:solidFill>
                <a:latin typeface="Calibri" charset="0"/>
              </a:rPr>
              <a:t>Sonn GA, et al. J Urol 2009;182(5):2296–2302</a:t>
            </a:r>
          </a:p>
        </p:txBody>
      </p:sp>
    </p:spTree>
    <p:extLst>
      <p:ext uri="{BB962C8B-B14F-4D97-AF65-F5344CB8AC3E}">
        <p14:creationId xmlns:p14="http://schemas.microsoft.com/office/powerpoint/2010/main" val="31817778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688989"/>
            <a:ext cx="7679871" cy="782662"/>
          </a:xfrm>
        </p:spPr>
        <p:txBody>
          <a:bodyPr/>
          <a:lstStyle/>
          <a:p>
            <a:r>
              <a:rPr lang="en-US" dirty="0" smtClean="0"/>
              <a:t>Are you able to get erections that are hard enough for penetration?</a:t>
            </a:r>
            <a:endParaRPr lang="en-US" dirty="0"/>
          </a:p>
        </p:txBody>
      </p:sp>
      <p:pic>
        <p:nvPicPr>
          <p:cNvPr id="5" name="Content Placeholder 4"/>
          <p:cNvPicPr>
            <a:picLocks noGrp="1" noChangeAspect="1"/>
          </p:cNvPicPr>
          <p:nvPr>
            <p:ph idx="1"/>
          </p:nvPr>
        </p:nvPicPr>
        <p:blipFill>
          <a:blip r:embed="rId2"/>
          <a:srcRect t="892" b="892"/>
          <a:stretch>
            <a:fillRect/>
          </a:stretch>
        </p:blipFill>
        <p:spPr>
          <a:xfrm>
            <a:off x="765629" y="1695091"/>
            <a:ext cx="7679871" cy="4525963"/>
          </a:xfrm>
        </p:spPr>
      </p:pic>
    </p:spTree>
    <p:extLst>
      <p:ext uri="{BB962C8B-B14F-4D97-AF65-F5344CB8AC3E}">
        <p14:creationId xmlns:p14="http://schemas.microsoft.com/office/powerpoint/2010/main" val="39238386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5024135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28600" y="2028618"/>
            <a:ext cx="8686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58595B"/>
                </a:solidFill>
                <a:effectLst/>
                <a:latin typeface="NotoSans"/>
                <a:ea typeface="Calibri" pitchFamily="34" charset="0"/>
                <a:cs typeface="Arial" pitchFamily="34" charset="0"/>
              </a:rPr>
              <a:t>Recommend</a:t>
            </a:r>
            <a:r>
              <a:rPr lang="en-US" sz="2800" b="1" dirty="0" smtClean="0">
                <a:solidFill>
                  <a:srgbClr val="58595B"/>
                </a:solidFill>
                <a:latin typeface="NotoSans"/>
                <a:ea typeface="Calibri" pitchFamily="34" charset="0"/>
                <a:cs typeface="Arial" pitchFamily="34" charset="0"/>
              </a:rPr>
              <a:t>ation F</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58595B"/>
                </a:solidFill>
                <a:effectLst/>
                <a:latin typeface="NotoSans"/>
                <a:ea typeface="Calibri" pitchFamily="34" charset="0"/>
                <a:cs typeface="Arial" pitchFamily="34" charset="0"/>
              </a:rPr>
              <a:t>accelerate the development of systems for</a:t>
            </a:r>
            <a:r>
              <a:rPr lang="en-US" sz="1600" dirty="0" smtClean="0">
                <a:latin typeface="Arial" pitchFamily="34" charset="0"/>
                <a:cs typeface="Arial" pitchFamily="34" charset="0"/>
              </a:rPr>
              <a:t> </a:t>
            </a:r>
            <a:r>
              <a:rPr lang="en-US" sz="2800" b="1" dirty="0">
                <a:solidFill>
                  <a:srgbClr val="58595B"/>
                </a:solidFill>
                <a:latin typeface="NotoSans"/>
                <a:ea typeface="Calibri" pitchFamily="34" charset="0"/>
                <a:cs typeface="Arial" pitchFamily="34" charset="0"/>
              </a:rPr>
              <a:t>the routine monitoring</a:t>
            </a:r>
            <a:r>
              <a:rPr kumimoji="0" lang="en-US" sz="2400" b="0" i="0" u="none" strike="noStrike" cap="none" normalizeH="0" baseline="0" dirty="0" smtClean="0">
                <a:ln>
                  <a:noFill/>
                </a:ln>
                <a:solidFill>
                  <a:srgbClr val="58595B"/>
                </a:solidFill>
                <a:effectLst/>
                <a:latin typeface="NotoSans"/>
                <a:ea typeface="Calibri" pitchFamily="34" charset="0"/>
                <a:cs typeface="Arial" pitchFamily="34" charset="0"/>
              </a:rPr>
              <a:t> …  </a:t>
            </a:r>
            <a:r>
              <a:rPr lang="en-US" sz="2800" b="1" dirty="0">
                <a:solidFill>
                  <a:srgbClr val="58595B"/>
                </a:solidFill>
                <a:latin typeface="NotoSans"/>
                <a:ea typeface="Calibri" pitchFamily="34" charset="0"/>
                <a:cs typeface="Arial" pitchFamily="34" charset="0"/>
              </a:rPr>
              <a:t>of patient-reported symptoms </a:t>
            </a:r>
            <a:r>
              <a:rPr kumimoji="0" lang="en-US" sz="2400" b="0" i="0" u="none" strike="noStrike" cap="none" normalizeH="0" baseline="0" dirty="0" smtClean="0">
                <a:ln>
                  <a:noFill/>
                </a:ln>
                <a:solidFill>
                  <a:srgbClr val="58595B"/>
                </a:solidFill>
                <a:effectLst/>
                <a:latin typeface="NotoSans"/>
                <a:ea typeface="Calibri" pitchFamily="34" charset="0"/>
                <a:cs typeface="Arial" pitchFamily="34" charset="0"/>
              </a:rPr>
              <a:t>across the cancer</a:t>
            </a:r>
            <a:r>
              <a:rPr lang="en-US" sz="1600" dirty="0" smtClean="0">
                <a:latin typeface="Arial" pitchFamily="34" charset="0"/>
                <a:cs typeface="Arial" pitchFamily="34" charset="0"/>
              </a:rPr>
              <a:t> </a:t>
            </a:r>
            <a:r>
              <a:rPr kumimoji="0" lang="en-US" sz="2400" b="0" i="0" u="none" strike="noStrike" cap="none" normalizeH="0" baseline="0" dirty="0" smtClean="0">
                <a:ln>
                  <a:noFill/>
                </a:ln>
                <a:solidFill>
                  <a:srgbClr val="58595B"/>
                </a:solidFill>
                <a:effectLst/>
                <a:latin typeface="NotoSans"/>
                <a:ea typeface="Calibri" pitchFamily="34" charset="0"/>
                <a:cs typeface="Arial" pitchFamily="34" charset="0"/>
              </a:rPr>
              <a:t>continuum (from diagnosis throughout survivorship and at end-of-life) </a:t>
            </a:r>
            <a:r>
              <a:rPr lang="en-US" sz="2800" b="1" dirty="0">
                <a:solidFill>
                  <a:srgbClr val="58595B"/>
                </a:solidFill>
                <a:latin typeface="NotoSans"/>
                <a:ea typeface="Calibri" pitchFamily="34" charset="0"/>
                <a:cs typeface="Arial" pitchFamily="34" charset="0"/>
              </a:rPr>
              <a:t>as the standard of care</a:t>
            </a:r>
            <a:r>
              <a:rPr kumimoji="0" lang="en-US" sz="2400" b="0" i="0" u="none" strike="noStrike" cap="none" normalizeH="0" baseline="0" dirty="0" smtClean="0">
                <a:ln>
                  <a:noFill/>
                </a:ln>
                <a:solidFill>
                  <a:srgbClr val="58595B"/>
                </a:solidFill>
                <a:effectLst/>
                <a:latin typeface="NotoSans"/>
                <a:ea typeface="Calibri" pitchFamily="34" charset="0"/>
                <a:cs typeface="Arial" pitchFamily="34" charset="0"/>
              </a:rPr>
              <a:t> for cancer patients in all care settings.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97673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reporting improves symptoms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5628" y="1202966"/>
            <a:ext cx="8187871" cy="5020034"/>
          </a:xfrm>
          <a:prstGeom prst="rect">
            <a:avLst/>
          </a:prstGeom>
        </p:spPr>
      </p:pic>
      <p:sp>
        <p:nvSpPr>
          <p:cNvPr id="5" name="TextBox 4"/>
          <p:cNvSpPr txBox="1"/>
          <p:nvPr/>
        </p:nvSpPr>
        <p:spPr>
          <a:xfrm>
            <a:off x="3603625" y="1879419"/>
            <a:ext cx="4841875" cy="830997"/>
          </a:xfrm>
          <a:prstGeom prst="rect">
            <a:avLst/>
          </a:prstGeom>
          <a:solidFill>
            <a:schemeClr val="bg1"/>
          </a:solidFill>
        </p:spPr>
        <p:txBody>
          <a:bodyPr wrap="square" rtlCol="0">
            <a:spAutoFit/>
          </a:bodyPr>
          <a:lstStyle/>
          <a:p>
            <a:pPr algn="ctr"/>
            <a:r>
              <a:rPr lang="en-US" sz="2400" dirty="0" smtClean="0"/>
              <a:t>75% vs. 69% survival at one year (p=0.03)</a:t>
            </a:r>
            <a:endParaRPr lang="en-US" sz="2400" dirty="0"/>
          </a:p>
        </p:txBody>
      </p:sp>
    </p:spTree>
    <p:extLst>
      <p:ext uri="{BB962C8B-B14F-4D97-AF65-F5344CB8AC3E}">
        <p14:creationId xmlns:p14="http://schemas.microsoft.com/office/powerpoint/2010/main" val="3359090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lide Template 1">
  <a:themeElements>
    <a:clrScheme name="MSK color palle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E1EF3D4BFF234D82A88D78C1E63944" ma:contentTypeVersion="1" ma:contentTypeDescription="Create a new document." ma:contentTypeScope="" ma:versionID="189e4f04539f19d9d0a2dfbb64a7ece5">
  <xsd:schema xmlns:xsd="http://www.w3.org/2001/XMLSchema" xmlns:xs="http://www.w3.org/2001/XMLSchema" xmlns:p="http://schemas.microsoft.com/office/2006/metadata/properties" xmlns:ns1="http://schemas.microsoft.com/sharepoint/v3" targetNamespace="http://schemas.microsoft.com/office/2006/metadata/properties" ma:root="true" ma:fieldsID="d036889db86e0c9c632bd66a248c8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21049-BA11-49A8-ACF7-C1B7C66037D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8B630001-C983-4BAD-9197-5619FEF84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B078E0-BB27-4A28-BD06-61DB117B49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3900</TotalTime>
  <Words>435</Words>
  <Application>Microsoft Macintosh PowerPoint</Application>
  <PresentationFormat>On-screen Show (4:3)</PresentationFormat>
  <Paragraphs>63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Slide Template 1</vt:lpstr>
      <vt:lpstr>Patient-reported outcomes in routine care: impact for TWiCs</vt:lpstr>
      <vt:lpstr>Key points</vt:lpstr>
      <vt:lpstr>Key points</vt:lpstr>
      <vt:lpstr>Chemotherapy patients</vt:lpstr>
      <vt:lpstr>PowerPoint Presentation</vt:lpstr>
      <vt:lpstr>Are you able to get erections that are hard enough for penetration?</vt:lpstr>
      <vt:lpstr>PowerPoint Presentation</vt:lpstr>
      <vt:lpstr>PowerPoint Presentation</vt:lpstr>
      <vt:lpstr>PRO reporting improves symptoms </vt:lpstr>
      <vt:lpstr>Key points</vt:lpstr>
      <vt:lpstr>From: donotreply@MSKCCSAM.org To: John.Doe@Email.Net Subject: Message from Dr Jones Dear Mr. Doe  I certainly hope that this letter finds you well. I am interested in hearing about how you are doing. I would be very grateful if you could complete the following questionnaire. To start please click here and it will take you to a series of questions about your health.  This information will be automatically entered in our clinical database. I assure you that your information will be kept confidential in accordance with the Health Insurance Portability and Accountability Act (HIPAA) of 1996.  Please be aware that I may not review the information you entered until your upcoming visit. Your responses are stored in the clinical database and will be discussed with you at your next clinic appointment. Should you have any questions about your health or would like to review any of your responses sooner, please telephone my office.  Thank you for your kind cooperation. I believe that your participation will benefit you by helping me to see how you are doing.  Please note that if you select “reply” to these email, your message will go to an unattended Email box. If you have any questions or concerns, please telephone my office.  Sincerely, Dr Jones MD Memorial Sloan-Kettering Cancer Center  Note: If you do not wish to receive any further emails from me, you can unsubscribe by clicking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Key concept</vt:lpstr>
      <vt:lpstr>Typical practice</vt:lpstr>
      <vt:lpstr>Data integration</vt:lpstr>
      <vt:lpstr>Cluster crossover randomized trial: suturing approaches for bladder anastomosis during prostate surgery </vt:lpstr>
      <vt:lpstr>Cluster crossover randomized trial: transverse vs. vertical closure of port-site incision</vt:lpstr>
      <vt:lpstr>Just-in-time consent of relaxation therapy for prostate biopsy pain</vt:lpstr>
      <vt:lpstr>Clinical PROs re-used for observational research</vt:lpstr>
      <vt:lpstr>Conclusions</vt:lpstr>
    </vt:vector>
  </TitlesOfParts>
  <Company>MSKCC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Weil</dc:creator>
  <cp:lastModifiedBy>Andrew Vickers</cp:lastModifiedBy>
  <cp:revision>68</cp:revision>
  <dcterms:created xsi:type="dcterms:W3CDTF">2014-01-29T02:56:27Z</dcterms:created>
  <dcterms:modified xsi:type="dcterms:W3CDTF">2016-11-07T14:41:21Z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0x010100E3E1EF3D4BFF234D82A88D78C1E63944</vt:lpwstr>
  </property>
</Properties>
</file>