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8" r:id="rId5"/>
    <p:sldId id="330" r:id="rId6"/>
    <p:sldId id="360" r:id="rId7"/>
    <p:sldId id="362" r:id="rId8"/>
    <p:sldId id="365" r:id="rId9"/>
    <p:sldId id="374" r:id="rId10"/>
    <p:sldId id="375" r:id="rId11"/>
    <p:sldId id="376" r:id="rId12"/>
    <p:sldId id="377" r:id="rId13"/>
    <p:sldId id="366" r:id="rId14"/>
    <p:sldId id="378" r:id="rId15"/>
    <p:sldId id="370" r:id="rId16"/>
    <p:sldId id="367" r:id="rId17"/>
    <p:sldId id="368" r:id="rId18"/>
    <p:sldId id="358" r:id="rId19"/>
    <p:sldId id="372" r:id="rId20"/>
    <p:sldId id="37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55"/>
    <a:srgbClr val="FFFFFF"/>
    <a:srgbClr val="29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27" autoAdjust="0"/>
  </p:normalViewPr>
  <p:slideViewPr>
    <p:cSldViewPr snapToGrid="0" snapToObjects="1" showGuides="1">
      <p:cViewPr>
        <p:scale>
          <a:sx n="80" d="100"/>
          <a:sy n="80" d="100"/>
        </p:scale>
        <p:origin x="-2288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2984-2898-4933-BE84-2291BCC46A3A}" type="datetimeFigureOut">
              <a:rPr lang="en-US" smtClean="0"/>
              <a:t>11/8/16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9EFA0-BFE0-4247-94F1-7E2603786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B9F8-F456-B245-9897-A1B0F5D87BC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EF7D3-7D32-3A4A-BCBB-64F171F1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38" y="0"/>
            <a:ext cx="153987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38" y="1690688"/>
            <a:ext cx="153987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38" y="3495675"/>
            <a:ext cx="153987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420" y="2194895"/>
            <a:ext cx="6949679" cy="1470025"/>
          </a:xfrm>
        </p:spPr>
        <p:txBody>
          <a:bodyPr>
            <a:normAutofit/>
          </a:bodyPr>
          <a:lstStyle>
            <a:lvl1pPr algn="l">
              <a:defRPr sz="4000" b="1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09" y="4292600"/>
            <a:ext cx="768439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SK_logo_bevl_hor_r_pos_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771299"/>
            <a:ext cx="3011524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38" y="0"/>
            <a:ext cx="153987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38" y="971550"/>
            <a:ext cx="153987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38" y="1373188"/>
            <a:ext cx="153987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297658"/>
            <a:ext cx="7679871" cy="7826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202966"/>
            <a:ext cx="767987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103F7-F532-7E41-A643-14513E3B0DC9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19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38" y="0"/>
            <a:ext cx="153987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38" y="971550"/>
            <a:ext cx="153987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38" y="1373188"/>
            <a:ext cx="153987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84" y="330699"/>
            <a:ext cx="7649030" cy="751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184" y="1223450"/>
            <a:ext cx="37120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450"/>
            <a:ext cx="37610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0413" y="6356350"/>
            <a:ext cx="19605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44A5B27C-8795-E84E-9259-35C391223D80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30" y="256040"/>
            <a:ext cx="7647214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930" y="1429007"/>
            <a:ext cx="37444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930" y="2068769"/>
            <a:ext cx="37444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9007"/>
            <a:ext cx="37551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68769"/>
            <a:ext cx="37551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247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70BB889F-615B-A143-81B8-7F50487870FF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6586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BB5FCFC4-4A72-F240-B0FB-BFC271FC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3380"/>
            <a:ext cx="7647214" cy="9484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3DDAA1-284A-A446-91F6-E1B13999B2E4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C0C5BB00-F932-804A-A291-523F17D19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09214"/>
            <a:ext cx="7647214" cy="185978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CB026-1BBD-1A4B-8947-A4CEEDC213D8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A70FBAAE-CA8D-D846-A4D7-9307DA162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605816-5A7E-BF4F-9C06-305EFF0A5642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434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215512"/>
            <a:ext cx="3118990" cy="7476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6" y="1215512"/>
            <a:ext cx="4245428" cy="4910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963134"/>
            <a:ext cx="3118990" cy="4163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916A90FE-8C5E-E542-8785-B04E515BDF7F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434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491E541E-43C1-904D-AB37-1E562F6E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661669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968375"/>
            <a:ext cx="6616697" cy="375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661669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25CDAB61-4B74-6248-9011-90945B56CA6A}" type="datetimeFigureOut">
              <a:rPr lang="en-US"/>
              <a:pPr>
                <a:defRPr/>
              </a:pPr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FFFDC0A-B599-044F-94DC-84B2EF51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15888"/>
            <a:ext cx="74945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223963"/>
            <a:ext cx="74945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38" y="0"/>
            <a:ext cx="153987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538" y="971550"/>
            <a:ext cx="153987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538" y="1373188"/>
            <a:ext cx="153987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MSK_logo_bevl_hor_s_pos_d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34" y="6105069"/>
            <a:ext cx="2362771" cy="861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orbel" pitchFamily="34" charset="0"/>
          <a:ea typeface="ＭＳ Ｐゴシック" charset="0"/>
          <a:cs typeface="Corbe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227013" indent="-227013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800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24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000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000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8973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Patient distress and informed consent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202238"/>
            <a:ext cx="6858000" cy="1655762"/>
          </a:xfrm>
        </p:spPr>
        <p:txBody>
          <a:bodyPr/>
          <a:lstStyle/>
          <a:p>
            <a:r>
              <a:rPr lang="en-US" altLang="zh-CN" dirty="0" smtClean="0"/>
              <a:t>Andrew Vickers</a:t>
            </a:r>
          </a:p>
          <a:p>
            <a:r>
              <a:rPr lang="en-US" altLang="zh-CN" dirty="0" smtClean="0"/>
              <a:t>Memorial Sloan Kettering Cancer Center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9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lead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520466"/>
            <a:ext cx="7679871" cy="4525963"/>
          </a:xfrm>
        </p:spPr>
        <p:txBody>
          <a:bodyPr/>
          <a:lstStyle/>
          <a:p>
            <a:r>
              <a:rPr lang="en-US" dirty="0" smtClean="0"/>
              <a:t>Burden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Regret</a:t>
            </a:r>
          </a:p>
          <a:p>
            <a:r>
              <a:rPr lang="en-US" dirty="0" smtClean="0"/>
              <a:t>Confusion </a:t>
            </a:r>
          </a:p>
          <a:p>
            <a:r>
              <a:rPr lang="en-US" dirty="0" smtClean="0"/>
              <a:t>Disappointment</a:t>
            </a:r>
          </a:p>
          <a:p>
            <a:r>
              <a:rPr lang="en-US" dirty="0" smtClean="0"/>
              <a:t>Overload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0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16170"/>
              </p:ext>
            </p:extLst>
          </p:nvPr>
        </p:nvGraphicFramePr>
        <p:xfrm>
          <a:off x="861333" y="272258"/>
          <a:ext cx="7634967" cy="64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6858000" imgH="8902700" progId="Word.Document.12">
                  <p:embed/>
                </p:oleObj>
              </mc:Choice>
              <mc:Fallback>
                <p:oleObj name="Document" r:id="rId4" imgW="6858000" imgH="890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1333" y="272258"/>
                        <a:ext cx="7634967" cy="646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82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TWiCs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520466"/>
            <a:ext cx="7679871" cy="4525963"/>
          </a:xfrm>
        </p:spPr>
        <p:txBody>
          <a:bodyPr/>
          <a:lstStyle/>
          <a:p>
            <a:r>
              <a:rPr lang="en-US" dirty="0" smtClean="0"/>
              <a:t>Burden: reduced by 50%. </a:t>
            </a:r>
          </a:p>
          <a:p>
            <a:r>
              <a:rPr lang="en-US" dirty="0" smtClean="0"/>
              <a:t>Conflict</a:t>
            </a:r>
            <a:r>
              <a:rPr lang="en-US" dirty="0"/>
              <a:t>: reduced by 50%. </a:t>
            </a:r>
            <a:endParaRPr lang="en-US" dirty="0" smtClean="0"/>
          </a:p>
          <a:p>
            <a:r>
              <a:rPr lang="en-US" dirty="0" smtClean="0"/>
              <a:t>Anxiety</a:t>
            </a:r>
            <a:r>
              <a:rPr lang="en-US" dirty="0"/>
              <a:t>: reduced by 50%. </a:t>
            </a:r>
            <a:endParaRPr lang="en-US" dirty="0" smtClean="0"/>
          </a:p>
          <a:p>
            <a:r>
              <a:rPr lang="en-US" dirty="0" smtClean="0"/>
              <a:t>Regret</a:t>
            </a:r>
            <a:r>
              <a:rPr lang="en-US" dirty="0"/>
              <a:t>: reduced by 50%. </a:t>
            </a:r>
            <a:endParaRPr lang="en-US" dirty="0" smtClean="0"/>
          </a:p>
          <a:p>
            <a:r>
              <a:rPr lang="en-US" dirty="0" smtClean="0"/>
              <a:t>Confusion: eliminated</a:t>
            </a:r>
          </a:p>
          <a:p>
            <a:r>
              <a:rPr lang="en-US" dirty="0" smtClean="0"/>
              <a:t>Disappointment: eliminated </a:t>
            </a:r>
          </a:p>
          <a:p>
            <a:r>
              <a:rPr lang="en-US" dirty="0" smtClean="0"/>
              <a:t>Overload</a:t>
            </a:r>
            <a:r>
              <a:rPr lang="en-US" dirty="0"/>
              <a:t>: reduced by 50%. </a:t>
            </a:r>
          </a:p>
        </p:txBody>
      </p:sp>
    </p:spTree>
    <p:extLst>
      <p:ext uri="{BB962C8B-B14F-4D97-AF65-F5344CB8AC3E}">
        <p14:creationId xmlns:p14="http://schemas.microsoft.com/office/powerpoint/2010/main" val="89044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452874"/>
            <a:ext cx="7679871" cy="782662"/>
          </a:xfrm>
        </p:spPr>
        <p:txBody>
          <a:bodyPr/>
          <a:lstStyle/>
          <a:p>
            <a:r>
              <a:rPr lang="en-US" dirty="0" smtClean="0"/>
              <a:t>Empirical data on consent related distress is sparse</a:t>
            </a:r>
            <a:endParaRPr lang="en-US" dirty="0"/>
          </a:p>
        </p:txBody>
      </p:sp>
      <p:pic>
        <p:nvPicPr>
          <p:cNvPr id="4" name="Content Placeholder 3" descr="Screen Shot 2016-11-05 at 4.55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"/>
          <a:stretch/>
        </p:blipFill>
        <p:spPr>
          <a:xfrm>
            <a:off x="765629" y="1202966"/>
            <a:ext cx="8235496" cy="4525963"/>
          </a:xfrm>
        </p:spPr>
      </p:pic>
    </p:spTree>
    <p:extLst>
      <p:ext uri="{BB962C8B-B14F-4D97-AF65-F5344CB8AC3E}">
        <p14:creationId xmlns:p14="http://schemas.microsoft.com/office/powerpoint/2010/main" val="247070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1080320"/>
            <a:ext cx="7679871" cy="782662"/>
          </a:xfrm>
        </p:spPr>
        <p:txBody>
          <a:bodyPr/>
          <a:lstStyle/>
          <a:p>
            <a:r>
              <a:rPr lang="en-US" dirty="0" smtClean="0"/>
              <a:t>Some evidence that anxiety levels are very high in patients undergoing consent</a:t>
            </a:r>
            <a:endParaRPr lang="en-US" dirty="0"/>
          </a:p>
        </p:txBody>
      </p:sp>
      <p:pic>
        <p:nvPicPr>
          <p:cNvPr id="4" name="Content Placeholder 3" descr="Screen Shot 2016-11-05 at 4.57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3597"/>
          <a:stretch/>
        </p:blipFill>
        <p:spPr>
          <a:xfrm>
            <a:off x="349250" y="2434483"/>
            <a:ext cx="8651875" cy="3860172"/>
          </a:xfrm>
        </p:spPr>
      </p:pic>
    </p:spTree>
    <p:extLst>
      <p:ext uri="{BB962C8B-B14F-4D97-AF65-F5344CB8AC3E}">
        <p14:creationId xmlns:p14="http://schemas.microsoft.com/office/powerpoint/2010/main" val="4267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688989"/>
            <a:ext cx="7679871" cy="782662"/>
          </a:xfrm>
        </p:spPr>
        <p:txBody>
          <a:bodyPr/>
          <a:lstStyle/>
          <a:p>
            <a:r>
              <a:rPr lang="en-US" dirty="0" smtClean="0"/>
              <a:t>Documenting distress from standard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758591"/>
            <a:ext cx="7679871" cy="4525963"/>
          </a:xfrm>
        </p:spPr>
        <p:txBody>
          <a:bodyPr/>
          <a:lstStyle/>
          <a:p>
            <a:r>
              <a:rPr lang="en-US" dirty="0" smtClean="0"/>
              <a:t>Focus group with </a:t>
            </a:r>
            <a:r>
              <a:rPr lang="en-US" dirty="0" smtClean="0"/>
              <a:t>patients who had been approached for consent in </a:t>
            </a:r>
            <a:r>
              <a:rPr lang="en-US" smtClean="0"/>
              <a:t>a trial</a:t>
            </a:r>
            <a:endParaRPr lang="en-US" dirty="0" smtClean="0"/>
          </a:p>
          <a:p>
            <a:r>
              <a:rPr lang="en-US" dirty="0" smtClean="0"/>
              <a:t>Design survey instrument</a:t>
            </a:r>
          </a:p>
          <a:p>
            <a:r>
              <a:rPr lang="en-US" dirty="0" smtClean="0"/>
              <a:t>Evaluate properties of the </a:t>
            </a:r>
            <a:r>
              <a:rPr lang="en-US" dirty="0" smtClean="0"/>
              <a:t>instrument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894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504591"/>
            <a:ext cx="7679871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issue of framing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Harm from standard informed consent</a:t>
            </a:r>
          </a:p>
          <a:p>
            <a:r>
              <a:rPr lang="en-US" dirty="0"/>
              <a:t>Can harm be used to motivate TWICs approaches?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811635"/>
            <a:ext cx="7679871" cy="782662"/>
          </a:xfrm>
        </p:spPr>
        <p:txBody>
          <a:bodyPr/>
          <a:lstStyle/>
          <a:p>
            <a:r>
              <a:rPr lang="en-US" dirty="0" smtClean="0"/>
              <a:t>Reducing harm </a:t>
            </a:r>
            <a:r>
              <a:rPr lang="en-US" i="1" dirty="0" smtClean="0"/>
              <a:t>should </a:t>
            </a:r>
            <a:r>
              <a:rPr lang="en-US" dirty="0" smtClean="0"/>
              <a:t>be an ethical imperative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996716"/>
            <a:ext cx="7679871" cy="4525963"/>
          </a:xfrm>
        </p:spPr>
        <p:txBody>
          <a:bodyPr/>
          <a:lstStyle/>
          <a:p>
            <a:r>
              <a:rPr lang="en-US" dirty="0" smtClean="0"/>
              <a:t>For medical and research ethics: </a:t>
            </a:r>
            <a:r>
              <a:rPr lang="en-US" smtClean="0"/>
              <a:t>autonomy zealotry</a:t>
            </a:r>
            <a:endParaRPr lang="en-US" dirty="0" smtClean="0"/>
          </a:p>
          <a:p>
            <a:pPr lvl="1"/>
            <a:r>
              <a:rPr lang="en-US" dirty="0" smtClean="0"/>
              <a:t>Information overload vs. moderate payment as coercion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504591"/>
            <a:ext cx="7679871" cy="4525963"/>
          </a:xfrm>
        </p:spPr>
        <p:txBody>
          <a:bodyPr/>
          <a:lstStyle/>
          <a:p>
            <a:r>
              <a:rPr lang="en-US" dirty="0" smtClean="0"/>
              <a:t>The issue of framing</a:t>
            </a:r>
          </a:p>
          <a:p>
            <a:r>
              <a:rPr lang="en-US" dirty="0" smtClean="0"/>
              <a:t>Harm from standard informed consent</a:t>
            </a:r>
          </a:p>
          <a:p>
            <a:r>
              <a:rPr lang="en-US" dirty="0" smtClean="0"/>
              <a:t>Can harm be used to motivate TWICs approaches?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4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can alter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1254124"/>
            <a:ext cx="3670300" cy="52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811635"/>
            <a:ext cx="7679871" cy="782662"/>
          </a:xfrm>
        </p:spPr>
        <p:txBody>
          <a:bodyPr/>
          <a:lstStyle/>
          <a:p>
            <a:r>
              <a:rPr lang="en-US" dirty="0" smtClean="0"/>
              <a:t>We’ve been framing TWICs in terms of benefits for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9" y="1949091"/>
            <a:ext cx="7679871" cy="4525963"/>
          </a:xfrm>
        </p:spPr>
        <p:txBody>
          <a:bodyPr/>
          <a:lstStyle/>
          <a:p>
            <a:r>
              <a:rPr lang="en-US" dirty="0" smtClean="0"/>
              <a:t>Picture of selfish 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2105024"/>
            <a:ext cx="7441746" cy="41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death by the flip of a coin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1816099"/>
            <a:ext cx="82296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MSKCC protocol 07 041</a:t>
            </a:r>
            <a:endParaRPr lang="en-US" dirty="0"/>
          </a:p>
        </p:txBody>
      </p:sp>
      <p:pic>
        <p:nvPicPr>
          <p:cNvPr id="4" name="Content Placeholder 3" descr="Screen Shot 2016-06-23 at 4.10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5088"/>
          <a:stretch/>
        </p:blipFill>
        <p:spPr>
          <a:xfrm>
            <a:off x="382470" y="2441217"/>
            <a:ext cx="8586905" cy="3099158"/>
          </a:xfrm>
        </p:spPr>
      </p:pic>
    </p:spTree>
    <p:extLst>
      <p:ext uri="{BB962C8B-B14F-4D97-AF65-F5344CB8AC3E}">
        <p14:creationId xmlns:p14="http://schemas.microsoft.com/office/powerpoint/2010/main" val="108233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page informed consent</a:t>
            </a:r>
            <a:endParaRPr lang="en-US" dirty="0"/>
          </a:p>
        </p:txBody>
      </p:sp>
      <p:pic>
        <p:nvPicPr>
          <p:cNvPr id="4" name="Content Placeholder 3" descr="Screen Shot 2016-06-23 at 4.11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827"/>
          <a:stretch/>
        </p:blipFill>
        <p:spPr>
          <a:xfrm>
            <a:off x="190501" y="1504591"/>
            <a:ext cx="8778874" cy="4525963"/>
          </a:xfrm>
        </p:spPr>
      </p:pic>
    </p:spTree>
    <p:extLst>
      <p:ext uri="{BB962C8B-B14F-4D97-AF65-F5344CB8AC3E}">
        <p14:creationId xmlns:p14="http://schemas.microsoft.com/office/powerpoint/2010/main" val="86287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6-23 at 4.13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b="-533"/>
          <a:stretch/>
        </p:blipFill>
        <p:spPr>
          <a:xfrm>
            <a:off x="958850" y="-1"/>
            <a:ext cx="7677150" cy="6744177"/>
          </a:xfrm>
        </p:spPr>
      </p:pic>
    </p:spTree>
    <p:extLst>
      <p:ext uri="{BB962C8B-B14F-4D97-AF65-F5344CB8AC3E}">
        <p14:creationId xmlns:p14="http://schemas.microsoft.com/office/powerpoint/2010/main" val="3341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6-23 at 4.14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822"/>
          <a:stretch/>
        </p:blipFill>
        <p:spPr>
          <a:xfrm>
            <a:off x="765628" y="0"/>
            <a:ext cx="7679871" cy="6350000"/>
          </a:xfrm>
        </p:spPr>
      </p:pic>
    </p:spTree>
    <p:extLst>
      <p:ext uri="{BB962C8B-B14F-4D97-AF65-F5344CB8AC3E}">
        <p14:creationId xmlns:p14="http://schemas.microsoft.com/office/powerpoint/2010/main" val="80347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 Template 1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1EF3D4BFF234D82A88D78C1E63944" ma:contentTypeVersion="1" ma:contentTypeDescription="Create a new document." ma:contentTypeScope="" ma:versionID="189e4f04539f19d9d0a2dfbb64a7ece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036889db86e0c9c632bd66a248c8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21049-BA11-49A8-ACF7-C1B7C66037D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630001-C983-4BAD-9197-5619FEF84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078E0-BB27-4A28-BD06-61DB117B49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210</Words>
  <Application>Microsoft Macintosh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Slide Template 1</vt:lpstr>
      <vt:lpstr>Document</vt:lpstr>
      <vt:lpstr>Patient distress and informed consent  </vt:lpstr>
      <vt:lpstr>Key points</vt:lpstr>
      <vt:lpstr>Framing can alter response</vt:lpstr>
      <vt:lpstr>We’ve been framing TWICs in terms of benefits for researchers</vt:lpstr>
      <vt:lpstr>Life and death by the flip of a coin</vt:lpstr>
      <vt:lpstr>MSKCC protocol 07 041</vt:lpstr>
      <vt:lpstr>17 page informed consent</vt:lpstr>
      <vt:lpstr>PowerPoint Presentation</vt:lpstr>
      <vt:lpstr>PowerPoint Presentation</vt:lpstr>
      <vt:lpstr>Decisions lead to</vt:lpstr>
      <vt:lpstr>PowerPoint Presentation</vt:lpstr>
      <vt:lpstr>Effect of TWiCs</vt:lpstr>
      <vt:lpstr>Empirical data on consent related distress is sparse</vt:lpstr>
      <vt:lpstr>Some evidence that anxiety levels are very high in patients undergoing consent</vt:lpstr>
      <vt:lpstr>Documenting distress from standard consent</vt:lpstr>
      <vt:lpstr>Key points</vt:lpstr>
      <vt:lpstr>Reducing harm should be an ethical imperative</vt:lpstr>
    </vt:vector>
  </TitlesOfParts>
  <Company>MSKCC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Weil</dc:creator>
  <cp:lastModifiedBy>Andrew Vickers</cp:lastModifiedBy>
  <cp:revision>77</cp:revision>
  <dcterms:created xsi:type="dcterms:W3CDTF">2014-01-29T02:56:27Z</dcterms:created>
  <dcterms:modified xsi:type="dcterms:W3CDTF">2016-11-08T11:24:26Z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0x010100E3E1EF3D4BFF234D82A88D78C1E63944</vt:lpwstr>
  </property>
</Properties>
</file>