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216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35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81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05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95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38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15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02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69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42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45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88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D9DCA-531E-AE4B-8915-A9CAEDBCD400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442A-885F-9443-BD10-C2D9AE2AD01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6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TwiCs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‘yes, but 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ethical</a:t>
            </a:r>
            <a:r>
              <a:rPr lang="nl-NL" dirty="0" smtClean="0"/>
              <a:t>?’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London 7-8 November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728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Day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Real data! </a:t>
            </a:r>
            <a:r>
              <a:rPr lang="nl-NL" dirty="0" err="1"/>
              <a:t>T</a:t>
            </a:r>
            <a:r>
              <a:rPr lang="nl-NL" dirty="0" err="1" smtClean="0"/>
              <a:t>wiCs</a:t>
            </a:r>
            <a:r>
              <a:rPr lang="nl-NL" dirty="0" smtClean="0"/>
              <a:t> are </a:t>
            </a:r>
            <a:r>
              <a:rPr lang="nl-NL" dirty="0" err="1" smtClean="0"/>
              <a:t>feasible</a:t>
            </a:r>
            <a:r>
              <a:rPr lang="nl-NL" dirty="0" smtClean="0"/>
              <a:t>!</a:t>
            </a:r>
          </a:p>
          <a:p>
            <a:endParaRPr lang="nl-NL" dirty="0"/>
          </a:p>
          <a:p>
            <a:r>
              <a:rPr lang="nl-NL" dirty="0" err="1" smtClean="0"/>
              <a:t>Ethical</a:t>
            </a:r>
            <a:r>
              <a:rPr lang="nl-NL" dirty="0" smtClean="0"/>
              <a:t> </a:t>
            </a:r>
            <a:r>
              <a:rPr lang="nl-NL" dirty="0" err="1" smtClean="0"/>
              <a:t>committees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convinced</a:t>
            </a:r>
            <a:r>
              <a:rPr lang="nl-NL" dirty="0" smtClean="0"/>
              <a:t> – go talk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them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Ethics</a:t>
            </a:r>
            <a:r>
              <a:rPr lang="nl-NL" dirty="0" smtClean="0"/>
              <a:t> of </a:t>
            </a:r>
            <a:r>
              <a:rPr lang="nl-NL" dirty="0" err="1" smtClean="0"/>
              <a:t>inefficiency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Proms</a:t>
            </a:r>
            <a:r>
              <a:rPr lang="nl-NL" dirty="0" smtClean="0"/>
              <a:t> in </a:t>
            </a:r>
            <a:r>
              <a:rPr lang="nl-NL" dirty="0" err="1" smtClean="0"/>
              <a:t>clinical</a:t>
            </a:r>
            <a:r>
              <a:rPr lang="nl-NL" dirty="0" smtClean="0"/>
              <a:t> care</a:t>
            </a:r>
          </a:p>
        </p:txBody>
      </p:sp>
    </p:spTree>
    <p:extLst>
      <p:ext uri="{BB962C8B-B14F-4D97-AF65-F5344CB8AC3E}">
        <p14:creationId xmlns:p14="http://schemas.microsoft.com/office/powerpoint/2010/main" val="73432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Informed</a:t>
            </a:r>
            <a:r>
              <a:rPr lang="nl-NL" dirty="0" smtClean="0"/>
              <a:t> Consent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Renders</a:t>
            </a:r>
            <a:r>
              <a:rPr lang="nl-NL" dirty="0" smtClean="0"/>
              <a:t> trials </a:t>
            </a:r>
            <a:r>
              <a:rPr lang="nl-NL" dirty="0" err="1" smtClean="0"/>
              <a:t>unfeasible</a:t>
            </a:r>
            <a:r>
              <a:rPr lang="nl-NL" dirty="0" smtClean="0"/>
              <a:t> (</a:t>
            </a:r>
            <a:r>
              <a:rPr lang="nl-NL" dirty="0" err="1" smtClean="0"/>
              <a:t>emergency</a:t>
            </a:r>
            <a:r>
              <a:rPr lang="nl-NL" dirty="0" smtClean="0"/>
              <a:t> </a:t>
            </a:r>
            <a:r>
              <a:rPr lang="nl-NL" dirty="0" err="1" smtClean="0"/>
              <a:t>medicine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CET / standard of care control arm: </a:t>
            </a:r>
          </a:p>
          <a:p>
            <a:pPr lvl="1"/>
            <a:r>
              <a:rPr lang="nl-NL" dirty="0" smtClean="0"/>
              <a:t>&gt; </a:t>
            </a:r>
            <a:r>
              <a:rPr lang="nl-NL" dirty="0" err="1" smtClean="0"/>
              <a:t>ethically</a:t>
            </a:r>
            <a:r>
              <a:rPr lang="nl-NL" dirty="0" smtClean="0"/>
              <a:t> </a:t>
            </a:r>
            <a:r>
              <a:rPr lang="nl-NL" dirty="0" err="1" smtClean="0"/>
              <a:t>unnecessary</a:t>
            </a:r>
            <a:r>
              <a:rPr lang="nl-NL" dirty="0" smtClean="0"/>
              <a:t>. ‘It does </a:t>
            </a:r>
            <a:r>
              <a:rPr lang="nl-NL" dirty="0" err="1" smtClean="0"/>
              <a:t>not</a:t>
            </a:r>
            <a:r>
              <a:rPr lang="nl-NL" dirty="0" smtClean="0"/>
              <a:t> alter </a:t>
            </a:r>
            <a:r>
              <a:rPr lang="nl-NL" dirty="0" err="1" smtClean="0"/>
              <a:t>patient</a:t>
            </a:r>
            <a:r>
              <a:rPr lang="nl-NL" dirty="0" smtClean="0"/>
              <a:t> care’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17 page IC –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ethical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332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TwiCs</a:t>
            </a:r>
            <a:r>
              <a:rPr lang="nl-NL" dirty="0" smtClean="0"/>
              <a:t> – </a:t>
            </a:r>
            <a:r>
              <a:rPr lang="nl-NL" dirty="0" err="1" smtClean="0"/>
              <a:t>with</a:t>
            </a:r>
            <a:r>
              <a:rPr lang="nl-NL" dirty="0" smtClean="0"/>
              <a:t> or without (</a:t>
            </a:r>
            <a:r>
              <a:rPr lang="nl-NL" dirty="0" err="1" smtClean="0"/>
              <a:t>staged</a:t>
            </a:r>
            <a:r>
              <a:rPr lang="nl-NL" dirty="0" smtClean="0"/>
              <a:t>) IC?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If</a:t>
            </a:r>
            <a:r>
              <a:rPr lang="nl-NL" dirty="0" smtClean="0"/>
              <a:t> we </a:t>
            </a:r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, </a:t>
            </a:r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we?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If</a:t>
            </a:r>
            <a:r>
              <a:rPr lang="nl-NL" dirty="0" smtClean="0"/>
              <a:t> we </a:t>
            </a:r>
            <a:r>
              <a:rPr lang="nl-NL" dirty="0" err="1" smtClean="0"/>
              <a:t>can</a:t>
            </a:r>
            <a:r>
              <a:rPr lang="nl-NL" dirty="0"/>
              <a:t> </a:t>
            </a:r>
            <a:r>
              <a:rPr lang="nl-NL" dirty="0" smtClean="0"/>
              <a:t>do </a:t>
            </a:r>
            <a:r>
              <a:rPr lang="nl-NL" dirty="0" err="1" smtClean="0"/>
              <a:t>it</a:t>
            </a:r>
            <a:r>
              <a:rPr lang="nl-NL" dirty="0" smtClean="0"/>
              <a:t>, </a:t>
            </a:r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shouldn’t</a:t>
            </a:r>
            <a:r>
              <a:rPr lang="nl-NL" dirty="0" smtClean="0"/>
              <a:t> we?</a:t>
            </a:r>
          </a:p>
          <a:p>
            <a:pPr lvl="1"/>
            <a:r>
              <a:rPr lang="nl-NL" dirty="0" smtClean="0"/>
              <a:t>‘</a:t>
            </a:r>
            <a:r>
              <a:rPr lang="nl-NL" dirty="0" err="1" smtClean="0"/>
              <a:t>not</a:t>
            </a:r>
            <a:r>
              <a:rPr lang="nl-NL" dirty="0" smtClean="0"/>
              <a:t> telling on </a:t>
            </a:r>
            <a:r>
              <a:rPr lang="nl-NL" dirty="0" err="1" smtClean="0"/>
              <a:t>purpose</a:t>
            </a:r>
            <a:r>
              <a:rPr lang="nl-NL" dirty="0" smtClean="0"/>
              <a:t>, </a:t>
            </a:r>
            <a:r>
              <a:rPr lang="nl-NL" dirty="0" err="1" smtClean="0"/>
              <a:t>something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hide</a:t>
            </a:r>
            <a:r>
              <a:rPr lang="nl-NL" dirty="0" smtClean="0"/>
              <a:t>’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5874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Randomization</a:t>
            </a:r>
            <a:r>
              <a:rPr lang="nl-NL" dirty="0" smtClean="0"/>
              <a:t> without consent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err="1" smtClean="0"/>
              <a:t>Purpose</a:t>
            </a:r>
            <a:r>
              <a:rPr lang="nl-NL" dirty="0" smtClean="0"/>
              <a:t> of </a:t>
            </a:r>
            <a:r>
              <a:rPr lang="nl-NL" dirty="0" err="1" smtClean="0"/>
              <a:t>informed</a:t>
            </a:r>
            <a:r>
              <a:rPr lang="nl-NL" dirty="0" smtClean="0"/>
              <a:t> consent: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inform</a:t>
            </a:r>
            <a:r>
              <a:rPr lang="nl-NL" dirty="0" smtClean="0"/>
              <a:t> </a:t>
            </a:r>
            <a:r>
              <a:rPr lang="nl-NL" dirty="0" err="1" smtClean="0"/>
              <a:t>patients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study</a:t>
            </a:r>
            <a:r>
              <a:rPr lang="nl-NL" dirty="0" smtClean="0"/>
              <a:t> / </a:t>
            </a:r>
            <a:r>
              <a:rPr lang="nl-NL" dirty="0" err="1" smtClean="0"/>
              <a:t>study</a:t>
            </a:r>
            <a:r>
              <a:rPr lang="nl-NL" dirty="0" smtClean="0"/>
              <a:t> procedures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‘As long as the care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affected</a:t>
            </a:r>
            <a:r>
              <a:rPr lang="nl-NL" dirty="0" smtClean="0"/>
              <a:t>, IC is </a:t>
            </a:r>
            <a:r>
              <a:rPr lang="nl-NL" dirty="0" err="1" smtClean="0"/>
              <a:t>not</a:t>
            </a:r>
            <a:r>
              <a:rPr lang="nl-NL" dirty="0" smtClean="0"/>
              <a:t> 				</a:t>
            </a:r>
            <a:r>
              <a:rPr lang="nl-NL" dirty="0" err="1" smtClean="0"/>
              <a:t>necessary</a:t>
            </a:r>
            <a:r>
              <a:rPr lang="nl-NL" dirty="0" smtClean="0"/>
              <a:t> in the control arm’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err="1" smtClean="0"/>
              <a:t>autonomy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expectation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IC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err="1" smtClean="0"/>
              <a:t>condition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trust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err="1" smtClean="0"/>
              <a:t>transparency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sense of control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488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 in </a:t>
            </a:r>
            <a:r>
              <a:rPr lang="nl-NL" dirty="0" err="1" smtClean="0"/>
              <a:t>TwiCs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Patients</a:t>
            </a:r>
            <a:r>
              <a:rPr lang="nl-NL" dirty="0" smtClean="0"/>
              <a:t> do </a:t>
            </a:r>
            <a:r>
              <a:rPr lang="nl-NL" dirty="0" err="1" smtClean="0"/>
              <a:t>not</a:t>
            </a:r>
            <a:r>
              <a:rPr lang="nl-NL" dirty="0" smtClean="0"/>
              <a:t> have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told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the treatment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have access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they</a:t>
            </a:r>
            <a:r>
              <a:rPr lang="nl-NL" dirty="0" smtClean="0"/>
              <a:t> are in the </a:t>
            </a:r>
            <a:r>
              <a:rPr lang="nl-NL" dirty="0" err="1" smtClean="0"/>
              <a:t>usual</a:t>
            </a:r>
            <a:r>
              <a:rPr lang="nl-NL" dirty="0" smtClean="0"/>
              <a:t> care control </a:t>
            </a:r>
            <a:r>
              <a:rPr lang="nl-NL" dirty="0" err="1" smtClean="0"/>
              <a:t>group</a:t>
            </a:r>
            <a:endParaRPr lang="nl-NL" dirty="0" smtClean="0"/>
          </a:p>
          <a:p>
            <a:endParaRPr lang="nl-NL" dirty="0"/>
          </a:p>
          <a:p>
            <a:pPr lvl="2"/>
            <a:r>
              <a:rPr lang="nl-NL" dirty="0" err="1" smtClean="0"/>
              <a:t>If</a:t>
            </a:r>
            <a:r>
              <a:rPr lang="nl-NL" dirty="0" smtClean="0"/>
              <a:t> consent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study</a:t>
            </a:r>
            <a:r>
              <a:rPr lang="nl-NL" dirty="0" smtClean="0"/>
              <a:t> (</a:t>
            </a:r>
            <a:r>
              <a:rPr lang="nl-NL" dirty="0" err="1" smtClean="0"/>
              <a:t>broad</a:t>
            </a:r>
            <a:r>
              <a:rPr lang="nl-NL" dirty="0" smtClean="0"/>
              <a:t> consent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randomization</a:t>
            </a:r>
            <a:r>
              <a:rPr lang="nl-NL" dirty="0" smtClean="0"/>
              <a:t>?)</a:t>
            </a:r>
          </a:p>
          <a:p>
            <a:pPr lvl="2"/>
            <a:r>
              <a:rPr lang="nl-NL" dirty="0" err="1" smtClean="0"/>
              <a:t>If</a:t>
            </a:r>
            <a:r>
              <a:rPr lang="nl-NL" dirty="0" smtClean="0"/>
              <a:t> no extra data/</a:t>
            </a:r>
            <a:r>
              <a:rPr lang="nl-NL" dirty="0" err="1" smtClean="0"/>
              <a:t>measurements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collected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2078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162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Office-thema</vt:lpstr>
      <vt:lpstr>TwiCs  ‘yes, but is it ethical?’ </vt:lpstr>
      <vt:lpstr>Day 1</vt:lpstr>
      <vt:lpstr>Informed Consent</vt:lpstr>
      <vt:lpstr>TwiCs – with or without (staged) IC?</vt:lpstr>
      <vt:lpstr>Randomization without consent </vt:lpstr>
      <vt:lpstr>IC in TwiCs</vt:lpstr>
    </vt:vector>
  </TitlesOfParts>
  <Company>UMC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TwiCs  ‘yes, but is it ethical?’</dc:title>
  <dc:creator>Helena Verkooijen</dc:creator>
  <cp:lastModifiedBy>User</cp:lastModifiedBy>
  <cp:revision>5</cp:revision>
  <dcterms:created xsi:type="dcterms:W3CDTF">2016-11-07T21:27:16Z</dcterms:created>
  <dcterms:modified xsi:type="dcterms:W3CDTF">2016-11-22T13:03:11Z</dcterms:modified>
</cp:coreProperties>
</file>