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97" r:id="rId3"/>
    <p:sldId id="301" r:id="rId4"/>
    <p:sldId id="302" r:id="rId5"/>
    <p:sldId id="303" r:id="rId6"/>
    <p:sldId id="305" r:id="rId7"/>
    <p:sldId id="304" r:id="rId8"/>
    <p:sldId id="306" r:id="rId9"/>
    <p:sldId id="295" r:id="rId10"/>
    <p:sldId id="307" r:id="rId11"/>
    <p:sldId id="300"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47" autoAdjust="0"/>
  </p:normalViewPr>
  <p:slideViewPr>
    <p:cSldViewPr>
      <p:cViewPr>
        <p:scale>
          <a:sx n="60" d="100"/>
          <a:sy n="60" d="100"/>
        </p:scale>
        <p:origin x="-1056" y="-534"/>
      </p:cViewPr>
      <p:guideLst>
        <p:guide orient="horz" pos="2160"/>
        <p:guide pos="2880"/>
      </p:guideLst>
    </p:cSldViewPr>
  </p:slideViewPr>
  <p:notesTextViewPr>
    <p:cViewPr>
      <p:scale>
        <a:sx n="1" d="1"/>
        <a:sy n="1" d="1"/>
      </p:scale>
      <p:origin x="0" y="0"/>
    </p:cViewPr>
  </p:notesTextViewPr>
  <p:sorterViewPr>
    <p:cViewPr>
      <p:scale>
        <a:sx n="100" d="100"/>
        <a:sy n="100" d="100"/>
      </p:scale>
      <p:origin x="0" y="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8A52E99-AF8E-4F06-919F-10C08D73F04E}" type="datetimeFigureOut">
              <a:rPr lang="en-GB" smtClean="0"/>
              <a:t>29/11/2016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DC83F45-3EE4-494D-ACBA-018465DD5293}" type="slidenum">
              <a:rPr lang="en-GB" smtClean="0"/>
              <a:t>‹#›</a:t>
            </a:fld>
            <a:endParaRPr lang="en-GB"/>
          </a:p>
        </p:txBody>
      </p:sp>
    </p:spTree>
    <p:extLst>
      <p:ext uri="{BB962C8B-B14F-4D97-AF65-F5344CB8AC3E}">
        <p14:creationId xmlns:p14="http://schemas.microsoft.com/office/powerpoint/2010/main" val="3534535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2A1B33-80D1-4F69-8354-E73D50BEEC2D}" type="datetimeFigureOut">
              <a:rPr lang="en-GB" smtClean="0"/>
              <a:t>29/11/2016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94F9DE-D0CE-4808-8C3D-0257C1CBB0DF}" type="slidenum">
              <a:rPr lang="en-GB" smtClean="0"/>
              <a:t>‹#›</a:t>
            </a:fld>
            <a:endParaRPr lang="en-GB"/>
          </a:p>
        </p:txBody>
      </p:sp>
    </p:spTree>
    <p:extLst>
      <p:ext uri="{BB962C8B-B14F-4D97-AF65-F5344CB8AC3E}">
        <p14:creationId xmlns:p14="http://schemas.microsoft.com/office/powerpoint/2010/main" val="100337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GB" sz="1200" dirty="0" smtClean="0"/>
              <a:t>Welcome – introduce self &amp; Jon &amp; audience </a:t>
            </a:r>
          </a:p>
          <a:p>
            <a:pPr fontAlgn="base"/>
            <a:r>
              <a:rPr lang="en-GB" sz="1200" kern="1200" dirty="0" smtClean="0">
                <a:solidFill>
                  <a:schemeClr val="tx1"/>
                </a:solidFill>
                <a:effectLst/>
                <a:latin typeface="+mn-lt"/>
                <a:ea typeface="+mn-ea"/>
                <a:cs typeface="+mn-cs"/>
              </a:rPr>
              <a:t>Thank funders</a:t>
            </a:r>
          </a:p>
          <a:p>
            <a:pPr marL="0" marR="0" indent="0" algn="l" defTabSz="914400" rtl="0" eaLnBrk="1" fontAlgn="base" latinLnBrk="0" hangingPunct="1">
              <a:lnSpc>
                <a:spcPct val="100000"/>
              </a:lnSpc>
              <a:spcBef>
                <a:spcPts val="0"/>
              </a:spcBef>
              <a:spcAft>
                <a:spcPts val="0"/>
              </a:spcAft>
              <a:buClrTx/>
              <a:buSzTx/>
              <a:buFontTx/>
              <a:buNone/>
              <a:tabLst/>
              <a:defRPr/>
            </a:pPr>
            <a:r>
              <a:rPr lang="en-GB" dirty="0" smtClean="0"/>
              <a:t>Fantastic</a:t>
            </a:r>
            <a:r>
              <a:rPr lang="en-GB" baseline="0" dirty="0" smtClean="0"/>
              <a:t> line up of speakers and a great diverse a</a:t>
            </a:r>
            <a:r>
              <a:rPr lang="en-GB" dirty="0" smtClean="0"/>
              <a:t>udience</a:t>
            </a:r>
            <a:r>
              <a:rPr lang="en-GB" baseline="0" dirty="0" smtClean="0"/>
              <a:t> – people from UK, France, Netherlands, Norway, Canada and the USA – triallists, trial methodologists, bioethicists, regulators</a:t>
            </a:r>
            <a:endParaRPr lang="en-GB" dirty="0" smtClean="0"/>
          </a:p>
          <a:p>
            <a:pPr fontAlgn="base"/>
            <a:endParaRPr lang="en-GB"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Wellcome Trust grant:</a:t>
            </a:r>
            <a:r>
              <a:rPr lang="en-GB" sz="1200" kern="1200" baseline="0" dirty="0" smtClean="0">
                <a:solidFill>
                  <a:schemeClr val="tx1"/>
                </a:solidFill>
                <a:effectLst/>
                <a:latin typeface="+mn-lt"/>
                <a:ea typeface="+mn-ea"/>
                <a:cs typeface="+mn-cs"/>
              </a:rPr>
              <a:t>  </a:t>
            </a:r>
            <a:r>
              <a:rPr lang="en-GB" dirty="0" smtClean="0"/>
              <a:t>“This symposium will help pave the way forward for healthcare/research informed consent procedures which are ethical and acceptable. This approach (if broadly adopted) would enable publicly funded healthcare systems to quickly and efficiently recruit patients to pragmatic trials and transition to learning healthcare systems, integrating research and health”</a:t>
            </a:r>
          </a:p>
          <a:p>
            <a:pPr fontAlgn="base"/>
            <a:endParaRPr lang="en-GB" sz="1200" kern="1200" dirty="0" smtClean="0">
              <a:solidFill>
                <a:schemeClr val="tx1"/>
              </a:solidFill>
              <a:effectLst/>
              <a:latin typeface="+mn-lt"/>
              <a:ea typeface="+mn-ea"/>
              <a:cs typeface="+mn-cs"/>
            </a:endParaRPr>
          </a:p>
          <a:p>
            <a:r>
              <a:rPr lang="en-GB" dirty="0" smtClean="0"/>
              <a:t>Filming/ mikes/ questions</a:t>
            </a:r>
          </a:p>
          <a:p>
            <a:endParaRPr lang="en-GB" dirty="0" smtClean="0"/>
          </a:p>
          <a:p>
            <a:r>
              <a:rPr lang="en-GB" dirty="0" smtClean="0"/>
              <a:t>Outputs - videos</a:t>
            </a:r>
          </a:p>
          <a:p>
            <a:r>
              <a:rPr lang="en-GB" dirty="0" smtClean="0"/>
              <a:t>- www.twics.global</a:t>
            </a:r>
          </a:p>
          <a:p>
            <a:r>
              <a:rPr lang="en-GB" dirty="0" smtClean="0"/>
              <a:t>– Trials – (BMC stable)</a:t>
            </a:r>
            <a:r>
              <a:rPr lang="en-GB" baseline="0" dirty="0" smtClean="0"/>
              <a:t> supplement department – a meeting report or meeting abstracts</a:t>
            </a:r>
            <a:endParaRPr lang="en-GB" dirty="0" smtClean="0"/>
          </a:p>
          <a:p>
            <a:endParaRPr lang="en-GB" dirty="0" smtClean="0"/>
          </a:p>
          <a:p>
            <a:r>
              <a:rPr lang="en-GB" dirty="0" smtClean="0"/>
              <a:t>Housekeeping</a:t>
            </a:r>
          </a:p>
          <a:p>
            <a:pPr fontAlgn="base"/>
            <a:endParaRPr lang="en-GB" sz="1200" kern="1200" dirty="0" smtClean="0">
              <a:solidFill>
                <a:schemeClr val="tx1"/>
              </a:solidFill>
              <a:effectLst/>
              <a:latin typeface="+mn-lt"/>
              <a:ea typeface="+mn-ea"/>
              <a:cs typeface="+mn-cs"/>
            </a:endParaRPr>
          </a:p>
          <a:p>
            <a:pPr fontAlgn="base"/>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94F9DE-D0CE-4808-8C3D-0257C1CBB0DF}" type="slidenum">
              <a:rPr lang="en-GB" smtClean="0"/>
              <a:t>1</a:t>
            </a:fld>
            <a:endParaRPr lang="en-GB"/>
          </a:p>
        </p:txBody>
      </p:sp>
    </p:spTree>
    <p:extLst>
      <p:ext uri="{BB962C8B-B14F-4D97-AF65-F5344CB8AC3E}">
        <p14:creationId xmlns:p14="http://schemas.microsoft.com/office/powerpoint/2010/main" val="393204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94F9DE-D0CE-4808-8C3D-0257C1CBB0DF}" type="slidenum">
              <a:rPr lang="en-GB" smtClean="0"/>
              <a:t>5</a:t>
            </a:fld>
            <a:endParaRPr lang="en-GB"/>
          </a:p>
        </p:txBody>
      </p:sp>
    </p:spTree>
    <p:extLst>
      <p:ext uri="{BB962C8B-B14F-4D97-AF65-F5344CB8AC3E}">
        <p14:creationId xmlns:p14="http://schemas.microsoft.com/office/powerpoint/2010/main" val="390114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7F4735-EDDE-4D70-B234-E882BC66E2F7}"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420229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7F4735-EDDE-4D70-B234-E882BC66E2F7}"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283864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7F4735-EDDE-4D70-B234-E882BC66E2F7}"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383041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7F4735-EDDE-4D70-B234-E882BC66E2F7}"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272811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F4735-EDDE-4D70-B234-E882BC66E2F7}"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14322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7F4735-EDDE-4D70-B234-E882BC66E2F7}" type="datetimeFigureOut">
              <a:rPr lang="en-GB" smtClean="0"/>
              <a:t>29/11/2016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22885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7F4735-EDDE-4D70-B234-E882BC66E2F7}" type="datetimeFigureOut">
              <a:rPr lang="en-GB" smtClean="0"/>
              <a:t>29/11/2016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77183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7F4735-EDDE-4D70-B234-E882BC66E2F7}" type="datetimeFigureOut">
              <a:rPr lang="en-GB" smtClean="0"/>
              <a:t>29/11/2016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260591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F4735-EDDE-4D70-B234-E882BC66E2F7}" type="datetimeFigureOut">
              <a:rPr lang="en-GB" smtClean="0"/>
              <a:t>29/11/2016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305207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F4735-EDDE-4D70-B234-E882BC66E2F7}" type="datetimeFigureOut">
              <a:rPr lang="en-GB" smtClean="0"/>
              <a:t>29/11/2016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380114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F4735-EDDE-4D70-B234-E882BC66E2F7}" type="datetimeFigureOut">
              <a:rPr lang="en-GB" smtClean="0"/>
              <a:t>29/11/2016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71495A-3D18-4248-8CD1-F25DE6D0BA90}" type="slidenum">
              <a:rPr lang="en-GB" smtClean="0"/>
              <a:t>‹#›</a:t>
            </a:fld>
            <a:endParaRPr lang="en-GB"/>
          </a:p>
        </p:txBody>
      </p:sp>
    </p:spTree>
    <p:extLst>
      <p:ext uri="{BB962C8B-B14F-4D97-AF65-F5344CB8AC3E}">
        <p14:creationId xmlns:p14="http://schemas.microsoft.com/office/powerpoint/2010/main" val="2996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F4735-EDDE-4D70-B234-E882BC66E2F7}" type="datetimeFigureOut">
              <a:rPr lang="en-GB" smtClean="0"/>
              <a:t>29/11/2016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1495A-3D18-4248-8CD1-F25DE6D0BA90}" type="slidenum">
              <a:rPr lang="en-GB" smtClean="0"/>
              <a:t>‹#›</a:t>
            </a:fld>
            <a:endParaRPr lang="en-GB"/>
          </a:p>
        </p:txBody>
      </p:sp>
    </p:spTree>
    <p:extLst>
      <p:ext uri="{BB962C8B-B14F-4D97-AF65-F5344CB8AC3E}">
        <p14:creationId xmlns:p14="http://schemas.microsoft.com/office/powerpoint/2010/main" val="3328986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cuk.ac.uk/funding/gcrf/challenge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nvPicPr>
        <p:blipFill>
          <a:blip r:embed="rId3"/>
          <a:srcRect/>
          <a:stretch>
            <a:fillRect/>
          </a:stretch>
        </p:blipFill>
        <p:spPr bwMode="auto">
          <a:xfrm>
            <a:off x="5652120" y="404664"/>
            <a:ext cx="3460984" cy="2449513"/>
          </a:xfrm>
          <a:prstGeom prst="rect">
            <a:avLst/>
          </a:prstGeom>
          <a:noFill/>
          <a:ln w="9525">
            <a:noFill/>
            <a:miter lim="800000"/>
            <a:headEnd/>
            <a:tailEnd/>
          </a:ln>
        </p:spPr>
      </p:pic>
      <p:sp>
        <p:nvSpPr>
          <p:cNvPr id="2" name="Title 1"/>
          <p:cNvSpPr>
            <a:spLocks noGrp="1"/>
          </p:cNvSpPr>
          <p:nvPr>
            <p:ph type="ctrTitle"/>
          </p:nvPr>
        </p:nvSpPr>
        <p:spPr>
          <a:xfrm>
            <a:off x="251520" y="404664"/>
            <a:ext cx="8640960" cy="3744416"/>
          </a:xfrm>
        </p:spPr>
        <p:txBody>
          <a:bodyPr>
            <a:normAutofit/>
          </a:bodyPr>
          <a:lstStyle/>
          <a:p>
            <a:pPr algn="l"/>
            <a:r>
              <a:rPr lang="en-GB" b="1" dirty="0" smtClean="0">
                <a:solidFill>
                  <a:srgbClr val="0070C0"/>
                </a:solidFill>
              </a:rPr>
              <a:t>Ethics of TwiCs</a:t>
            </a:r>
            <a:br>
              <a:rPr lang="en-GB" b="1" dirty="0" smtClean="0">
                <a:solidFill>
                  <a:srgbClr val="0070C0"/>
                </a:solidFill>
              </a:rPr>
            </a:br>
            <a:r>
              <a:rPr lang="en-GB" b="1" dirty="0" smtClean="0">
                <a:solidFill>
                  <a:srgbClr val="0070C0"/>
                </a:solidFill>
              </a:rPr>
              <a:t>(Trials within Cohorts):</a:t>
            </a:r>
            <a:br>
              <a:rPr lang="en-GB" b="1" dirty="0" smtClean="0">
                <a:solidFill>
                  <a:srgbClr val="0070C0"/>
                </a:solidFill>
              </a:rPr>
            </a:br>
            <a:r>
              <a:rPr lang="en-GB" b="1" dirty="0" smtClean="0">
                <a:solidFill>
                  <a:srgbClr val="0070C0"/>
                </a:solidFill>
              </a:rPr>
              <a:t>International Symposium</a:t>
            </a:r>
            <a:endParaRPr lang="en-GB" b="1" dirty="0">
              <a:solidFill>
                <a:srgbClr val="0070C0"/>
              </a:solidFill>
            </a:endParaRPr>
          </a:p>
        </p:txBody>
      </p:sp>
      <p:sp>
        <p:nvSpPr>
          <p:cNvPr id="3" name="Subtitle 2"/>
          <p:cNvSpPr>
            <a:spLocks noGrp="1"/>
          </p:cNvSpPr>
          <p:nvPr>
            <p:ph type="subTitle" idx="1"/>
          </p:nvPr>
        </p:nvSpPr>
        <p:spPr>
          <a:xfrm>
            <a:off x="1403648" y="4330765"/>
            <a:ext cx="6400800" cy="826427"/>
          </a:xfrm>
        </p:spPr>
        <p:txBody>
          <a:bodyPr/>
          <a:lstStyle/>
          <a:p>
            <a:r>
              <a:rPr lang="en-GB" dirty="0" smtClean="0"/>
              <a:t>7-8</a:t>
            </a:r>
            <a:r>
              <a:rPr lang="en-GB" baseline="30000" dirty="0" smtClean="0"/>
              <a:t>th</a:t>
            </a:r>
            <a:r>
              <a:rPr lang="en-GB" dirty="0" smtClean="0"/>
              <a:t> November, London, UK</a:t>
            </a:r>
            <a:endParaRPr lang="en-GB" dirty="0"/>
          </a:p>
        </p:txBody>
      </p:sp>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15816" y="5321585"/>
            <a:ext cx="3288988" cy="11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804" y="5517232"/>
            <a:ext cx="2908300" cy="102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5616640"/>
            <a:ext cx="2338224"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932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1916832"/>
            <a:ext cx="7772400" cy="1470025"/>
          </a:xfrm>
        </p:spPr>
        <p:txBody>
          <a:bodyPr>
            <a:normAutofit fontScale="90000"/>
          </a:bodyPr>
          <a:lstStyle/>
          <a:p>
            <a:pPr marL="457200" indent="-457200"/>
            <a:r>
              <a:rPr lang="en-GB" sz="3200" dirty="0" smtClean="0"/>
              <a:t>Proposal </a:t>
            </a:r>
            <a:r>
              <a:rPr lang="en-GB" sz="3200" dirty="0"/>
              <a:t/>
            </a:r>
            <a:br>
              <a:rPr lang="en-GB" sz="3200" dirty="0"/>
            </a:br>
            <a:r>
              <a:rPr lang="en-GB" sz="3200" dirty="0" smtClean="0"/>
              <a:t/>
            </a:r>
            <a:br>
              <a:rPr lang="en-GB" sz="3200" dirty="0" smtClean="0"/>
            </a:br>
            <a:r>
              <a:rPr lang="en-GB" sz="3200" dirty="0" err="1" smtClean="0"/>
              <a:t>TwiCs</a:t>
            </a:r>
            <a:r>
              <a:rPr lang="en-GB" sz="3200" dirty="0" smtClean="0"/>
              <a:t> </a:t>
            </a:r>
            <a:r>
              <a:rPr lang="en-GB" sz="3200" dirty="0"/>
              <a:t>in LMICs </a:t>
            </a:r>
            <a:r>
              <a:rPr lang="en-GB" sz="3200" dirty="0" smtClean="0"/>
              <a:t/>
            </a:r>
            <a:br>
              <a:rPr lang="en-GB" sz="3200" dirty="0" smtClean="0"/>
            </a:br>
            <a:r>
              <a:rPr lang="en-GB" sz="3200" dirty="0" smtClean="0"/>
              <a:t>GCRF </a:t>
            </a:r>
            <a:r>
              <a:rPr lang="en-GB" sz="3200" dirty="0">
                <a:hlinkClick r:id="rId2"/>
              </a:rPr>
              <a:t>methodology </a:t>
            </a:r>
            <a:r>
              <a:rPr lang="en-GB" sz="3200" dirty="0" smtClean="0">
                <a:hlinkClick r:id="rId2"/>
              </a:rPr>
              <a:t>funding</a:t>
            </a:r>
            <a:r>
              <a:rPr lang="en-GB" sz="3200" dirty="0"/>
              <a:t/>
            </a:r>
            <a:br>
              <a:rPr lang="en-GB" sz="3200" dirty="0"/>
            </a:br>
            <a:endParaRPr lang="en-GB" sz="3200" dirty="0"/>
          </a:p>
        </p:txBody>
      </p:sp>
      <p:sp>
        <p:nvSpPr>
          <p:cNvPr id="6" name="Subtitle 5"/>
          <p:cNvSpPr>
            <a:spLocks noGrp="1"/>
          </p:cNvSpPr>
          <p:nvPr>
            <p:ph type="subTitle" idx="1"/>
          </p:nvPr>
        </p:nvSpPr>
        <p:spPr/>
        <p:txBody>
          <a:bodyPr/>
          <a:lstStyle/>
          <a:p>
            <a:r>
              <a:rPr lang="en-GB" dirty="0" smtClean="0"/>
              <a:t>Clare Relton</a:t>
            </a:r>
          </a:p>
          <a:p>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258149"/>
            <a:ext cx="2338224"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077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98" t="15501" r="14552" b="10652"/>
          <a:stretch/>
        </p:blipFill>
        <p:spPr bwMode="auto">
          <a:xfrm>
            <a:off x="395536" y="476672"/>
            <a:ext cx="820891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551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lvl="0"/>
            <a:r>
              <a:rPr lang="en-GB" sz="3200" dirty="0" smtClean="0"/>
              <a:t>Proposal 1</a:t>
            </a:r>
            <a:br>
              <a:rPr lang="en-GB" sz="3200" dirty="0" smtClean="0"/>
            </a:br>
            <a:r>
              <a:rPr lang="en-GB" sz="3200" b="1" u="sng" dirty="0" smtClean="0"/>
              <a:t/>
            </a:r>
            <a:br>
              <a:rPr lang="en-GB" sz="3200" b="1" u="sng" dirty="0" smtClean="0"/>
            </a:br>
            <a:r>
              <a:rPr lang="en-GB" sz="3200" b="1" u="sng" dirty="0" smtClean="0"/>
              <a:t>The </a:t>
            </a:r>
            <a:r>
              <a:rPr lang="en-GB" sz="3200" b="1" u="sng" dirty="0"/>
              <a:t>Informed Consent Trial</a:t>
            </a:r>
            <a:r>
              <a:rPr lang="en-GB" sz="3200" b="1" dirty="0"/>
              <a:t>: a randomised controlled trial of the efficiency and acceptability of two different Informed Consent pathways for effectiveness trials with ‘usual care’ comparators  </a:t>
            </a:r>
            <a:r>
              <a:rPr lang="en-GB" sz="3200" dirty="0"/>
              <a:t/>
            </a:r>
            <a:br>
              <a:rPr lang="en-GB" sz="3200" dirty="0"/>
            </a:br>
            <a:r>
              <a:rPr lang="en-GB" sz="3200" b="1" dirty="0"/>
              <a:t> </a:t>
            </a:r>
            <a:r>
              <a:rPr lang="en-GB" sz="3200" dirty="0"/>
              <a:t/>
            </a:r>
            <a:br>
              <a:rPr lang="en-GB" sz="3200" dirty="0"/>
            </a:br>
            <a:endParaRPr lang="en-GB" sz="3200" dirty="0"/>
          </a:p>
        </p:txBody>
      </p:sp>
      <p:sp>
        <p:nvSpPr>
          <p:cNvPr id="6" name="Subtitle 5"/>
          <p:cNvSpPr>
            <a:spLocks noGrp="1"/>
          </p:cNvSpPr>
          <p:nvPr>
            <p:ph type="subTitle" idx="1"/>
          </p:nvPr>
        </p:nvSpPr>
        <p:spPr/>
        <p:txBody>
          <a:bodyPr/>
          <a:lstStyle/>
          <a:p>
            <a:r>
              <a:rPr lang="en-GB" dirty="0" smtClean="0"/>
              <a:t>Clare Relton</a:t>
            </a:r>
          </a:p>
          <a:p>
            <a:endParaRPr lang="en-GB"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258149"/>
            <a:ext cx="2338224"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861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7992888" cy="5632311"/>
          </a:xfrm>
          <a:prstGeom prst="rect">
            <a:avLst/>
          </a:prstGeom>
        </p:spPr>
        <p:txBody>
          <a:bodyPr wrap="square">
            <a:spAutoFit/>
          </a:bodyPr>
          <a:lstStyle/>
          <a:p>
            <a:endParaRPr lang="en-GB" dirty="0"/>
          </a:p>
          <a:p>
            <a:r>
              <a:rPr lang="en-GB" b="1" dirty="0" smtClean="0"/>
              <a:t>Aim</a:t>
            </a:r>
            <a:r>
              <a:rPr lang="en-GB" b="1" dirty="0"/>
              <a:t>: </a:t>
            </a:r>
            <a:r>
              <a:rPr lang="en-GB" dirty="0"/>
              <a:t>to compare the </a:t>
            </a:r>
            <a:r>
              <a:rPr lang="en-GB" b="1" dirty="0" smtClean="0"/>
              <a:t>efficiency </a:t>
            </a:r>
            <a:r>
              <a:rPr lang="en-GB" dirty="0"/>
              <a:t>and</a:t>
            </a:r>
            <a:r>
              <a:rPr lang="en-GB" b="1" dirty="0"/>
              <a:t> acceptability</a:t>
            </a:r>
            <a:r>
              <a:rPr lang="en-GB" dirty="0"/>
              <a:t> of two different Informed Consent pathways (Standard vs Tailored) for effectiveness trials with ‘usual care’ comparators</a:t>
            </a:r>
            <a:r>
              <a:rPr lang="en-GB" b="1" dirty="0" smtClean="0"/>
              <a:t>.</a:t>
            </a:r>
          </a:p>
          <a:p>
            <a:endParaRPr lang="en-GB" dirty="0"/>
          </a:p>
          <a:p>
            <a:r>
              <a:rPr lang="en-GB" b="1" dirty="0"/>
              <a:t>Objectives:  </a:t>
            </a:r>
            <a:endParaRPr lang="en-GB" dirty="0"/>
          </a:p>
          <a:p>
            <a:pPr lvl="0"/>
            <a:r>
              <a:rPr lang="en-GB" dirty="0"/>
              <a:t>To conduct a randomised controlled trial comparing the ‘Standard’ and ‘Tailored’ pathways for Informed Consent </a:t>
            </a:r>
            <a:endParaRPr lang="en-GB" dirty="0" smtClean="0"/>
          </a:p>
          <a:p>
            <a:pPr lvl="0"/>
            <a:endParaRPr lang="en-GB" dirty="0"/>
          </a:p>
          <a:p>
            <a:pPr lvl="0"/>
            <a:r>
              <a:rPr lang="en-GB" dirty="0"/>
              <a:t>To compare the </a:t>
            </a:r>
            <a:r>
              <a:rPr lang="en-GB" b="1" dirty="0"/>
              <a:t>efficiency</a:t>
            </a:r>
            <a:r>
              <a:rPr lang="en-GB" dirty="0"/>
              <a:t> of each pathway (Standard vs Tailored) to Informed Consent (IC), where </a:t>
            </a:r>
            <a:r>
              <a:rPr lang="en-GB" b="1" dirty="0"/>
              <a:t>efficiency</a:t>
            </a:r>
            <a:r>
              <a:rPr lang="en-GB" dirty="0"/>
              <a:t> is measured by the following ratios: </a:t>
            </a:r>
            <a:r>
              <a:rPr lang="en-GB" b="1" dirty="0"/>
              <a:t>numbers analysed to the numbers approached</a:t>
            </a:r>
            <a:r>
              <a:rPr lang="en-GB" dirty="0"/>
              <a:t>; numbers analysed to numbers randomised; numbers analysed to numbers allocated to the intervention; numbers who comply/ accept their allocation. Efficiency will also be measured by comparing: time taken and cost incurred for each stage of the trial as well as the comparability of the characteristics of those recruited (age, gender, deprivation, co-morbidities) with regards to the population to whom the results will be </a:t>
            </a:r>
            <a:r>
              <a:rPr lang="en-GB" dirty="0" smtClean="0"/>
              <a:t>generalised</a:t>
            </a:r>
          </a:p>
          <a:p>
            <a:pPr lvl="0"/>
            <a:endParaRPr lang="en-GB" dirty="0"/>
          </a:p>
          <a:p>
            <a:pPr lvl="0"/>
            <a:r>
              <a:rPr lang="en-GB" dirty="0"/>
              <a:t>To obtain the views of key stakeholders (public, clinicians and researchers) as to the </a:t>
            </a:r>
            <a:r>
              <a:rPr lang="en-GB" b="1" dirty="0"/>
              <a:t>acceptability</a:t>
            </a:r>
            <a:r>
              <a:rPr lang="en-GB" dirty="0"/>
              <a:t> of each pathway to Informed Consent.</a:t>
            </a:r>
          </a:p>
        </p:txBody>
      </p:sp>
    </p:spTree>
    <p:extLst>
      <p:ext uri="{BB962C8B-B14F-4D97-AF65-F5344CB8AC3E}">
        <p14:creationId xmlns:p14="http://schemas.microsoft.com/office/powerpoint/2010/main" val="96869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1916832"/>
            <a:ext cx="7772400" cy="1470025"/>
          </a:xfrm>
        </p:spPr>
        <p:txBody>
          <a:bodyPr>
            <a:normAutofit fontScale="90000"/>
          </a:bodyPr>
          <a:lstStyle/>
          <a:p>
            <a:pPr lvl="0"/>
            <a:r>
              <a:rPr lang="en-GB" sz="3200" dirty="0" smtClean="0"/>
              <a:t>Proposal 2</a:t>
            </a:r>
            <a:r>
              <a:rPr lang="en-GB" sz="3200" dirty="0"/>
              <a:t/>
            </a:r>
            <a:br>
              <a:rPr lang="en-GB" sz="3200" dirty="0"/>
            </a:br>
            <a:r>
              <a:rPr lang="en-GB" sz="3200" dirty="0" smtClean="0"/>
              <a:t/>
            </a:r>
            <a:br>
              <a:rPr lang="en-GB" sz="3200" dirty="0" smtClean="0"/>
            </a:br>
            <a:r>
              <a:rPr lang="en-GB" sz="3200" dirty="0" smtClean="0"/>
              <a:t>Introducing reporting of Informed Consent to trials: an extension to the CONSORT Statement</a:t>
            </a:r>
            <a:r>
              <a:rPr lang="en-GB" sz="3200" b="1" u="sng" dirty="0" smtClean="0"/>
              <a:t/>
            </a:r>
            <a:br>
              <a:rPr lang="en-GB" sz="3200" b="1" u="sng" dirty="0" smtClean="0"/>
            </a:br>
            <a:r>
              <a:rPr lang="en-GB" sz="3200" dirty="0"/>
              <a:t/>
            </a:r>
            <a:br>
              <a:rPr lang="en-GB" sz="3200" dirty="0"/>
            </a:br>
            <a:r>
              <a:rPr lang="en-GB" sz="3200" b="1" dirty="0"/>
              <a:t> </a:t>
            </a:r>
            <a:r>
              <a:rPr lang="en-GB" sz="3200" dirty="0"/>
              <a:t/>
            </a:r>
            <a:br>
              <a:rPr lang="en-GB" sz="3200" dirty="0"/>
            </a:br>
            <a:endParaRPr lang="en-GB" sz="3200" dirty="0"/>
          </a:p>
        </p:txBody>
      </p:sp>
      <p:sp>
        <p:nvSpPr>
          <p:cNvPr id="6" name="Subtitle 5"/>
          <p:cNvSpPr>
            <a:spLocks noGrp="1"/>
          </p:cNvSpPr>
          <p:nvPr>
            <p:ph type="subTitle" idx="1"/>
          </p:nvPr>
        </p:nvSpPr>
        <p:spPr/>
        <p:txBody>
          <a:bodyPr/>
          <a:lstStyle/>
          <a:p>
            <a:r>
              <a:rPr lang="en-GB" dirty="0" smtClean="0"/>
              <a:t>Clare Relton</a:t>
            </a:r>
          </a:p>
          <a:p>
            <a:endParaRPr lang="en-GB"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258149"/>
            <a:ext cx="2338224"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70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70" t="50000" r="38555" b="19073"/>
          <a:stretch/>
        </p:blipFill>
        <p:spPr bwMode="auto">
          <a:xfrm>
            <a:off x="323528" y="1052736"/>
            <a:ext cx="842493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071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3</a:t>
            </a:r>
            <a:endParaRPr lang="en-GB" dirty="0"/>
          </a:p>
        </p:txBody>
      </p:sp>
      <p:sp>
        <p:nvSpPr>
          <p:cNvPr id="3" name="Content Placeholder 2"/>
          <p:cNvSpPr>
            <a:spLocks noGrp="1"/>
          </p:cNvSpPr>
          <p:nvPr>
            <p:ph idx="1"/>
          </p:nvPr>
        </p:nvSpPr>
        <p:spPr/>
        <p:txBody>
          <a:bodyPr>
            <a:normAutofit/>
          </a:bodyPr>
          <a:lstStyle/>
          <a:p>
            <a:pPr algn="ctr"/>
            <a:r>
              <a:rPr lang="en-GB" b="1" dirty="0" smtClean="0"/>
              <a:t>TwiCs and CONSORT </a:t>
            </a:r>
          </a:p>
          <a:p>
            <a:endParaRPr lang="en-GB" dirty="0" smtClean="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648072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3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3</a:t>
            </a:r>
            <a:endParaRPr lang="en-GB" dirty="0"/>
          </a:p>
        </p:txBody>
      </p:sp>
      <p:sp>
        <p:nvSpPr>
          <p:cNvPr id="3" name="Content Placeholder 2"/>
          <p:cNvSpPr>
            <a:spLocks noGrp="1"/>
          </p:cNvSpPr>
          <p:nvPr>
            <p:ph idx="1"/>
          </p:nvPr>
        </p:nvSpPr>
        <p:spPr/>
        <p:txBody>
          <a:bodyPr>
            <a:normAutofit/>
          </a:bodyPr>
          <a:lstStyle/>
          <a:p>
            <a:pPr algn="ctr"/>
            <a:r>
              <a:rPr lang="en-GB" b="1" dirty="0" smtClean="0"/>
              <a:t>TwiCs and CONSORT </a:t>
            </a:r>
          </a:p>
          <a:p>
            <a:endParaRPr lang="en-GB" dirty="0" smtClean="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49694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443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1916832"/>
            <a:ext cx="7772400" cy="1470025"/>
          </a:xfrm>
        </p:spPr>
        <p:txBody>
          <a:bodyPr>
            <a:normAutofit fontScale="90000"/>
          </a:bodyPr>
          <a:lstStyle/>
          <a:p>
            <a:pPr marL="457200" indent="-457200"/>
            <a:r>
              <a:rPr lang="en-GB" sz="3200" dirty="0" smtClean="0"/>
              <a:t>Proposal 3</a:t>
            </a:r>
            <a:r>
              <a:rPr lang="en-GB" sz="3200" dirty="0"/>
              <a:t/>
            </a:r>
            <a:br>
              <a:rPr lang="en-GB" sz="3200" dirty="0"/>
            </a:br>
            <a:r>
              <a:rPr lang="en-GB" sz="3200" dirty="0" smtClean="0"/>
              <a:t/>
            </a:r>
            <a:br>
              <a:rPr lang="en-GB" sz="3200" dirty="0" smtClean="0"/>
            </a:br>
            <a:r>
              <a:rPr lang="en-GB" sz="3200" dirty="0" err="1"/>
              <a:t>TwiCs</a:t>
            </a:r>
            <a:r>
              <a:rPr lang="en-GB" sz="3200" dirty="0"/>
              <a:t> in prevention research </a:t>
            </a:r>
            <a:r>
              <a:rPr lang="en-GB" sz="3200" dirty="0" smtClean="0"/>
              <a:t/>
            </a:r>
            <a:br>
              <a:rPr lang="en-GB" sz="3200" dirty="0" smtClean="0"/>
            </a:br>
            <a:r>
              <a:rPr lang="en-GB" sz="3200" dirty="0" smtClean="0"/>
              <a:t>(CRUK-Population Research Committee)</a:t>
            </a:r>
            <a:endParaRPr lang="en-GB" sz="3200" dirty="0"/>
          </a:p>
        </p:txBody>
      </p:sp>
      <p:sp>
        <p:nvSpPr>
          <p:cNvPr id="6" name="Subtitle 5"/>
          <p:cNvSpPr>
            <a:spLocks noGrp="1"/>
          </p:cNvSpPr>
          <p:nvPr>
            <p:ph type="subTitle" idx="1"/>
          </p:nvPr>
        </p:nvSpPr>
        <p:spPr/>
        <p:txBody>
          <a:bodyPr/>
          <a:lstStyle/>
          <a:p>
            <a:r>
              <a:rPr lang="en-GB" dirty="0" smtClean="0"/>
              <a:t>Clare Relton</a:t>
            </a:r>
          </a:p>
          <a:p>
            <a:endParaRPr lang="en-GB"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258149"/>
            <a:ext cx="2338224"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619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nvPicPr>
        <p:blipFill>
          <a:blip r:embed="rId2"/>
          <a:srcRect/>
          <a:stretch>
            <a:fillRect/>
          </a:stretch>
        </p:blipFill>
        <p:spPr bwMode="auto">
          <a:xfrm>
            <a:off x="6767736" y="116632"/>
            <a:ext cx="2376264" cy="136815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endParaRPr lang="en-GB" sz="3600" dirty="0"/>
          </a:p>
        </p:txBody>
      </p:sp>
      <p:sp>
        <p:nvSpPr>
          <p:cNvPr id="3" name="Content Placeholder 2"/>
          <p:cNvSpPr>
            <a:spLocks noGrp="1"/>
          </p:cNvSpPr>
          <p:nvPr>
            <p:ph idx="1"/>
          </p:nvPr>
        </p:nvSpPr>
        <p:spPr/>
        <p:txBody>
          <a:bodyPr>
            <a:normAutofit/>
          </a:bodyPr>
          <a:lstStyle/>
          <a:p>
            <a:r>
              <a:rPr lang="en-GB" dirty="0"/>
              <a:t>Explore the potential of TwiCs approach to transform healthcare systems into learning healthcare </a:t>
            </a:r>
            <a:r>
              <a:rPr lang="en-GB" dirty="0" smtClean="0"/>
              <a:t>environments</a:t>
            </a:r>
          </a:p>
          <a:p>
            <a:pPr lvl="1"/>
            <a:r>
              <a:rPr lang="en-GB" dirty="0" smtClean="0"/>
              <a:t>CRUK interest from Population Research Committee</a:t>
            </a:r>
          </a:p>
          <a:p>
            <a:pPr lvl="1"/>
            <a:r>
              <a:rPr lang="en-GB" dirty="0" smtClean="0"/>
              <a:t>Linking up existing cohorts/ building UK national cohort  – and using this to test preventative interventions – behaviour change </a:t>
            </a:r>
            <a:r>
              <a:rPr lang="en-GB" dirty="0" err="1" smtClean="0"/>
              <a:t>etc</a:t>
            </a:r>
            <a:endParaRPr lang="en-GB" dirty="0" smtClean="0"/>
          </a:p>
          <a:p>
            <a:pPr marL="0" lvl="1" indent="0">
              <a:buNone/>
            </a:pPr>
            <a:endParaRPr lang="en-GB" sz="3500" dirty="0"/>
          </a:p>
          <a:p>
            <a:endParaRPr lang="en-GB" dirty="0"/>
          </a:p>
        </p:txBody>
      </p:sp>
    </p:spTree>
    <p:extLst>
      <p:ext uri="{BB962C8B-B14F-4D97-AF65-F5344CB8AC3E}">
        <p14:creationId xmlns:p14="http://schemas.microsoft.com/office/powerpoint/2010/main" val="2439350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389</Words>
  <Application>Microsoft Office PowerPoint</Application>
  <PresentationFormat>On-screen Show (4:3)</PresentationFormat>
  <Paragraphs>41</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Ethics of TwiCs (Trials within Cohorts): International Symposium</vt:lpstr>
      <vt:lpstr>Proposal 1  The Informed Consent Trial: a randomised controlled trial of the efficiency and acceptability of two different Informed Consent pathways for effectiveness trials with ‘usual care’ comparators     </vt:lpstr>
      <vt:lpstr>PowerPoint Presentation</vt:lpstr>
      <vt:lpstr>Proposal 2  Introducing reporting of Informed Consent to trials: an extension to the CONSORT Statement    </vt:lpstr>
      <vt:lpstr>PowerPoint Presentation</vt:lpstr>
      <vt:lpstr>Language 3</vt:lpstr>
      <vt:lpstr>Language 3</vt:lpstr>
      <vt:lpstr>Proposal 3  TwiCs in prevention research  (CRUK-Population Research Committee)</vt:lpstr>
      <vt:lpstr>PowerPoint Presentation</vt:lpstr>
      <vt:lpstr>Proposal   TwiCs in LMICs  GCRF methodology funding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Trials within Cohorts (TwiCs): International symposium</dc:title>
  <dc:creator>User</dc:creator>
  <cp:lastModifiedBy>User</cp:lastModifiedBy>
  <cp:revision>50</cp:revision>
  <cp:lastPrinted>2016-11-04T10:01:42Z</cp:lastPrinted>
  <dcterms:created xsi:type="dcterms:W3CDTF">2016-06-21T11:13:35Z</dcterms:created>
  <dcterms:modified xsi:type="dcterms:W3CDTF">2016-11-29T13:10:15Z</dcterms:modified>
</cp:coreProperties>
</file>