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7" r:id="rId2"/>
    <p:sldId id="267" r:id="rId3"/>
    <p:sldId id="303" r:id="rId4"/>
    <p:sldId id="299" r:id="rId5"/>
    <p:sldId id="308" r:id="rId6"/>
    <p:sldId id="274" r:id="rId7"/>
    <p:sldId id="275" r:id="rId8"/>
    <p:sldId id="373" r:id="rId9"/>
    <p:sldId id="355" r:id="rId10"/>
    <p:sldId id="366" r:id="rId11"/>
    <p:sldId id="368" r:id="rId12"/>
    <p:sldId id="281" r:id="rId13"/>
    <p:sldId id="371" r:id="rId14"/>
    <p:sldId id="342" r:id="rId15"/>
    <p:sldId id="328" r:id="rId16"/>
    <p:sldId id="330" r:id="rId17"/>
    <p:sldId id="343" r:id="rId18"/>
    <p:sldId id="329" r:id="rId19"/>
    <p:sldId id="339" r:id="rId20"/>
    <p:sldId id="338" r:id="rId21"/>
    <p:sldId id="340" r:id="rId22"/>
    <p:sldId id="341" r:id="rId23"/>
    <p:sldId id="360" r:id="rId24"/>
    <p:sldId id="336" r:id="rId25"/>
    <p:sldId id="349" r:id="rId26"/>
    <p:sldId id="350" r:id="rId27"/>
    <p:sldId id="365" r:id="rId28"/>
    <p:sldId id="37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77400" autoAdjust="0"/>
  </p:normalViewPr>
  <p:slideViewPr>
    <p:cSldViewPr snapToGrid="0">
      <p:cViewPr varScale="1">
        <p:scale>
          <a:sx n="58" d="100"/>
          <a:sy n="58" d="100"/>
        </p:scale>
        <p:origin x="-156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AEAA91-9DD0-4572-9A64-7BD92AB4460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7CFE0D-4CEB-4D00-9E5C-A0913E63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12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7462 7745 0,'0'0'140,"0"0"-140,78 0 16,-52 0-16,52 0 15,0 0-15,-52 0 16,0 0-16,26 0 15,-52 0-15,26 0 16,0 0-16,0 0 16,0 0-16,0 0 15,0 0-15,0 0 16,0 0 0,-26 0-16,52 0 15,-26 0-15,-26 0 16,52 0-16,0 0 15,0 0 1,26 0-16,0 0 16,0 0-16,0 0 15,0 0-15,26 0 16,-26 0-16,-26 0 15,0 0-15,0 0 16,-52 0-16,26 0 16,26 0 62,-26 0-63,26 0-15,26 0 16,26 0-16,-52 0 15,52 0-15,0 0 16,0 0-16,-26 0 16,-52 0-16,52 26 15,-26-26-15,-52 0 16,26 0-16,0 0 15,0 0 1,-26 0 0,26 0 124,0 0-62,0 0-62,-26 0-1,26 0-15,0 0 16,-26 0-16,26 0 15,0 0 1,0 0-16,-26 0 94,26 0 15,0 0-78,0 0 31,-26 0-30,26 0-17,0 0 32,-26 0 156,26 0-141,0 0-46,0 0-16,-26 0 15,26 0 1,0 0 15,0 0 0,-26 0 1,26 0 950,0 0-982,0 0 16,26 0-16,26 0 16,0 0-16,26 0 15,-26 0-15,0 0 16,52 0-16,-52 0 15,-26 0 1,0 0-16,26 26 16,-52-26-16,0 0 15,26 0-15,-52 0 16,25 0-1,1 0 32,0 0-31,26 0-1,0 26-15,52-26 16,-52 0-16,52 0 16,26 0-16,26 0 15,-26 0-15,0 0 16,-26 0-16,0 0 15,-26 0-15,-52 0 16,52 0-16,-26 0 16,-26 0-16,26 0 15,-26 0-15,26 0 16,-26 0-16,0 0 15,0 0 1,52 0-16,-26 25 16,-26-25-16,26 0 15,26 0-15,-52 0 16,26 0-16,26 0 15,-52 0-15,52 0 16,-26 0-16,-26 0 16,0 0-16,26 0 15,-26 0-15,0 0 16,0 0-16,0 0 15,0 0-15,0 0 16,-26 0 78,0 0 30,26 0-108,0 0 15,0 0-15,-26 0-16,26 0 15,0 0-15,-26 0 16,26 0 124,0 0-15,0 0-78,-26 0 47,26 0-94,0 0 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8:23.8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15287 14242 0,'26'-26'110,"-26"26"-79,26 0-31,0 0 15,26 0-15,-26 0 16,26 0-16,26 0 16,0 0-16,52 0 15,-26 0-15,26 0 16,-26 0-16,0-26 15,26 26-15,-26 0 16,0 0-16,-78 0 16,52 0-16,0 0 15,-52 0-15,26 0 16,-26 0-1,0 0-15,-26 0 16,52 0-16,-26 0 16,26 0-16,0 0 15,-26 0-15,78 0 16,-26 0-16,26 0 15,-52 0-15,26 0 16,0 0-16,-26 0 16,0 0-16,-26 0 15,26 0-15,-52 0 16,26 0 109,0 0-110,0 0 16,-26 0-31,26 0 16,0 0-16,0 0 16,-26 0-16,26 0 15,0 26-15,0-26 16,0 0-16,0 0 15,-26 0 32,26 0 0,-26 0-16,26 0-15,0 0-1,0 0-15,0 0 16,0 0 0,-26 0-1,0 0 1,26 0 171,-26 26 0,26-26-171,0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18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9724 8420 0,'0'0'78,"26"0"-62,52 0-16,0 0 15,0 0-15,104 0 16,-52 0-16,0 0 16,52 0-16,0 0 15,52 0-15,-104 0 16,26 0-1,-26 0-15,-1 0 16,-51 0-16,26 0 16,-104 0-16,52 0 15,-26 0-15,-26 0 47,26 0-47,0 0 16,0 0-16,26 0 15,0 0-15,0 0 16,52 0-16,0-26 15,0 26-15,0 0 16,0 0-16,-26 0 16,0 0-16,-26 0 15,-26 0-15,0 0 16,0 0 701,0 0-685,-26 0-17,0 0 1,26 0 15,0 0 94,-26 0 0,26 0 982,0 0-1107,0 0 16,0 0-1,26-26-15,0 26 16,-26 0-16,0 0 16,0 0-16,0 0 15,0 0-15,0 0 31,-26 0-15,26 0 0,0 0-1,0 0 1,-26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21.3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8554 8446 0,'26'0'312,"26"0"-312,0 0 16,26 0-16,26 0 15,0 0-15,0 0 16,-52 0-16,26 26 15,-26-26-15,26 0 16,-26 0-16,-52 0 16,26 0-16,0 0 343,0 0-343,26 0 15,0 0-15,0 0 16,0 0 0,0 26-16,-26-26 15,0 0-15,0 0 16,0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27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10738 9668 0,'26'0'172,"0"0"-157,0 26 1,-26-26-16,26 0 15,0 0 1,0 0 0,-26 0-16,26 0 15,0 0 1,-26 0-16,26 0 15,0 0 1,0 0-16,-26 0 16,52 0-16,-52 26 15,26-26-15,-26 26 16,0-26 15,26 0-15,-26 26-1,26 0 1,0 0-1,-26-26 313,52 0-328,26 0 16,-26 0-16,52 0 15,-1 0-15,27 0 16,0 0-16,26 0 15,-78 0-15,26 0 16,26 0-16,-78 0 16,26 0-16,-52 0 15,26 0-15,-26 0 16,0 0-16,-26 0 31,26 0-15,26 0-16,0 0 15,52 0-15,0 0 16,0 0-16,26 52 15,0-52-15,-26 0 16,26 0-16,-26 0 16,-26 0-16,0 0 15,-52 0-15,26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29.2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8554 10317 0,'0'0'31,"26"0"-15,-26 0-1,26 0-15,0 0 16,0 0-16,0 0 16,52 0-16,0 0 15,0 0-15,78 0 16,-26 0-16,52 0 15,0 0-15,0 0 16,0 0-16,-52 0 16,-26 0-16,26 0 15,-52 0-15,0 0 16,0 0-16,26 0 15,-52 0-15,-26 0 16,52 0-16,-26 0 16,0 0-16,0-26 15,52 26-15,-26 0 16,-26 0-16,0 0 15,0 0 1,-26 0-16,0 0 16,26 0-16,-26 0 15,0 0 1,0 0-16,-26 0 62,26 0 1,0 0-48,0 0 1,-26 0-16,25 0 15,1 0 17,0 0-32,-26 0 15,52 0-15,-26 0 16,52 0-16,-26 0 15,26 0 1,-52 0-16,26 0 16,0 0-16,-52 0 15,26 0 1,0 0 31,0 0-16,-26 0-16,26 0-15,0 0 16,-26 0-16,26 0 16,0 0-1,0 0 63,-26 0-78,26 0 16,0 0-1,0 0 1,-26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44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20591 16477 0,'0'0'109,"78"0"-109,0 0 16,0 0-16,78 0 15,-78 0-15,104 0 16,0 0-16,0 0 15,0-26-15,52 26 16,-52 0-16,0 0 16,0 0-1,-52 0-15,52 0 16,-52 0-16,26 0 15,-26 0-15,-26 0 16,0 0-16,-52 0 16,52 0-16,-26 0 15,52 0-15,-52 0 16,52 0-16,-26 0 15,-1 0-15,-25 0 16,52 0-16,-52 0 16,0 0-16,26 0 15,-78 0-15,26 0 16,-26 0-16,0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52.2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19265 17023 0,'26'0'0,"0"0"16,0 0-16,26 0 15,-26 0-15,26 0 16,26 0-16,-26 0 16,52 0-1,-52 0-15,26 0 16,-26 0-16,26 0 15,0 0-15,-26 0 16,-26 0-16,26 0 16,26 0-16,-26 0 15,0 0-15,26 0 16,-26 0-16,52 0 15,-26 0-15,-26 0 16,0 0-16,26 0 16,26 0-16,-26 0 15,-52 0-15,78 0 16,-26 0-16,0 0 15,-52 0-15,26 0 16,0 26-16,-26-26 16,52 0-16,-52 0 15,0 0-15,26 0 16,-26 0-16,26 0 15,0 0-15,-26 0 16,26 0-16,-26 0 16,-26 0-1,26 0-15,26 0 16,-52 0-16,26 0 15,0 0 1,0 0 15,-26 0-31,26 0 16,26 0-16,0 0 15,0 26-15,0-26 16,26 0-16,-78 0 16,26 0-16,0 0 546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53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24334 17075 0,'0'0'15,"26"0"-15,0 0 31,-26 0-15,26 0-16,0 0 16,0 0-16,-26 0 15,52 0-15,0 0 16,-52 0-16,26 0 15,0 0-15,0 0 47,-26 0-31,26 0-1,0 0-15,-26-26 16,26 26 0,0 0-16,0 0 15,-26 0 16,52 0-15,0 0-16,-26 0 16,52 0-16,0-26 15,-26 26-15,0 0 16,0 0-16,-52 0 15,26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29T13:27:55.8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19031 17542 0,'0'0'32,"0"0"-32,26 0 15,26 0 1,-52 0-16,78 0 15,-26 0-15,26 0 16,26 0-16,26 0 16,52 0-16,-52 0 15,26 0-15,-26 0 16,-52 0-16,0 0 15,26 0-15,-52 0 16,0 0-16,-26 0 16,0 0-16,0 0 15,0 0-15,0-26 16,0 26-16,-26 0 15,26 0-15,0 0 16,0 0-16,0 0 16,0 0-16,0 0 15,0 0 1,0 0-16,0 0 15,26 0-15,-26 0 16,0 0-16,26 0 16,-26 0-16,-26 0 15,26 0 1,0 0-1,0 0 1,-26 0-16,26 0 16,26 0-1,-52 0-15,52 0 16,0 26-16,-26 0 15,78-26-15,0 0 16,0 0-16,0 26 16,26-26-16,-26 0 15,0 0-15,-78 0 16,26 0-16,-26 0 15,-26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671375-C042-4E87-B9B5-18BB74E55026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DDF243-5374-4CC1-A497-64FB168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PRECIS-2: Loudon et al BMJ 2015.</a:t>
            </a:r>
          </a:p>
          <a:p>
            <a:r>
              <a:rPr lang="en-US" dirty="0" smtClean="0"/>
              <a:t>Recruitment of subjects</a:t>
            </a:r>
            <a:r>
              <a:rPr lang="en-US" baseline="0" dirty="0" smtClean="0"/>
              <a:t> and investigators: similarity to final intended clinical population; etc.</a:t>
            </a:r>
          </a:p>
          <a:p>
            <a:r>
              <a:rPr lang="en-US" baseline="0" dirty="0" smtClean="0"/>
              <a:t>Intervention and its delivery within trial: how flexible, how monitored, how resourced,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Nature of follow up/measurement: intensity of measurement of outcomes</a:t>
            </a:r>
          </a:p>
          <a:p>
            <a:r>
              <a:rPr lang="en-US" baseline="0" dirty="0" smtClean="0"/>
              <a:t>Nature, determination, and analysis of outcomes: primary outcome directly relevant to subjects, using as much of the data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40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This says: won’t make any difference to them, so why tell them?</a:t>
            </a:r>
          </a:p>
          <a:p>
            <a:pPr marL="228600" indent="-228600">
              <a:buAutoNum type="arabicPeriod"/>
            </a:pPr>
            <a:r>
              <a:rPr lang="en-US" dirty="0" smtClean="0"/>
              <a:t>Same</a:t>
            </a:r>
          </a:p>
          <a:p>
            <a:pPr marL="228600" indent="-228600">
              <a:buAutoNum type="arabicPeriod"/>
            </a:pPr>
            <a:r>
              <a:rPr lang="en-US" dirty="0" smtClean="0"/>
              <a:t>Randomization</a:t>
            </a:r>
            <a:r>
              <a:rPr lang="en-US" baseline="0" dirty="0" smtClean="0"/>
              <a:t> itself, if it makes no difference in what they receive (or if different they will give consent), has no harm or risk, so why tell them?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 smtClean="0"/>
              <a:t>Thus all three have the premise of: their experience/welfare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no different than if getting usual care.  So why bother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regs</a:t>
            </a:r>
            <a:r>
              <a:rPr lang="en-US" dirty="0" smtClean="0"/>
              <a:t> anyway have three conditions (putting aside de-briefing in deception studies)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Research is seriously hampered, so that it is ‘impracticable’ with IC. Usually,</a:t>
            </a:r>
            <a:r>
              <a:rPr lang="en-US" baseline="0" dirty="0" smtClean="0"/>
              <a:t> if it is not really possible or practical to obtain IC, given the design and purpose of the study.  There is an inherent tension between performing both—so there is underlying this a presumption that if RCT can be done with IC, then this condition is not met.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Minimal or less risk.</a:t>
            </a:r>
          </a:p>
          <a:p>
            <a:pPr marL="228600" indent="-228600">
              <a:buAutoNum type="arabicPeriod"/>
            </a:pPr>
            <a:r>
              <a:rPr lang="en-US" dirty="0" smtClean="0"/>
              <a:t>No rights or welfare (presumably otherwise entitled)</a:t>
            </a:r>
            <a:r>
              <a:rPr lang="en-US" baseline="0" dirty="0" smtClean="0"/>
              <a:t> are not violated; so they don’t NOT get something they should have gotten, or some other rule that is in place not violated.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CAVEAT: </a:t>
            </a:r>
          </a:p>
          <a:p>
            <a:endParaRPr lang="en-US" dirty="0" smtClean="0"/>
          </a:p>
          <a:p>
            <a:r>
              <a:rPr lang="en-US" dirty="0" smtClean="0"/>
              <a:t>Difficult to make </a:t>
            </a:r>
            <a:r>
              <a:rPr lang="en-US" u="sng" dirty="0" smtClean="0"/>
              <a:t>general</a:t>
            </a:r>
            <a:r>
              <a:rPr lang="en-US" dirty="0" smtClean="0"/>
              <a:t> statements re risk analysis and informed consent requirements.  Requires case by case analysis.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Some of the analysis might not apply depending on the nature of the interventions, the alternatives in TAU, and research setting.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short, it might make a difference in their assessment and decision regarding participation in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F243-5374-4CC1-A497-64FB168093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" Type="http://schemas.openxmlformats.org/officeDocument/2006/relationships/image" Target="../media/image2.jpe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Ethical Issues in Trials within Cohorts</a:t>
            </a:r>
            <a:br>
              <a:rPr lang="en-US" sz="4000" dirty="0" smtClean="0"/>
            </a:br>
            <a:r>
              <a:rPr lang="en-US" sz="4000" dirty="0" smtClean="0"/>
              <a:t>and other Pragmatic RCTs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328" y="4876800"/>
            <a:ext cx="8077200" cy="1499616"/>
          </a:xfrm>
        </p:spPr>
        <p:txBody>
          <a:bodyPr>
            <a:noAutofit/>
          </a:bodyPr>
          <a:lstStyle/>
          <a:p>
            <a:r>
              <a:rPr lang="en-US" b="1" dirty="0" smtClean="0"/>
              <a:t>Scott Kim, MD, PhD</a:t>
            </a:r>
          </a:p>
          <a:p>
            <a:r>
              <a:rPr lang="en-US" dirty="0" smtClean="0"/>
              <a:t>Department of Bioethics		</a:t>
            </a:r>
          </a:p>
          <a:p>
            <a:r>
              <a:rPr lang="en-US" dirty="0" smtClean="0"/>
              <a:t>National Institutes of Health, USA</a:t>
            </a:r>
            <a:r>
              <a:rPr lang="en-US" sz="2400" dirty="0" smtClean="0"/>
              <a:t>		</a:t>
            </a:r>
            <a:r>
              <a:rPr lang="en-US" sz="1600" dirty="0" smtClean="0">
                <a:solidFill>
                  <a:srgbClr val="FFC000"/>
                </a:solidFill>
              </a:rPr>
              <a:t>scottkimbioethics.org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theme?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pragmatic RCTs,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i="1" dirty="0" smtClean="0"/>
              <a:t>experience</a:t>
            </a:r>
            <a:r>
              <a:rPr lang="en-US" sz="2400" dirty="0" smtClean="0"/>
              <a:t> of subjects is no different than being outside RCT (i.e., no </a:t>
            </a:r>
            <a:r>
              <a:rPr lang="en-US" sz="2400" i="1" dirty="0" smtClean="0"/>
              <a:t>research</a:t>
            </a:r>
            <a:r>
              <a:rPr lang="en-US" sz="2400" dirty="0" smtClean="0"/>
              <a:t> risk or burden)—SOC RCT </a:t>
            </a:r>
          </a:p>
          <a:p>
            <a:pPr lvl="1"/>
            <a:r>
              <a:rPr lang="en-US" sz="2400" dirty="0" smtClean="0"/>
              <a:t>there are identifiable groups whose clinical experience is not affected at all—</a:t>
            </a:r>
            <a:r>
              <a:rPr lang="en-US" sz="2400" dirty="0" err="1" smtClean="0"/>
              <a:t>TwiCs</a:t>
            </a:r>
            <a:endParaRPr lang="en-US" sz="2400" dirty="0" smtClean="0"/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/>
              <a:t>Therefore, the usual rules about disclosure and consent could be altered for all (SOC RCT) or some (</a:t>
            </a:r>
            <a:r>
              <a:rPr lang="en-US" sz="2800" dirty="0" err="1" smtClean="0"/>
              <a:t>TwiCs</a:t>
            </a:r>
            <a:r>
              <a:rPr lang="en-US" sz="2800" dirty="0" smtClean="0"/>
              <a:t>) who participate in such studies.</a:t>
            </a:r>
          </a:p>
        </p:txBody>
      </p:sp>
    </p:spTree>
    <p:extLst>
      <p:ext uri="{BB962C8B-B14F-4D97-AF65-F5344CB8AC3E}">
        <p14:creationId xmlns:p14="http://schemas.microsoft.com/office/powerpoint/2010/main" val="13236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But there is another common theme in these debates </a:t>
            </a:r>
            <a:r>
              <a:rPr lang="en-US" sz="1800" dirty="0" smtClean="0"/>
              <a:t>(Kim &amp; Miller, </a:t>
            </a:r>
            <a:r>
              <a:rPr lang="en-US" sz="1800" i="1" dirty="0" smtClean="0"/>
              <a:t>NEJM</a:t>
            </a:r>
            <a:r>
              <a:rPr lang="en-US" sz="1800" dirty="0" smtClean="0"/>
              <a:t> 2014; Nayak et al, </a:t>
            </a:r>
            <a:r>
              <a:rPr lang="en-US" sz="1800" i="1" dirty="0" smtClean="0"/>
              <a:t>Annals </a:t>
            </a:r>
            <a:r>
              <a:rPr lang="en-US" sz="1800" i="1" dirty="0" err="1" smtClean="0"/>
              <a:t>Int</a:t>
            </a:r>
            <a:r>
              <a:rPr lang="en-US" sz="1800" i="1" dirty="0" smtClean="0"/>
              <a:t> Med</a:t>
            </a:r>
            <a:r>
              <a:rPr lang="en-US" sz="1800" dirty="0" smtClean="0"/>
              <a:t>, 2015)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Informed consent may have other functions (even when research risks/burdens are low):</a:t>
            </a:r>
          </a:p>
          <a:p>
            <a:pPr lvl="1"/>
            <a:r>
              <a:rPr lang="en-US" sz="2400" dirty="0" smtClean="0"/>
              <a:t>Transparency expectations—and conditions for trust</a:t>
            </a:r>
          </a:p>
          <a:p>
            <a:pPr lvl="1"/>
            <a:r>
              <a:rPr lang="en-US" sz="2400" dirty="0" smtClean="0"/>
              <a:t>Control—including who decides what is ‘relevant’ to disclose</a:t>
            </a:r>
          </a:p>
          <a:p>
            <a:pPr lvl="1"/>
            <a:r>
              <a:rPr lang="en-US" sz="2400" dirty="0" smtClean="0"/>
              <a:t>Congruence of subject values and choices</a:t>
            </a:r>
          </a:p>
          <a:p>
            <a:pPr lvl="1"/>
            <a:r>
              <a:rPr lang="en-US" sz="2400" dirty="0" smtClean="0"/>
              <a:t>Subjective interpretations of welfare (e.g., in preference sensitive choices)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sz="2800" dirty="0" smtClean="0"/>
              <a:t>Especially for clinical research in a treatment setting where the </a:t>
            </a:r>
            <a:r>
              <a:rPr lang="en-US" sz="2800" u="sng" dirty="0" smtClean="0"/>
              <a:t>expectations are fairly strongly in favor of disclosure and consent</a:t>
            </a:r>
            <a:r>
              <a:rPr lang="en-US" sz="2800" dirty="0" smtClean="0"/>
              <a:t> </a:t>
            </a:r>
            <a:r>
              <a:rPr lang="en-US" sz="2000" dirty="0" smtClean="0"/>
              <a:t>(Nayak et al, </a:t>
            </a:r>
            <a:r>
              <a:rPr lang="en-US" sz="2000" i="1" dirty="0" smtClean="0"/>
              <a:t>Annals </a:t>
            </a:r>
            <a:r>
              <a:rPr lang="en-US" sz="2000" i="1" dirty="0" err="1" smtClean="0"/>
              <a:t>Int</a:t>
            </a:r>
            <a:r>
              <a:rPr lang="en-US" sz="2000" i="1" dirty="0" smtClean="0"/>
              <a:t> Med</a:t>
            </a:r>
            <a:r>
              <a:rPr lang="en-US" sz="2000" dirty="0" smtClean="0"/>
              <a:t>,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54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Trials </a:t>
            </a:r>
            <a:r>
              <a:rPr lang="en-US" sz="4400" dirty="0"/>
              <a:t>within </a:t>
            </a:r>
            <a:r>
              <a:rPr lang="en-US" sz="4400" dirty="0" smtClean="0"/>
              <a:t>Cohorts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Ethics of </a:t>
            </a:r>
            <a:r>
              <a:rPr lang="en-US" dirty="0" err="1" smtClean="0"/>
              <a:t>TwiCs</a:t>
            </a:r>
            <a:r>
              <a:rPr lang="en-US" dirty="0" smtClean="0"/>
              <a:t> </a:t>
            </a:r>
            <a:r>
              <a:rPr lang="en-US" b="1" dirty="0" smtClean="0"/>
              <a:t>with pre-R consent</a:t>
            </a:r>
            <a:r>
              <a:rPr lang="en-US" dirty="0" smtClean="0"/>
              <a:t>:  Two stage model </a:t>
            </a:r>
            <a:r>
              <a:rPr lang="en-US" sz="2400" dirty="0" smtClean="0"/>
              <a:t>(Young-</a:t>
            </a:r>
            <a:r>
              <a:rPr lang="en-US" sz="2400" dirty="0" err="1" smtClean="0"/>
              <a:t>Afat</a:t>
            </a:r>
            <a:r>
              <a:rPr lang="en-US" sz="2400" dirty="0" smtClean="0"/>
              <a:t> et al 2016)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Ethics of </a:t>
            </a:r>
            <a:r>
              <a:rPr lang="en-US" dirty="0" err="1" smtClean="0"/>
              <a:t>TwiCs</a:t>
            </a:r>
            <a:r>
              <a:rPr lang="en-US" dirty="0" smtClean="0"/>
              <a:t> </a:t>
            </a:r>
            <a:r>
              <a:rPr lang="en-US" b="1" dirty="0" smtClean="0"/>
              <a:t>without pre-R consent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83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482" cy="782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2775" y="707607"/>
            <a:ext cx="224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(Young-</a:t>
            </a:r>
            <a:r>
              <a:rPr lang="en-US" sz="1600" dirty="0" err="1" smtClean="0"/>
              <a:t>Afat</a:t>
            </a:r>
            <a:r>
              <a:rPr lang="en-US" sz="1600" dirty="0" smtClean="0"/>
              <a:t> et al. 2016)  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686320" y="2788200"/>
              <a:ext cx="2471040" cy="3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480" y="2724480"/>
                <a:ext cx="2502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500640" y="3012480"/>
              <a:ext cx="1319760" cy="19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4800" y="2949120"/>
                <a:ext cx="1351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079440" y="3040560"/>
              <a:ext cx="459000" cy="19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3600" y="2977200"/>
                <a:ext cx="490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865680" y="3480480"/>
              <a:ext cx="1113840" cy="75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9480" y="3416760"/>
                <a:ext cx="11458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3079440" y="3704760"/>
              <a:ext cx="1357200" cy="9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3600" y="3641400"/>
                <a:ext cx="1389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412760" y="5922360"/>
              <a:ext cx="1544400" cy="9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96920" y="5858640"/>
                <a:ext cx="1576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6935400" y="6128280"/>
              <a:ext cx="1132920" cy="1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19560" y="6064560"/>
                <a:ext cx="1164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760240" y="6128280"/>
              <a:ext cx="327960" cy="19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44400" y="6064560"/>
                <a:ext cx="3600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6851160" y="6305760"/>
              <a:ext cx="1151640" cy="28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35320" y="6242400"/>
                <a:ext cx="11833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5503320" y="5108400"/>
              <a:ext cx="1076760" cy="19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7480" y="5044680"/>
                <a:ext cx="1108440" cy="1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5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Two stage consent: ethical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group:  broad consent sufficient?</a:t>
            </a:r>
          </a:p>
          <a:p>
            <a:pPr lvl="1"/>
            <a:r>
              <a:rPr lang="en-US" dirty="0" smtClean="0"/>
              <a:t>Does it account for all of the ‘research participation’ elements of being in the control group?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Intervention group: </a:t>
            </a:r>
          </a:p>
          <a:p>
            <a:pPr lvl="1"/>
            <a:r>
              <a:rPr lang="en-US" dirty="0" smtClean="0"/>
              <a:t>Are there any ethical concerns with post-R consent in a two-stage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ontrol group’s ‘participation in </a:t>
            </a:r>
            <a:r>
              <a:rPr lang="en-US" sz="3200" dirty="0"/>
              <a:t>research</a:t>
            </a:r>
            <a:r>
              <a:rPr lang="en-US" sz="3200" dirty="0" smtClean="0"/>
              <a:t>’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OK?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05568"/>
          </a:xfrm>
        </p:spPr>
        <p:txBody>
          <a:bodyPr>
            <a:normAutofit/>
          </a:bodyPr>
          <a:lstStyle/>
          <a:p>
            <a:r>
              <a:rPr lang="en-US" dirty="0"/>
              <a:t>Not given opportunity to receive </a:t>
            </a:r>
            <a:r>
              <a:rPr lang="en-US" dirty="0" smtClean="0"/>
              <a:t>(sometimes desired</a:t>
            </a:r>
            <a:r>
              <a:rPr lang="en-US" dirty="0"/>
              <a:t>) novel </a:t>
            </a:r>
            <a:r>
              <a:rPr lang="en-US" dirty="0" smtClean="0"/>
              <a:t>intervention</a:t>
            </a:r>
          </a:p>
          <a:p>
            <a:endParaRPr lang="en-US" dirty="0"/>
          </a:p>
          <a:p>
            <a:r>
              <a:rPr lang="en-US" dirty="0"/>
              <a:t>They are still ‘participants of an RCT’ but are not given the usual </a:t>
            </a:r>
            <a:r>
              <a:rPr lang="en-US" dirty="0" smtClean="0"/>
              <a:t>information</a:t>
            </a:r>
          </a:p>
          <a:p>
            <a:endParaRPr lang="en-US" dirty="0"/>
          </a:p>
          <a:p>
            <a:r>
              <a:rPr lang="en-US" dirty="0"/>
              <a:t>Somehow it feels like they are being ‘used</a:t>
            </a:r>
            <a:r>
              <a:rPr lang="en-US" dirty="0" smtClean="0"/>
              <a:t>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But…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4088448"/>
          </a:xfrm>
        </p:spPr>
        <p:txBody>
          <a:bodyPr>
            <a:normAutofit/>
          </a:bodyPr>
          <a:lstStyle/>
          <a:p>
            <a:r>
              <a:rPr lang="en-US" dirty="0" smtClean="0"/>
              <a:t>No one has a right to be in research to receive a particular intervention</a:t>
            </a:r>
          </a:p>
          <a:p>
            <a:endParaRPr lang="en-US" dirty="0" smtClean="0"/>
          </a:p>
          <a:p>
            <a:r>
              <a:rPr lang="en-US" dirty="0" smtClean="0"/>
              <a:t>‘Research participation’ consists of</a:t>
            </a:r>
          </a:p>
          <a:p>
            <a:pPr lvl="1"/>
            <a:r>
              <a:rPr lang="en-US" dirty="0" smtClean="0"/>
              <a:t>Randomization</a:t>
            </a:r>
          </a:p>
          <a:p>
            <a:pPr lvl="1"/>
            <a:r>
              <a:rPr lang="en-US" dirty="0" smtClean="0"/>
              <a:t>Use of data</a:t>
            </a:r>
          </a:p>
          <a:p>
            <a:r>
              <a:rPr lang="en-US" dirty="0" smtClean="0"/>
              <a:t>Consent given for those elements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Broad consent for controls seems adequate…with one caveat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4625609"/>
          </a:xfrm>
        </p:spPr>
        <p:txBody>
          <a:bodyPr>
            <a:noAutofit/>
          </a:bodyPr>
          <a:lstStyle/>
          <a:p>
            <a:r>
              <a:rPr lang="en-US" sz="2600" dirty="0" smtClean="0"/>
              <a:t>Main issues with broad consent:</a:t>
            </a:r>
          </a:p>
          <a:p>
            <a:pPr lvl="1"/>
            <a:r>
              <a:rPr lang="en-US" sz="2200" dirty="0" smtClean="0"/>
              <a:t>Scope of undefined future use: specificity of consent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on-welfare interests</a:t>
            </a:r>
          </a:p>
          <a:p>
            <a:pPr lvl="1"/>
            <a:endParaRPr lang="en-US" sz="1000" dirty="0" smtClean="0"/>
          </a:p>
          <a:p>
            <a:r>
              <a:rPr lang="en-US" sz="2600" dirty="0" err="1" smtClean="0"/>
              <a:t>TwiCs</a:t>
            </a:r>
            <a:r>
              <a:rPr lang="en-US" sz="2600" dirty="0" smtClean="0"/>
              <a:t>:</a:t>
            </a:r>
          </a:p>
          <a:p>
            <a:pPr lvl="1"/>
            <a:r>
              <a:rPr lang="en-US" sz="2200" dirty="0"/>
              <a:t>U</a:t>
            </a:r>
            <a:r>
              <a:rPr lang="en-US" sz="2200" dirty="0" smtClean="0"/>
              <a:t>se in a defined disease domain; </a:t>
            </a:r>
            <a:r>
              <a:rPr lang="en-US" sz="2200" u="sng" dirty="0"/>
              <a:t>m</a:t>
            </a:r>
            <a:r>
              <a:rPr lang="en-US" sz="2200" u="sng" dirty="0" smtClean="0"/>
              <a:t>uch more specific than for many biobanks</a:t>
            </a:r>
            <a:r>
              <a:rPr lang="en-US" sz="2200" dirty="0" smtClean="0"/>
              <a:t>; 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o significant non-welfare interest problems</a:t>
            </a:r>
          </a:p>
          <a:p>
            <a:pPr lvl="1"/>
            <a:endParaRPr lang="en-US" sz="1000" dirty="0" smtClean="0"/>
          </a:p>
          <a:p>
            <a:r>
              <a:rPr lang="en-US" sz="2600" b="1" dirty="0" smtClean="0"/>
              <a:t>Caveat</a:t>
            </a:r>
            <a:r>
              <a:rPr lang="en-US" sz="2600" dirty="0" smtClean="0"/>
              <a:t>: may not apply to </a:t>
            </a:r>
            <a:r>
              <a:rPr lang="en-US" sz="2600" i="1" dirty="0" smtClean="0"/>
              <a:t>very general </a:t>
            </a:r>
            <a:r>
              <a:rPr lang="en-US" sz="2600" dirty="0" smtClean="0"/>
              <a:t>multi-purpose cohorts (‘learning healthcare systems’) </a:t>
            </a:r>
          </a:p>
          <a:p>
            <a:pPr lvl="1"/>
            <a:r>
              <a:rPr lang="en-US" sz="2200" dirty="0" smtClean="0"/>
              <a:t>e.g., after joining cohort, a patient may develop mental illness, HIV, </a:t>
            </a:r>
            <a:r>
              <a:rPr lang="en-US" sz="2200" dirty="0" err="1" smtClean="0"/>
              <a:t>etc</a:t>
            </a:r>
            <a:r>
              <a:rPr lang="en-US" sz="2200" dirty="0" smtClean="0"/>
              <a:t>—new interests not anticipated at initial consent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20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ctive arm in two stage consent?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741"/>
            <a:ext cx="8229600" cy="4968509"/>
          </a:xfrm>
        </p:spPr>
        <p:txBody>
          <a:bodyPr>
            <a:noAutofit/>
          </a:bodyPr>
          <a:lstStyle/>
          <a:p>
            <a:r>
              <a:rPr lang="en-US" sz="2600" dirty="0" smtClean="0"/>
              <a:t>Perhaps there is incentive for portraying (by investigators) and perceiving (by subjects) intervention (too) positively?</a:t>
            </a:r>
          </a:p>
          <a:p>
            <a:pPr lvl="1"/>
            <a:r>
              <a:rPr lang="en-US" sz="2200" dirty="0" smtClean="0"/>
              <a:t>An old concern about </a:t>
            </a:r>
            <a:r>
              <a:rPr lang="en-US" sz="2200" dirty="0" err="1" smtClean="0"/>
              <a:t>Zelen</a:t>
            </a:r>
            <a:r>
              <a:rPr lang="en-US" sz="2200" dirty="0" smtClean="0"/>
              <a:t> designs; </a:t>
            </a:r>
          </a:p>
          <a:p>
            <a:pPr lvl="1"/>
            <a:r>
              <a:rPr lang="en-US" sz="2200" dirty="0" smtClean="0"/>
              <a:t>Need not be a deliberate </a:t>
            </a:r>
            <a:r>
              <a:rPr lang="en-US" sz="2200" dirty="0" err="1" smtClean="0"/>
              <a:t>mis</a:t>
            </a:r>
            <a:r>
              <a:rPr lang="en-US" sz="2200" dirty="0" smtClean="0"/>
              <a:t>-portrayal</a:t>
            </a:r>
          </a:p>
          <a:p>
            <a:pPr lvl="1"/>
            <a:r>
              <a:rPr lang="en-US" sz="2200" dirty="0" smtClean="0"/>
              <a:t>i.e., a usual element in equipoise assessment and portrayal absent?  (has broader </a:t>
            </a:r>
            <a:r>
              <a:rPr lang="en-US" sz="2200" dirty="0" err="1" smtClean="0"/>
              <a:t>implications</a:t>
            </a:r>
            <a:r>
              <a:rPr lang="en-US" sz="2200" dirty="0" err="1" smtClean="0">
                <a:sym typeface="Wingdings" panose="05000000000000000000" pitchFamily="2" charset="2"/>
              </a:rPr>
              <a:t>see</a:t>
            </a:r>
            <a:r>
              <a:rPr lang="en-US" sz="2200" dirty="0" smtClean="0">
                <a:sym typeface="Wingdings" panose="05000000000000000000" pitchFamily="2" charset="2"/>
              </a:rPr>
              <a:t> below)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Still, prior to initiation of intervention, receives </a:t>
            </a:r>
            <a:r>
              <a:rPr lang="en-US" sz="2600" b="1" dirty="0" smtClean="0"/>
              <a:t>all</a:t>
            </a:r>
            <a:r>
              <a:rPr lang="en-US" sz="2600" dirty="0" smtClean="0"/>
              <a:t> of the ‘usual’ IC information.</a:t>
            </a:r>
          </a:p>
          <a:p>
            <a:pPr lvl="1"/>
            <a:r>
              <a:rPr lang="en-US" sz="2200" dirty="0" smtClean="0"/>
              <a:t>Told ahead of time they will be randomized (and consented)</a:t>
            </a:r>
          </a:p>
          <a:p>
            <a:pPr lvl="1"/>
            <a:r>
              <a:rPr lang="en-US" sz="2200" dirty="0" smtClean="0"/>
              <a:t>After randomization, specific consent sought.</a:t>
            </a:r>
          </a:p>
          <a:p>
            <a:pPr lvl="1"/>
            <a:endParaRPr lang="en-US" sz="20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3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about </a:t>
            </a:r>
            <a:r>
              <a:rPr lang="en-US" sz="3200" dirty="0" err="1" smtClean="0"/>
              <a:t>TwiCs</a:t>
            </a:r>
            <a:r>
              <a:rPr lang="en-US" sz="3200" dirty="0" smtClean="0"/>
              <a:t> without pre-randomization consent?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 it ethically acceptable not to obtain pre-R consent for </a:t>
            </a:r>
            <a:r>
              <a:rPr lang="en-US" dirty="0" smtClean="0"/>
              <a:t>randomization </a:t>
            </a:r>
            <a:r>
              <a:rPr lang="en-US" u="sng" dirty="0" smtClean="0"/>
              <a:t>when one has ample opportunity to request 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one can disclose the information with little cost and effort in a setting where there is </a:t>
            </a:r>
            <a:r>
              <a:rPr lang="en-US" u="sng" dirty="0" smtClean="0"/>
              <a:t>general expectation of disclosure</a:t>
            </a:r>
            <a:r>
              <a:rPr lang="en-US" dirty="0" smtClean="0"/>
              <a:t>, what rationale is there not to?</a:t>
            </a:r>
          </a:p>
          <a:p>
            <a:endParaRPr lang="en-US" dirty="0"/>
          </a:p>
          <a:p>
            <a:r>
              <a:rPr lang="en-US" dirty="0" smtClean="0"/>
              <a:t>Doesn’t it seem like </a:t>
            </a:r>
            <a:r>
              <a:rPr lang="en-US" u="sng" dirty="0" smtClean="0"/>
              <a:t>intentional lack of transparency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4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justifications for no pre-R consent?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distress to those who end up in control </a:t>
            </a:r>
            <a:r>
              <a:rPr lang="en-US" dirty="0" err="1" smtClean="0"/>
              <a:t>group</a:t>
            </a:r>
            <a:r>
              <a:rPr lang="en-US" dirty="0" err="1" smtClean="0">
                <a:sym typeface="Wingdings" panose="05000000000000000000" pitchFamily="2" charset="2"/>
              </a:rPr>
              <a:t>patients</a:t>
            </a:r>
            <a:r>
              <a:rPr lang="en-US" dirty="0" smtClean="0">
                <a:sym typeface="Wingdings" panose="05000000000000000000" pitchFamily="2" charset="2"/>
              </a:rPr>
              <a:t>’ welfare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 maintain ‘real world’ pragmatic nature of study:</a:t>
            </a:r>
            <a:endParaRPr lang="en-US" dirty="0"/>
          </a:p>
          <a:p>
            <a:pPr lvl="1"/>
            <a:r>
              <a:rPr lang="en-US" dirty="0" smtClean="0"/>
              <a:t>Avoid selection bias and ensure adequate </a:t>
            </a:r>
            <a:r>
              <a:rPr lang="en-US" dirty="0" err="1" smtClean="0"/>
              <a:t>recruitment</a:t>
            </a:r>
            <a:r>
              <a:rPr lang="en-US" dirty="0" err="1" smtClean="0">
                <a:sym typeface="Wingdings" panose="05000000000000000000" pitchFamily="2" charset="2"/>
              </a:rPr>
              <a:t>scientific</a:t>
            </a:r>
            <a:r>
              <a:rPr lang="en-US" dirty="0" smtClean="0">
                <a:sym typeface="Wingdings" panose="05000000000000000000" pitchFamily="2" charset="2"/>
              </a:rPr>
              <a:t> necessity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 and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391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ideas and opinions expressed are </a:t>
            </a:r>
            <a:r>
              <a:rPr lang="en-US" dirty="0" smtClean="0"/>
              <a:t>my own</a:t>
            </a:r>
            <a:r>
              <a:rPr lang="en-US" dirty="0"/>
              <a:t>; they do not represent any position or policy of the National Institutes of Health, the Department of Health and Human Services, or the U.S. government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conflicts of interest to disclose.</a:t>
            </a:r>
          </a:p>
        </p:txBody>
      </p:sp>
    </p:spTree>
    <p:extLst>
      <p:ext uri="{BB962C8B-B14F-4D97-AF65-F5344CB8AC3E}">
        <p14:creationId xmlns:p14="http://schemas.microsoft.com/office/powerpoint/2010/main" val="7224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 avoid </a:t>
            </a:r>
            <a:r>
              <a:rPr lang="en-US" sz="3600" dirty="0"/>
              <a:t>distress to patients in </a:t>
            </a:r>
            <a:r>
              <a:rPr lang="en-US" sz="3600" dirty="0" smtClean="0"/>
              <a:t>the control group?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 analog of ‘therapeutic privilege’ in IC doctrine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R</a:t>
            </a:r>
            <a:r>
              <a:rPr lang="en-US" sz="2400" dirty="0" smtClean="0">
                <a:sym typeface="Wingdings" panose="05000000000000000000" pitchFamily="2" charset="2"/>
              </a:rPr>
              <a:t>arely used, even in the clinical setting.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Should not be used merely to obtain compliance (</a:t>
            </a:r>
            <a:r>
              <a:rPr lang="en-US" sz="2400" dirty="0" err="1" smtClean="0">
                <a:sym typeface="Wingdings" panose="05000000000000000000" pitchFamily="2" charset="2"/>
              </a:rPr>
              <a:t>ie</a:t>
            </a:r>
            <a:r>
              <a:rPr lang="en-US" sz="2400" dirty="0" smtClean="0">
                <a:sym typeface="Wingdings" panose="05000000000000000000" pitchFamily="2" charset="2"/>
              </a:rPr>
              <a:t>, to prevent refusals) </a:t>
            </a:r>
          </a:p>
          <a:p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TwiCs</a:t>
            </a:r>
            <a:r>
              <a:rPr lang="en-US" sz="2800" dirty="0" smtClean="0"/>
              <a:t> context, unlikely to cause distress to obtain pre-randomization consent (after all, it is </a:t>
            </a:r>
            <a:r>
              <a:rPr lang="en-US" sz="2800" u="sng" dirty="0" smtClean="0"/>
              <a:t>pre-R</a:t>
            </a:r>
            <a:r>
              <a:rPr lang="en-US" sz="2800" dirty="0" smtClean="0"/>
              <a:t> broad consent; study is still unspecified)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Scientific necessity as </a:t>
            </a:r>
            <a:r>
              <a:rPr lang="en-US" sz="3200" dirty="0" smtClean="0"/>
              <a:t>justification?</a:t>
            </a:r>
            <a:br>
              <a:rPr lang="en-US" sz="3200" dirty="0" smtClean="0"/>
            </a:br>
            <a:r>
              <a:rPr lang="en-US" sz="3200" dirty="0" smtClean="0"/>
              <a:t>(i.e., to avoid selection bias; ensure adequate recruitment)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But </a:t>
            </a:r>
            <a:r>
              <a:rPr lang="en-US" sz="2800" dirty="0"/>
              <a:t>must </a:t>
            </a:r>
            <a:r>
              <a:rPr lang="en-US" sz="2800" dirty="0" smtClean="0"/>
              <a:t>determine whether </a:t>
            </a:r>
            <a:r>
              <a:rPr lang="en-US" sz="2800" u="sng" dirty="0"/>
              <a:t>intrinsic function of </a:t>
            </a:r>
            <a:r>
              <a:rPr lang="en-US" sz="2800" u="sng" dirty="0" smtClean="0"/>
              <a:t>informed consent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involved: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Information is used </a:t>
            </a:r>
            <a:r>
              <a:rPr lang="en-US" sz="2400" dirty="0"/>
              <a:t>by </a:t>
            </a:r>
            <a:r>
              <a:rPr lang="en-US" sz="2400" dirty="0" smtClean="0"/>
              <a:t>patients </a:t>
            </a:r>
            <a:r>
              <a:rPr lang="en-US" sz="2400" dirty="0"/>
              <a:t>to make </a:t>
            </a:r>
            <a:r>
              <a:rPr lang="en-US" sz="2400" dirty="0" smtClean="0"/>
              <a:t>decisions; this leads </a:t>
            </a:r>
            <a:r>
              <a:rPr lang="en-US" sz="2400" dirty="0"/>
              <a:t>to </a:t>
            </a:r>
            <a:r>
              <a:rPr lang="en-US" sz="2400" dirty="0" smtClean="0"/>
              <a:t>scientific bias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</a:p>
          <a:p>
            <a:pPr marL="457200" lvl="1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		1. unfortunate but that is the </a:t>
            </a:r>
            <a:r>
              <a:rPr lang="en-US" sz="2400" dirty="0">
                <a:sym typeface="Wingdings" panose="05000000000000000000" pitchFamily="2" charset="2"/>
              </a:rPr>
              <a:t>purpose of IC</a:t>
            </a:r>
            <a:r>
              <a:rPr lang="en-US" sz="2400" dirty="0" smtClean="0">
                <a:sym typeface="Wingdings" panose="05000000000000000000" pitchFamily="2" charset="2"/>
              </a:rPr>
              <a:t>! </a:t>
            </a:r>
          </a:p>
          <a:p>
            <a:pPr marL="457200" lvl="1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		2. we already know pre-R broad consent is 			compatible with </a:t>
            </a:r>
            <a:r>
              <a:rPr lang="en-US" sz="2400" dirty="0" err="1" smtClean="0">
                <a:sym typeface="Wingdings" panose="05000000000000000000" pitchFamily="2" charset="2"/>
              </a:rPr>
              <a:t>TwiCs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Does IC cause selection bias because of </a:t>
            </a:r>
            <a:r>
              <a:rPr lang="en-US" sz="2400" b="1" dirty="0" smtClean="0"/>
              <a:t>extrinsic</a:t>
            </a:r>
            <a:r>
              <a:rPr lang="en-US" sz="2400" dirty="0" smtClean="0"/>
              <a:t> reasons (e.g., logistics, lack of resources)? </a:t>
            </a:r>
            <a:r>
              <a:rPr lang="en-US" sz="2400" dirty="0" smtClean="0">
                <a:sym typeface="Wingdings" panose="05000000000000000000" pitchFamily="2" charset="2"/>
              </a:rPr>
              <a:t> but in </a:t>
            </a:r>
            <a:r>
              <a:rPr lang="en-US" sz="2400" dirty="0" err="1" smtClean="0">
                <a:sym typeface="Wingdings" panose="05000000000000000000" pitchFamily="2" charset="2"/>
              </a:rPr>
              <a:t>TwiCs</a:t>
            </a:r>
            <a:r>
              <a:rPr lang="en-US" sz="2400" dirty="0" smtClean="0">
                <a:sym typeface="Wingdings" panose="05000000000000000000" pitchFamily="2" charset="2"/>
              </a:rPr>
              <a:t>, not difficult to obtain pre-randomization broad consent.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objection to this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above analysis assumes that those who advocate forgoing of pre-R consent must overcome a </a:t>
            </a:r>
            <a:r>
              <a:rPr lang="en-US" sz="2800" b="1" dirty="0" smtClean="0"/>
              <a:t>default presumption </a:t>
            </a:r>
            <a:r>
              <a:rPr lang="en-US" sz="2800" dirty="0" smtClean="0"/>
              <a:t>that disclosure and consent are necessary.</a:t>
            </a:r>
          </a:p>
          <a:p>
            <a:pPr marL="118872" indent="0">
              <a:buNone/>
            </a:pPr>
            <a:endParaRPr lang="en-US" sz="2800" dirty="0"/>
          </a:p>
          <a:p>
            <a:r>
              <a:rPr lang="en-US" sz="2800" dirty="0" smtClean="0"/>
              <a:t>Can this default be challenged?</a:t>
            </a:r>
          </a:p>
          <a:p>
            <a:pPr lvl="1"/>
            <a:r>
              <a:rPr lang="en-US" sz="2400" dirty="0" smtClean="0"/>
              <a:t>There is some evidence that expectations could change </a:t>
            </a:r>
            <a:r>
              <a:rPr lang="en-US" sz="2000" dirty="0" smtClean="0"/>
              <a:t>(Nayak et al 2015)  </a:t>
            </a:r>
          </a:p>
          <a:p>
            <a:pPr lvl="1"/>
            <a:r>
              <a:rPr lang="en-US" sz="2400" dirty="0" smtClean="0"/>
              <a:t>Normative:  somewhat open question  </a:t>
            </a:r>
          </a:p>
          <a:p>
            <a:pPr lvl="1"/>
            <a:r>
              <a:rPr lang="en-US" sz="2400" dirty="0" smtClean="0"/>
              <a:t>Practical/strategic:  but until expectations (and regulations, in U.S.) change, potential for sowing distrust if perceived as intentionally withholding information?  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232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Finally, to Question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1. Should patients be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told about treatments that they will have no access to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if they are in the usual care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control group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control arm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11887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2. What should people ‘in a trial’ be told if their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care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not affected in any way by the trial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control arm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/>
          </a:p>
          <a:p>
            <a:pPr marL="118872" indent="0">
              <a:buNone/>
            </a:pPr>
            <a:r>
              <a:rPr lang="en-US" sz="2800" dirty="0"/>
              <a:t>3. Should people be </a:t>
            </a:r>
            <a:r>
              <a:rPr lang="en-US" sz="2800" b="1" dirty="0"/>
              <a:t>told</a:t>
            </a:r>
            <a:r>
              <a:rPr lang="en-US" sz="2800" dirty="0"/>
              <a:t> prospectively (or retrospectively) </a:t>
            </a:r>
            <a:r>
              <a:rPr lang="en-US" sz="2800" b="1" dirty="0"/>
              <a:t>that their treatment will be decided by chance</a:t>
            </a:r>
            <a:r>
              <a:rPr lang="en-US" sz="2800" dirty="0" smtClean="0"/>
              <a:t>?</a:t>
            </a:r>
            <a:r>
              <a:rPr lang="en-US" sz="2800" dirty="0" smtClean="0">
                <a:sym typeface="Wingdings" panose="05000000000000000000" pitchFamily="2" charset="2"/>
              </a:rPr>
              <a:t>control arm and intervention arm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Do the subjects need to know (either pre or post-R) that their selection was random?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1505028"/>
            <a:ext cx="8749146" cy="5352972"/>
          </a:xfrm>
        </p:spPr>
        <p:txBody>
          <a:bodyPr>
            <a:normAutofit fontScale="32500" lnSpcReduction="20000"/>
          </a:bodyPr>
          <a:lstStyle/>
          <a:p>
            <a:r>
              <a:rPr lang="en-US" sz="6800" dirty="0" smtClean="0"/>
              <a:t>Randomization itself does not change the welfare equation for the patient.</a:t>
            </a:r>
          </a:p>
          <a:p>
            <a:endParaRPr lang="en-US" sz="6800" dirty="0"/>
          </a:p>
          <a:p>
            <a:r>
              <a:rPr lang="en-US" sz="6800" dirty="0" smtClean="0"/>
              <a:t>But could the information affect how one decides whether to participate?  </a:t>
            </a:r>
          </a:p>
          <a:p>
            <a:endParaRPr lang="en-US" sz="6800" dirty="0"/>
          </a:p>
          <a:p>
            <a:r>
              <a:rPr lang="en-US" sz="6800" dirty="0" smtClean="0"/>
              <a:t>Randomization is contrary to default expectation of patients: their welfare as the primary basis for treatment choice.</a:t>
            </a:r>
            <a:endParaRPr lang="en-US" sz="6800" dirty="0"/>
          </a:p>
          <a:p>
            <a:pPr marL="118872" indent="0">
              <a:buNone/>
            </a:pPr>
            <a:endParaRPr lang="en-US" sz="6800" dirty="0"/>
          </a:p>
          <a:p>
            <a:r>
              <a:rPr lang="en-US" sz="6800" dirty="0" smtClean="0"/>
              <a:t>Thus, although </a:t>
            </a:r>
            <a:r>
              <a:rPr lang="en-US" sz="6800" dirty="0"/>
              <a:t>d</a:t>
            </a:r>
            <a:r>
              <a:rPr lang="en-US" sz="6800" dirty="0" smtClean="0"/>
              <a:t>isclosing the exact mechanism of selection isn’t as important as conveying </a:t>
            </a:r>
            <a:r>
              <a:rPr lang="en-US" sz="6800" i="1" dirty="0" smtClean="0"/>
              <a:t>that patients were not chosen primarily based on their individualized best interests, i.e., the selection method was for a different purpose.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6800" dirty="0" smtClean="0"/>
              <a:t>What is the incentive </a:t>
            </a:r>
            <a:r>
              <a:rPr lang="en-US" sz="6800" b="1" dirty="0" smtClean="0"/>
              <a:t>not</a:t>
            </a:r>
            <a:r>
              <a:rPr lang="en-US" sz="6800" dirty="0" smtClean="0"/>
              <a:t> to tell subjects?  What is gained by it, when it could easily be disclosed?</a:t>
            </a:r>
          </a:p>
        </p:txBody>
      </p:sp>
    </p:spTree>
    <p:extLst>
      <p:ext uri="{BB962C8B-B14F-4D97-AF65-F5344CB8AC3E}">
        <p14:creationId xmlns:p14="http://schemas.microsoft.com/office/powerpoint/2010/main" val="8023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0AD00">
                    <a:satMod val="150000"/>
                  </a:srgbClr>
                </a:solidFill>
              </a:rPr>
              <a:t>Final Point:</a:t>
            </a:r>
            <a:br>
              <a:rPr lang="en-US" sz="3600" dirty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600" dirty="0">
                <a:solidFill>
                  <a:srgbClr val="F0AD00">
                    <a:satMod val="150000"/>
                  </a:srgbClr>
                </a:solidFill>
              </a:rPr>
              <a:t>System level ethical issues with </a:t>
            </a:r>
            <a:r>
              <a:rPr lang="en-US" sz="3600" dirty="0" err="1">
                <a:solidFill>
                  <a:srgbClr val="F0AD00">
                    <a:satMod val="150000"/>
                  </a:srgbClr>
                </a:solidFill>
              </a:rPr>
              <a:t>TwiCs</a:t>
            </a:r>
            <a:r>
              <a:rPr lang="en-US" sz="3600" dirty="0">
                <a:solidFill>
                  <a:srgbClr val="F0AD00">
                    <a:satMod val="150000"/>
                  </a:srgb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 far, we have assumed:</a:t>
            </a:r>
          </a:p>
          <a:p>
            <a:pPr lvl="1"/>
            <a:r>
              <a:rPr lang="en-US" sz="2400" dirty="0" smtClean="0"/>
              <a:t>Cohorts of relatively narrow scope (e.g., disease based)</a:t>
            </a:r>
          </a:p>
          <a:p>
            <a:pPr lvl="1"/>
            <a:r>
              <a:rPr lang="en-US" sz="2400" dirty="0" smtClean="0"/>
              <a:t>Those who make research decisions are different from those who run the clinical system (practice/policy)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Suppose these two conditions do not apply?</a:t>
            </a:r>
          </a:p>
          <a:p>
            <a:pPr lvl="1"/>
            <a:r>
              <a:rPr lang="en-US" sz="2400" dirty="0" smtClean="0"/>
              <a:t>Entire health system is one large cohort</a:t>
            </a:r>
          </a:p>
          <a:p>
            <a:pPr lvl="1"/>
            <a:r>
              <a:rPr lang="en-US" sz="2400" dirty="0" smtClean="0"/>
              <a:t>Clinical policy/practice decisions (e.g., formulary decisions) and research decisions are not so separate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Potential ethical issues with </a:t>
            </a:r>
            <a:r>
              <a:rPr lang="en-US" sz="3600" dirty="0" err="1" smtClean="0"/>
              <a:t>TwiCs</a:t>
            </a:r>
            <a:r>
              <a:rPr lang="en-US" sz="3600" dirty="0" smtClean="0"/>
              <a:t> in very general cohorts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If being in cohort is precondition of being part of LHS, little choice.</a:t>
            </a:r>
          </a:p>
          <a:p>
            <a:endParaRPr lang="en-US" dirty="0"/>
          </a:p>
          <a:p>
            <a:r>
              <a:rPr lang="en-US" dirty="0" smtClean="0"/>
              <a:t>Pre-R consent will face usual questions re broad consent, i.e., scope and c/w non-welfare interests.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otential conflict </a:t>
            </a:r>
            <a:r>
              <a:rPr lang="en-US" dirty="0"/>
              <a:t>of roles:  research </a:t>
            </a:r>
            <a:r>
              <a:rPr lang="en-US" dirty="0" smtClean="0"/>
              <a:t>goals </a:t>
            </a:r>
            <a:r>
              <a:rPr lang="en-US" dirty="0"/>
              <a:t>of LHS vs clinical goals.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atients might be OK with expensive, potentially marginal benefits; LHS has a broader goal</a:t>
            </a:r>
          </a:p>
          <a:p>
            <a:pPr lvl="1"/>
            <a:r>
              <a:rPr lang="en-US" dirty="0" smtClean="0"/>
              <a:t>LHS has incentive to delay making new interventions accessible to patients, for the sake of a more efficient RCT (no one in control arm will get the new drug)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post-randomization single consent is adopted, equipoise assessment and portrayal </a:t>
            </a:r>
            <a:r>
              <a:rPr lang="en-US" dirty="0" smtClean="0"/>
              <a:t>become </a:t>
            </a:r>
            <a:r>
              <a:rPr lang="en-US" dirty="0"/>
              <a:t>a system level </a:t>
            </a:r>
            <a:r>
              <a:rPr lang="en-US" dirty="0" smtClean="0"/>
              <a:t>issue (in addition to the usual problems with </a:t>
            </a:r>
            <a:r>
              <a:rPr lang="en-US" dirty="0" err="1" smtClean="0"/>
              <a:t>Zelen</a:t>
            </a:r>
            <a:r>
              <a:rPr lang="en-US" dirty="0" smtClean="0"/>
              <a:t> design)</a:t>
            </a:r>
          </a:p>
          <a:p>
            <a:endParaRPr lang="en-US" dirty="0"/>
          </a:p>
          <a:p>
            <a:r>
              <a:rPr lang="en-US" dirty="0" smtClean="0"/>
              <a:t>NB: possible that all of this is outweighed by the </a:t>
            </a:r>
            <a:r>
              <a:rPr lang="en-US" i="1" dirty="0" smtClean="0"/>
              <a:t>benefits</a:t>
            </a:r>
            <a:r>
              <a:rPr lang="en-US" dirty="0" smtClean="0"/>
              <a:t> of LHS, but these issues need to be considered.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(Provisional)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Much turns on how we analyze the non (or extra) welfare functions of informed consent.</a:t>
            </a:r>
          </a:p>
          <a:p>
            <a:endParaRPr lang="en-US" dirty="0"/>
          </a:p>
          <a:p>
            <a:r>
              <a:rPr lang="en-US" dirty="0" smtClean="0"/>
              <a:t>For now, pre-R broad consent for </a:t>
            </a:r>
            <a:r>
              <a:rPr lang="en-US" dirty="0" err="1" smtClean="0"/>
              <a:t>TwiCs</a:t>
            </a:r>
            <a:r>
              <a:rPr lang="en-US" dirty="0" smtClean="0"/>
              <a:t> should be the default and should be ethically acceptable in most cases of </a:t>
            </a:r>
            <a:r>
              <a:rPr lang="en-US" dirty="0" err="1" smtClean="0"/>
              <a:t>TwiCs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Very general cohorts raise special systems issues that need more thought.</a:t>
            </a:r>
          </a:p>
          <a:p>
            <a:endParaRPr lang="en-US" dirty="0"/>
          </a:p>
          <a:p>
            <a:r>
              <a:rPr lang="en-US" dirty="0" smtClean="0"/>
              <a:t>(Finally, remember the caveat about not inferring too much from general design considerations)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7" y="233464"/>
            <a:ext cx="8012744" cy="62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1557" y="1775191"/>
            <a:ext cx="8570069" cy="4625609"/>
          </a:xfrm>
        </p:spPr>
        <p:txBody>
          <a:bodyPr>
            <a:noAutofit/>
          </a:bodyPr>
          <a:lstStyle/>
          <a:p>
            <a:r>
              <a:rPr lang="en-US" sz="2800" b="1" dirty="0"/>
              <a:t>K</a:t>
            </a:r>
            <a:r>
              <a:rPr lang="en-US" sz="2800" b="1" dirty="0" smtClean="0"/>
              <a:t>inds of ethical questions </a:t>
            </a:r>
            <a:r>
              <a:rPr lang="en-US" sz="2800" dirty="0" smtClean="0"/>
              <a:t>that pragmatic RCTs raise</a:t>
            </a:r>
            <a:endParaRPr lang="en-US" sz="2800" dirty="0"/>
          </a:p>
          <a:p>
            <a:pPr lvl="1"/>
            <a:r>
              <a:rPr lang="en-US" sz="2400" dirty="0" smtClean="0"/>
              <a:t>Example of “Standard of Care” RCTs</a:t>
            </a:r>
            <a:endParaRPr lang="en-US" dirty="0" smtClean="0"/>
          </a:p>
          <a:p>
            <a:pPr lvl="1"/>
            <a:r>
              <a:rPr lang="en-US" sz="2400" dirty="0" smtClean="0"/>
              <a:t>How the questions resemble those from </a:t>
            </a:r>
            <a:r>
              <a:rPr lang="en-US" sz="2400" dirty="0" err="1" smtClean="0"/>
              <a:t>TwiCs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Ethical analysis of </a:t>
            </a:r>
            <a:r>
              <a:rPr lang="en-US" sz="2800" dirty="0" err="1" smtClean="0"/>
              <a:t>TwiCs</a:t>
            </a:r>
            <a:endParaRPr lang="en-US" sz="2800" dirty="0" smtClean="0"/>
          </a:p>
          <a:p>
            <a:pPr lvl="1"/>
            <a:r>
              <a:rPr lang="en-US" sz="2400" b="1" dirty="0" smtClean="0"/>
              <a:t>with</a:t>
            </a:r>
            <a:r>
              <a:rPr lang="en-US" sz="2400" dirty="0" smtClean="0"/>
              <a:t> pre-randomization broad consent</a:t>
            </a:r>
          </a:p>
          <a:p>
            <a:pPr lvl="1"/>
            <a:r>
              <a:rPr lang="en-US" sz="2400" b="1" dirty="0" smtClean="0"/>
              <a:t>without</a:t>
            </a:r>
            <a:r>
              <a:rPr lang="en-US" sz="2400" dirty="0" smtClean="0"/>
              <a:t> pre-randomization broad consent</a:t>
            </a:r>
          </a:p>
          <a:p>
            <a:endParaRPr lang="en-US" sz="2800" dirty="0"/>
          </a:p>
          <a:p>
            <a:r>
              <a:rPr lang="en-US" sz="2800" dirty="0" smtClean="0"/>
              <a:t>Conclude with some </a:t>
            </a:r>
            <a:r>
              <a:rPr lang="en-US" sz="2800" b="1" dirty="0" smtClean="0"/>
              <a:t>systems level </a:t>
            </a:r>
            <a:r>
              <a:rPr lang="en-US" sz="2800" dirty="0"/>
              <a:t>e</a:t>
            </a:r>
            <a:r>
              <a:rPr lang="en-US" sz="2800" dirty="0" smtClean="0"/>
              <a:t>thical questions for </a:t>
            </a:r>
            <a:r>
              <a:rPr lang="en-US" sz="2800" dirty="0" err="1" smtClean="0"/>
              <a:t>TwiCs</a:t>
            </a:r>
            <a:r>
              <a:rPr lang="en-US" sz="2800" dirty="0" smtClean="0"/>
              <a:t> in </a:t>
            </a:r>
            <a:r>
              <a:rPr lang="en-US" sz="2800" b="1" dirty="0" smtClean="0"/>
              <a:t>very general cohorts</a:t>
            </a:r>
          </a:p>
        </p:txBody>
      </p:sp>
    </p:spTree>
    <p:extLst>
      <p:ext uri="{BB962C8B-B14F-4D97-AF65-F5344CB8AC3E}">
        <p14:creationId xmlns:p14="http://schemas.microsoft.com/office/powerpoint/2010/main" val="7628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Pragmatic Ideal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200"/>
            <a:ext cx="8229600" cy="462560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Pragmatic</a:t>
            </a:r>
            <a:r>
              <a:rPr lang="en-US" sz="2400" dirty="0" smtClean="0"/>
              <a:t>: ‘Real world’ effectiveness data for clinical and policy decisions (e.g., PRECIS-2 Tool)</a:t>
            </a:r>
            <a:endParaRPr lang="en-US" sz="2000" dirty="0" smtClean="0"/>
          </a:p>
          <a:p>
            <a:pPr lvl="1"/>
            <a:r>
              <a:rPr lang="en-US" sz="1800" b="1" dirty="0" smtClean="0"/>
              <a:t>Recruitment of subjects </a:t>
            </a:r>
            <a:r>
              <a:rPr lang="en-US" sz="1800" dirty="0" smtClean="0"/>
              <a:t>in a setting/method that mimics ‘real world’ use of the interventions</a:t>
            </a:r>
          </a:p>
          <a:p>
            <a:pPr lvl="1"/>
            <a:r>
              <a:rPr lang="en-US" sz="1800" b="1" dirty="0" smtClean="0"/>
              <a:t>Intervention used in ‘real world’ </a:t>
            </a:r>
            <a:r>
              <a:rPr lang="en-US" sz="1800" dirty="0" smtClean="0"/>
              <a:t>way (</a:t>
            </a:r>
            <a:r>
              <a:rPr lang="en-US" sz="1800" dirty="0"/>
              <a:t>flexibility, monitoring, </a:t>
            </a:r>
            <a:r>
              <a:rPr lang="en-US" sz="1800" dirty="0" err="1"/>
              <a:t>etc</a:t>
            </a:r>
            <a:r>
              <a:rPr lang="en-US" sz="1800" dirty="0"/>
              <a:t>) </a:t>
            </a:r>
            <a:endParaRPr lang="en-US" sz="1800" dirty="0" smtClean="0"/>
          </a:p>
          <a:p>
            <a:pPr lvl="1"/>
            <a:r>
              <a:rPr lang="en-US" sz="1800" b="1" dirty="0" smtClean="0"/>
              <a:t>Outcomes</a:t>
            </a:r>
            <a:r>
              <a:rPr lang="en-US" sz="1800" dirty="0" smtClean="0"/>
              <a:t> that are </a:t>
            </a:r>
            <a:r>
              <a:rPr lang="en-US" sz="1800" b="1" dirty="0" smtClean="0"/>
              <a:t>clinically relevant</a:t>
            </a:r>
            <a:r>
              <a:rPr lang="en-US" sz="1800" dirty="0" smtClean="0"/>
              <a:t>, measured in ‘real world’ manner (</a:t>
            </a:r>
            <a:r>
              <a:rPr lang="en-US" sz="1800" dirty="0" err="1" smtClean="0"/>
              <a:t>e.g.,EHR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2400" dirty="0"/>
          </a:p>
          <a:p>
            <a:r>
              <a:rPr lang="en-US" sz="2400" dirty="0" smtClean="0"/>
              <a:t>Involves </a:t>
            </a:r>
            <a:r>
              <a:rPr lang="en-US" sz="2400" b="1" dirty="0" smtClean="0"/>
              <a:t>research procedures </a:t>
            </a:r>
            <a:r>
              <a:rPr lang="en-US" sz="2400" dirty="0" smtClean="0"/>
              <a:t>that closely mimic the </a:t>
            </a:r>
            <a:r>
              <a:rPr lang="en-US" sz="2400" b="1" dirty="0" smtClean="0"/>
              <a:t>‘usual’ clinical </a:t>
            </a:r>
            <a:r>
              <a:rPr lang="en-US" sz="2400" dirty="0" smtClean="0"/>
              <a:t>operations of the clinic/hospital (or at least as much as possible)</a:t>
            </a:r>
          </a:p>
          <a:p>
            <a:endParaRPr lang="en-US" sz="2400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 Potential for </a:t>
            </a:r>
            <a:r>
              <a:rPr lang="en-US" sz="2400" b="1" dirty="0" smtClean="0"/>
              <a:t>‘blurring’ of research and usual </a:t>
            </a:r>
            <a:r>
              <a:rPr lang="en-US" sz="2400" b="1" dirty="0" err="1" smtClean="0"/>
              <a:t>care</a:t>
            </a:r>
            <a:r>
              <a:rPr lang="en-US" sz="2400" dirty="0" err="1" smtClean="0">
                <a:sym typeface="Wingdings" panose="05000000000000000000" pitchFamily="2" charset="2"/>
              </a:rPr>
              <a:t>ethical</a:t>
            </a:r>
            <a:r>
              <a:rPr lang="en-US" sz="2400" dirty="0" smtClean="0">
                <a:sym typeface="Wingdings" panose="05000000000000000000" pitchFamily="2" charset="2"/>
              </a:rPr>
              <a:t> implications? </a:t>
            </a:r>
            <a:r>
              <a:rPr lang="en-US" sz="1800" dirty="0"/>
              <a:t>(</a:t>
            </a:r>
            <a:r>
              <a:rPr lang="en-US" sz="1800" dirty="0" err="1"/>
              <a:t>Kass</a:t>
            </a:r>
            <a:r>
              <a:rPr lang="en-US" sz="1800" dirty="0"/>
              <a:t> et al, </a:t>
            </a:r>
            <a:r>
              <a:rPr lang="en-US" sz="1800" i="1" dirty="0"/>
              <a:t>HCR</a:t>
            </a:r>
            <a:r>
              <a:rPr lang="en-US" sz="1800" dirty="0"/>
              <a:t> 2013)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450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‘Standard of care’ RCTs address a common situation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775191"/>
            <a:ext cx="8515350" cy="4625609"/>
          </a:xfrm>
        </p:spPr>
        <p:txBody>
          <a:bodyPr>
            <a:noAutofit/>
          </a:bodyPr>
          <a:lstStyle/>
          <a:p>
            <a:r>
              <a:rPr lang="en-US" sz="2400" dirty="0"/>
              <a:t>Treatments (e.g., </a:t>
            </a:r>
            <a:r>
              <a:rPr lang="en-US" sz="2400" dirty="0" smtClean="0"/>
              <a:t>drugs or procedures) </a:t>
            </a:r>
            <a:r>
              <a:rPr lang="en-US" sz="2400" dirty="0"/>
              <a:t>A and B are both commonly </a:t>
            </a:r>
            <a:r>
              <a:rPr lang="en-US" sz="2400" dirty="0" smtClean="0"/>
              <a:t>used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Both are considered ‘within the current standard of </a:t>
            </a:r>
            <a:r>
              <a:rPr lang="en-US" sz="2400" dirty="0" smtClean="0"/>
              <a:t>care’; not </a:t>
            </a:r>
            <a:r>
              <a:rPr lang="en-US" sz="2400" dirty="0"/>
              <a:t>known which is actually better </a:t>
            </a:r>
            <a:r>
              <a:rPr lang="en-US" sz="2400" dirty="0" smtClean="0"/>
              <a:t>(benefits </a:t>
            </a:r>
            <a:r>
              <a:rPr lang="en-US" sz="2400" dirty="0"/>
              <a:t>and harms).</a:t>
            </a:r>
          </a:p>
          <a:p>
            <a:endParaRPr lang="en-US" sz="2400" dirty="0"/>
          </a:p>
          <a:p>
            <a:r>
              <a:rPr lang="en-US" sz="2400" dirty="0" smtClean="0"/>
              <a:t>(For commercial products, neither manufacturer usually </a:t>
            </a:r>
            <a:r>
              <a:rPr lang="en-US" sz="2400" dirty="0"/>
              <a:t>has an incentive to test A vs B head to </a:t>
            </a:r>
            <a:r>
              <a:rPr lang="en-US" sz="2400" dirty="0" smtClean="0"/>
              <a:t>head.)</a:t>
            </a:r>
          </a:p>
          <a:p>
            <a:endParaRPr lang="en-US" sz="2400" dirty="0"/>
          </a:p>
          <a:p>
            <a:r>
              <a:rPr lang="en-US" sz="2400" dirty="0" smtClean="0"/>
              <a:t>The payoff of doing RCT can be:  better outcomes, less burden, or </a:t>
            </a:r>
            <a:r>
              <a:rPr lang="en-US" sz="2400" b="1" dirty="0" smtClean="0"/>
              <a:t>lower cost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08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 the usual rules of research ethics apply to SOC RCTs?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interventions are ‘accepted’ (‘standard of care’) medical practice.</a:t>
            </a:r>
          </a:p>
          <a:p>
            <a:endParaRPr lang="en-US" dirty="0"/>
          </a:p>
          <a:p>
            <a:r>
              <a:rPr lang="en-US" i="1" dirty="0" smtClean="0"/>
              <a:t>Everyone</a:t>
            </a:r>
            <a:r>
              <a:rPr lang="en-US" dirty="0" smtClean="0"/>
              <a:t> will receive SOC treatments or interventions—whether inside or outside the RCT.</a:t>
            </a:r>
          </a:p>
          <a:p>
            <a:endParaRPr lang="en-US" dirty="0"/>
          </a:p>
          <a:p>
            <a:r>
              <a:rPr lang="en-US" dirty="0" smtClean="0"/>
              <a:t>Therefore, there is a strong intuition that the ethics of such studies must somehow be different than usual</a:t>
            </a:r>
            <a:r>
              <a:rPr lang="en-US" sz="2100" dirty="0" smtClean="0"/>
              <a:t>.(Platt et al 2014)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523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So the debate has led to various suggestions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esearch risks and burdens</a:t>
            </a:r>
            <a:r>
              <a:rPr lang="en-US" sz="2400" dirty="0" smtClean="0"/>
              <a:t>:  </a:t>
            </a:r>
            <a:r>
              <a:rPr lang="en-US" sz="2400" dirty="0"/>
              <a:t>‘‘</a:t>
            </a:r>
            <a:r>
              <a:rPr lang="en-US" sz="2400" u="sng" dirty="0"/>
              <a:t>there is no </a:t>
            </a:r>
            <a:r>
              <a:rPr lang="en-US" sz="2400" u="sng" dirty="0" smtClean="0"/>
              <a:t>additional </a:t>
            </a:r>
            <a:r>
              <a:rPr lang="en-US" sz="2400" u="sng" dirty="0"/>
              <a:t>risk or burden to patients</a:t>
            </a:r>
            <a:r>
              <a:rPr lang="en-US" sz="2400" dirty="0"/>
              <a:t>, and the quality </a:t>
            </a:r>
            <a:r>
              <a:rPr lang="en-US" sz="2400" dirty="0" smtClean="0"/>
              <a:t>and experience </a:t>
            </a:r>
            <a:r>
              <a:rPr lang="en-US" sz="2400" dirty="0"/>
              <a:t>of patient care are minimally </a:t>
            </a:r>
            <a:r>
              <a:rPr lang="en-US" sz="2400" dirty="0" smtClean="0"/>
              <a:t>affected…</a:t>
            </a:r>
            <a:r>
              <a:rPr lang="en-US" sz="2000" dirty="0" smtClean="0"/>
              <a:t>.’’ </a:t>
            </a:r>
            <a:r>
              <a:rPr lang="en-US" sz="1800" dirty="0" smtClean="0"/>
              <a:t>(</a:t>
            </a:r>
            <a:r>
              <a:rPr lang="en-US" sz="1800" dirty="0" err="1" smtClean="0"/>
              <a:t>Kass</a:t>
            </a:r>
            <a:r>
              <a:rPr lang="en-US" sz="1800" dirty="0" smtClean="0"/>
              <a:t> et al, </a:t>
            </a:r>
            <a:r>
              <a:rPr lang="en-US" sz="1800" i="1" dirty="0" smtClean="0"/>
              <a:t>JAMA</a:t>
            </a:r>
            <a:r>
              <a:rPr lang="en-US" sz="1800" dirty="0" smtClean="0"/>
              <a:t> 2012) [see also: Lantos &amp; </a:t>
            </a:r>
            <a:r>
              <a:rPr lang="en-US" sz="1800" dirty="0" err="1" smtClean="0"/>
              <a:t>Spertus</a:t>
            </a:r>
            <a:r>
              <a:rPr lang="en-US" sz="1800" dirty="0" smtClean="0"/>
              <a:t> </a:t>
            </a:r>
            <a:r>
              <a:rPr lang="en-US" sz="1800" i="1" dirty="0" smtClean="0"/>
              <a:t>NEJM</a:t>
            </a:r>
            <a:r>
              <a:rPr lang="en-US" sz="1800" dirty="0" smtClean="0"/>
              <a:t> 2014]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400" b="1" dirty="0"/>
              <a:t>I</a:t>
            </a:r>
            <a:r>
              <a:rPr lang="en-US" sz="2400" b="1" dirty="0" smtClean="0"/>
              <a:t>nformed consent</a:t>
            </a:r>
            <a:r>
              <a:rPr lang="en-US" sz="2400" dirty="0" smtClean="0"/>
              <a:t>:  </a:t>
            </a:r>
          </a:p>
          <a:p>
            <a:pPr lvl="1"/>
            <a:r>
              <a:rPr lang="en-US" sz="2400" dirty="0" smtClean="0"/>
              <a:t>“…</a:t>
            </a:r>
            <a:r>
              <a:rPr lang="en-US" sz="2400" u="sng" dirty="0" smtClean="0"/>
              <a:t>ethically </a:t>
            </a:r>
            <a:r>
              <a:rPr lang="en-US" sz="2400" u="sng" dirty="0"/>
              <a:t>unnecessary</a:t>
            </a:r>
            <a:r>
              <a:rPr lang="en-US" sz="2400" dirty="0"/>
              <a:t> </a:t>
            </a:r>
            <a:r>
              <a:rPr lang="en-US" sz="2400" u="sng" dirty="0"/>
              <a:t>but may render such research </a:t>
            </a:r>
            <a:r>
              <a:rPr lang="en-US" sz="2400" u="sng" dirty="0" smtClean="0"/>
              <a:t>impracticable..</a:t>
            </a:r>
            <a:r>
              <a:rPr lang="en-US" sz="1800" dirty="0" smtClean="0"/>
              <a:t>.”  </a:t>
            </a:r>
            <a:r>
              <a:rPr lang="en-US" sz="1600" dirty="0" smtClean="0"/>
              <a:t>(</a:t>
            </a:r>
            <a:r>
              <a:rPr lang="en-US" sz="1600" dirty="0"/>
              <a:t>Sugarman &amp; </a:t>
            </a:r>
            <a:r>
              <a:rPr lang="en-US" sz="1600" dirty="0" err="1"/>
              <a:t>Califf</a:t>
            </a:r>
            <a:r>
              <a:rPr lang="en-US" sz="1600" dirty="0"/>
              <a:t> </a:t>
            </a:r>
            <a:r>
              <a:rPr lang="en-US" sz="1600" i="1" dirty="0" smtClean="0"/>
              <a:t>JAMA</a:t>
            </a:r>
            <a:r>
              <a:rPr lang="en-US" sz="1600" dirty="0" smtClean="0"/>
              <a:t> 2014) [see also:  </a:t>
            </a:r>
            <a:r>
              <a:rPr lang="en-US" sz="1600" dirty="0"/>
              <a:t>Truog et al</a:t>
            </a:r>
            <a:r>
              <a:rPr lang="en-US" sz="1600" dirty="0" smtClean="0"/>
              <a:t>, </a:t>
            </a:r>
            <a:r>
              <a:rPr lang="en-US" sz="1600" i="1" dirty="0" smtClean="0"/>
              <a:t>NEJM</a:t>
            </a:r>
            <a:r>
              <a:rPr lang="en-US" sz="1600" dirty="0" smtClean="0"/>
              <a:t> 1999; </a:t>
            </a:r>
            <a:r>
              <a:rPr lang="en-US" sz="1600" dirty="0" err="1"/>
              <a:t>Pletcher</a:t>
            </a:r>
            <a:r>
              <a:rPr lang="en-US" sz="1600" dirty="0"/>
              <a:t>, Lo, </a:t>
            </a:r>
            <a:r>
              <a:rPr lang="en-US" sz="1600" dirty="0" smtClean="0"/>
              <a:t>Grady, </a:t>
            </a:r>
            <a:r>
              <a:rPr lang="en-US" sz="1600" i="1" dirty="0" smtClean="0"/>
              <a:t>JAMA</a:t>
            </a:r>
            <a:r>
              <a:rPr lang="en-US" sz="1600" dirty="0" smtClean="0"/>
              <a:t> 2014</a:t>
            </a:r>
            <a:r>
              <a:rPr lang="en-US" sz="1600" dirty="0"/>
              <a:t>; Platt, </a:t>
            </a:r>
            <a:r>
              <a:rPr lang="en-US" sz="1600" dirty="0" err="1"/>
              <a:t>Kass</a:t>
            </a:r>
            <a:r>
              <a:rPr lang="en-US" sz="1600" dirty="0"/>
              <a:t>, </a:t>
            </a:r>
            <a:r>
              <a:rPr lang="en-US" sz="1600" dirty="0" smtClean="0"/>
              <a:t>McGraw, </a:t>
            </a:r>
            <a:r>
              <a:rPr lang="en-US" sz="1600" i="1" dirty="0" smtClean="0"/>
              <a:t>JAMA</a:t>
            </a:r>
            <a:r>
              <a:rPr lang="en-US" sz="1600" dirty="0" smtClean="0"/>
              <a:t> 2014]</a:t>
            </a:r>
          </a:p>
          <a:p>
            <a:endParaRPr lang="en-US" sz="1400" dirty="0" smtClean="0"/>
          </a:p>
          <a:p>
            <a:pPr lvl="1"/>
            <a:r>
              <a:rPr lang="en-US" sz="2400" dirty="0" smtClean="0"/>
              <a:t>Or perhaps (eventually) </a:t>
            </a:r>
            <a:r>
              <a:rPr lang="en-US" sz="2400" u="sng" dirty="0" smtClean="0"/>
              <a:t>general notifications </a:t>
            </a:r>
            <a:r>
              <a:rPr lang="en-US" sz="2400" dirty="0" smtClean="0"/>
              <a:t>sufficient? </a:t>
            </a:r>
            <a:r>
              <a:rPr lang="en-US" sz="1600" dirty="0" smtClean="0"/>
              <a:t>(</a:t>
            </a:r>
            <a:r>
              <a:rPr lang="en-US" sz="1600" dirty="0" err="1" smtClean="0"/>
              <a:t>Faden</a:t>
            </a:r>
            <a:r>
              <a:rPr lang="en-US" sz="1600" dirty="0" smtClean="0"/>
              <a:t> et al  </a:t>
            </a:r>
            <a:r>
              <a:rPr lang="en-US" sz="1600" i="1" dirty="0" smtClean="0"/>
              <a:t>NEJM</a:t>
            </a:r>
            <a:r>
              <a:rPr lang="en-US" sz="1600" dirty="0" smtClean="0"/>
              <a:t> 2014)</a:t>
            </a:r>
          </a:p>
          <a:p>
            <a:pPr lvl="1"/>
            <a:r>
              <a:rPr lang="en-US" sz="2400" u="sng" dirty="0" smtClean="0"/>
              <a:t>Brief verbal consent </a:t>
            </a:r>
            <a:r>
              <a:rPr lang="en-US" sz="2400" dirty="0" smtClean="0"/>
              <a:t>sufficient? </a:t>
            </a:r>
            <a:r>
              <a:rPr lang="en-US" sz="1600" dirty="0" smtClean="0"/>
              <a:t>(Kim and Miller, </a:t>
            </a:r>
            <a:r>
              <a:rPr lang="en-US" sz="1600" i="1" dirty="0" smtClean="0"/>
              <a:t>NEJM</a:t>
            </a:r>
            <a:r>
              <a:rPr lang="en-US" sz="1600" dirty="0" smtClean="0"/>
              <a:t> 2014)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4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SOC RCT debate</a:t>
            </a:r>
            <a:br>
              <a:rPr lang="en-US" dirty="0" smtClean="0"/>
            </a:br>
            <a:r>
              <a:rPr lang="en-US" dirty="0" smtClean="0"/>
              <a:t>(for me at any rate)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General design issues do raise novel ethical questions (see next slide) but…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With an important </a:t>
            </a:r>
            <a:r>
              <a:rPr lang="en-US" sz="2800" b="1" dirty="0" smtClean="0"/>
              <a:t>caveat</a:t>
            </a:r>
            <a:r>
              <a:rPr lang="en-US" sz="2800" dirty="0" smtClean="0"/>
              <a:t>: general design issues do not by themselves decide the ethical questions and case-by-case analysis necessary </a:t>
            </a:r>
            <a:r>
              <a:rPr lang="en-US" sz="2000" dirty="0" smtClean="0"/>
              <a:t>(Chen &amp; Kim, </a:t>
            </a:r>
            <a:r>
              <a:rPr lang="en-US" sz="2000" i="1" dirty="0" smtClean="0"/>
              <a:t>Clinical Trials </a:t>
            </a:r>
            <a:r>
              <a:rPr lang="en-US" sz="2000" dirty="0" smtClean="0"/>
              <a:t>2016; Kim &amp; Miller, </a:t>
            </a:r>
            <a:r>
              <a:rPr lang="en-US" sz="2000" i="1" dirty="0" smtClean="0"/>
              <a:t>JAMA</a:t>
            </a:r>
            <a:r>
              <a:rPr lang="en-US" sz="2000" dirty="0" smtClean="0"/>
              <a:t> 2015; Kim &amp; Miller, </a:t>
            </a:r>
            <a:r>
              <a:rPr lang="en-US" sz="2000" i="1" dirty="0" smtClean="0"/>
              <a:t>Clinical Trials</a:t>
            </a:r>
            <a:r>
              <a:rPr lang="en-US" sz="2000" dirty="0" smtClean="0"/>
              <a:t>,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69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Similar to questions about </a:t>
            </a:r>
            <a:r>
              <a:rPr lang="en-US" sz="3600" dirty="0" err="1" smtClean="0"/>
              <a:t>TwiCs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2400" dirty="0" smtClean="0"/>
              <a:t>(from the </a:t>
            </a:r>
            <a:r>
              <a:rPr lang="en-US" sz="2400" dirty="0" err="1" smtClean="0"/>
              <a:t>TwiCs</a:t>
            </a:r>
            <a:r>
              <a:rPr lang="en-US" sz="2400" dirty="0" smtClean="0"/>
              <a:t> meeting website)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 smtClean="0"/>
              <a:t>1. Should </a:t>
            </a:r>
            <a:r>
              <a:rPr lang="en-US" sz="2800" b="1" dirty="0"/>
              <a:t>patients be told </a:t>
            </a:r>
            <a:r>
              <a:rPr lang="en-US" sz="2800" dirty="0"/>
              <a:t>about </a:t>
            </a:r>
            <a:r>
              <a:rPr lang="en-US" sz="2800" b="1" dirty="0"/>
              <a:t>treatments</a:t>
            </a:r>
            <a:r>
              <a:rPr lang="en-US" sz="2800" dirty="0"/>
              <a:t> that they will have </a:t>
            </a:r>
            <a:r>
              <a:rPr lang="en-US" sz="2800" b="1" dirty="0"/>
              <a:t>no access </a:t>
            </a:r>
            <a:r>
              <a:rPr lang="en-US" sz="2800" dirty="0"/>
              <a:t>to if they are in the </a:t>
            </a:r>
            <a:r>
              <a:rPr lang="en-US" sz="2800" b="1" dirty="0"/>
              <a:t>usual care </a:t>
            </a:r>
            <a:r>
              <a:rPr lang="en-US" sz="2800" dirty="0"/>
              <a:t>control group</a:t>
            </a:r>
            <a:r>
              <a:rPr lang="en-US" sz="2800" dirty="0" smtClean="0"/>
              <a:t>?</a:t>
            </a:r>
          </a:p>
          <a:p>
            <a:pPr marL="118872" indent="0">
              <a:buNone/>
            </a:pPr>
            <a:endParaRPr lang="en-US" sz="2800" dirty="0"/>
          </a:p>
          <a:p>
            <a:pPr marL="118872" indent="0">
              <a:buNone/>
            </a:pPr>
            <a:r>
              <a:rPr lang="en-US" sz="2800" dirty="0"/>
              <a:t>2. What should people </a:t>
            </a:r>
            <a:r>
              <a:rPr lang="en-US" sz="2800" b="1" dirty="0"/>
              <a:t>‘in a trial’ be told </a:t>
            </a:r>
            <a:r>
              <a:rPr lang="en-US" sz="2800" dirty="0"/>
              <a:t>if their </a:t>
            </a:r>
            <a:r>
              <a:rPr lang="en-US" sz="2800" b="1" dirty="0"/>
              <a:t>care</a:t>
            </a:r>
            <a:r>
              <a:rPr lang="en-US" sz="2800" dirty="0"/>
              <a:t> is </a:t>
            </a:r>
            <a:r>
              <a:rPr lang="en-US" sz="2800" b="1" dirty="0"/>
              <a:t>not affected </a:t>
            </a:r>
            <a:r>
              <a:rPr lang="en-US" sz="2800" dirty="0"/>
              <a:t>in any way by the trial</a:t>
            </a:r>
            <a:r>
              <a:rPr lang="en-US" sz="2800" dirty="0" smtClean="0"/>
              <a:t>?</a:t>
            </a:r>
            <a:endParaRPr lang="en-US" sz="2800" dirty="0"/>
          </a:p>
          <a:p>
            <a:endParaRPr lang="en-US" sz="2800" dirty="0"/>
          </a:p>
          <a:p>
            <a:pPr marL="118872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Should people be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told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prospectively (or retrospectively)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their treatment will be decided by chance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36453</TotalTime>
  <Words>2302</Words>
  <Application>Microsoft Office PowerPoint</Application>
  <PresentationFormat>On-screen Show (4:3)</PresentationFormat>
  <Paragraphs>231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Module</vt:lpstr>
      <vt:lpstr>Ethical Issues in Trials within Cohorts and other Pragmatic RCTs</vt:lpstr>
      <vt:lpstr>Disclaimers and Disclosures</vt:lpstr>
      <vt:lpstr>Outline</vt:lpstr>
      <vt:lpstr>The Pragmatic Ideal</vt:lpstr>
      <vt:lpstr>‘Standard of care’ RCTs address a common situation</vt:lpstr>
      <vt:lpstr>Do the usual rules of research ethics apply to SOC RCTs?</vt:lpstr>
      <vt:lpstr>So the debate has led to various suggestions</vt:lpstr>
      <vt:lpstr>Lessons from SOC RCT debate (for me at any rate)</vt:lpstr>
      <vt:lpstr>Similar to questions about TwiCs? (from the TwiCs meeting website)</vt:lpstr>
      <vt:lpstr>A common theme?</vt:lpstr>
      <vt:lpstr>But there is another common theme in these debates (Kim &amp; Miller, NEJM 2014; Nayak et al, Annals Int Med, 2015)</vt:lpstr>
      <vt:lpstr>Trials within Cohorts</vt:lpstr>
      <vt:lpstr>PowerPoint Presentation</vt:lpstr>
      <vt:lpstr>Two stage consent: ethical questions</vt:lpstr>
      <vt:lpstr>Control group’s ‘participation in research’</vt:lpstr>
      <vt:lpstr>Broad consent for controls seems adequate…with one caveat</vt:lpstr>
      <vt:lpstr>Active arm in two stage consent?</vt:lpstr>
      <vt:lpstr>How about TwiCs without pre-randomization consent?  </vt:lpstr>
      <vt:lpstr>Potential justifications for no pre-R consent?</vt:lpstr>
      <vt:lpstr>To avoid distress to patients in the control group?</vt:lpstr>
      <vt:lpstr>Scientific necessity as justification? (i.e., to avoid selection bias; ensure adequate recruitment)</vt:lpstr>
      <vt:lpstr>Potential objection to this analysis</vt:lpstr>
      <vt:lpstr>Finally, to Question 3</vt:lpstr>
      <vt:lpstr>Do the subjects need to know (either pre or post-R) that their selection was random?</vt:lpstr>
      <vt:lpstr>Final Point: System level ethical issues with TwiCs?</vt:lpstr>
      <vt:lpstr>Potential ethical issues with TwiCs in very general cohorts</vt:lpstr>
      <vt:lpstr>(Provisional) conclusions</vt:lpstr>
      <vt:lpstr>PowerPoint Presentation</vt:lpstr>
    </vt:vector>
  </TitlesOfParts>
  <Company>NIH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 in Cohort Multiple RCT</dc:title>
  <dc:creator>Kim, Scott (NIH/CC/BEP) [E]</dc:creator>
  <cp:lastModifiedBy>User</cp:lastModifiedBy>
  <cp:revision>250</cp:revision>
  <cp:lastPrinted>2016-10-21T19:30:39Z</cp:lastPrinted>
  <dcterms:created xsi:type="dcterms:W3CDTF">2016-08-10T11:49:33Z</dcterms:created>
  <dcterms:modified xsi:type="dcterms:W3CDTF">2016-11-03T15:20:58Z</dcterms:modified>
</cp:coreProperties>
</file>