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96" r:id="rId3"/>
    <p:sldMasterId id="214748380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4" r:id="rId6"/>
    <p:sldId id="321" r:id="rId7"/>
    <p:sldId id="280" r:id="rId8"/>
    <p:sldId id="315" r:id="rId9"/>
    <p:sldId id="316" r:id="rId10"/>
    <p:sldId id="314" r:id="rId11"/>
    <p:sldId id="317" r:id="rId12"/>
    <p:sldId id="318" r:id="rId13"/>
    <p:sldId id="279" r:id="rId14"/>
    <p:sldId id="278" r:id="rId15"/>
    <p:sldId id="320" r:id="rId16"/>
    <p:sldId id="322" r:id="rId17"/>
    <p:sldId id="323" r:id="rId18"/>
    <p:sldId id="272" r:id="rId19"/>
    <p:sldId id="275" r:id="rId20"/>
    <p:sldId id="288" r:id="rId21"/>
    <p:sldId id="312" r:id="rId22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A86"/>
    <a:srgbClr val="F8971D"/>
    <a:srgbClr val="2F2B6D"/>
    <a:srgbClr val="00ADC6"/>
    <a:srgbClr val="009FBA"/>
    <a:srgbClr val="48D7FF"/>
    <a:srgbClr val="666666"/>
    <a:srgbClr val="333333"/>
    <a:srgbClr val="4D4D4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14" y="-58"/>
      </p:cViewPr>
      <p:guideLst>
        <p:guide orient="horz" pos="4319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53183F7E-235C-424D-AE67-CF652DB5097D}" type="datetime1">
              <a:rPr lang="en-GB"/>
              <a:pPr>
                <a:defRPr/>
              </a:pPr>
              <a:t>04/11/2016</a:t>
            </a:fld>
            <a:endParaRPr lang="en-GB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908082DD-EA8A-5346-BDAD-6711E47CB2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61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03238EA9-13E2-4843-B497-70B769F46C93}" type="datetime1">
              <a:rPr lang="en-GB"/>
              <a:pPr>
                <a:defRPr/>
              </a:pPr>
              <a:t>04/11/2016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49091F59-46AC-D94F-9F70-A1966EBA0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739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>
              <a:latin typeface="Georgia" pitchFamily="-1" charset="0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31989E-52A8-F34A-A260-F5E73AFF03F9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751655-DAEB-9C44-BC56-A78ABCFA73B5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751655-DAEB-9C44-BC56-A78ABCFA73B5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NH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9999" y="2520000"/>
            <a:ext cx="7560000" cy="1143000"/>
          </a:xfrm>
          <a:prstGeom prst="rect">
            <a:avLst/>
          </a:prstGeom>
        </p:spPr>
        <p:txBody>
          <a:bodyPr vert="horz"/>
          <a:lstStyle>
            <a:lvl1pPr algn="l">
              <a:defRPr sz="42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R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4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R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98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000" y="2260601"/>
            <a:ext cx="3793800" cy="429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60600"/>
            <a:ext cx="4038600" cy="4292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4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8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2A8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98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2A8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9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NH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99" y="2520000"/>
            <a:ext cx="7560000" cy="1838936"/>
          </a:xfrm>
          <a:prstGeom prst="rect">
            <a:avLst/>
          </a:prstGeom>
        </p:spPr>
        <p:txBody>
          <a:bodyPr/>
          <a:lstStyle>
            <a:lvl1pPr algn="l">
              <a:defRPr sz="420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00000" y="4860000"/>
            <a:ext cx="7560000" cy="63023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800">
                <a:solidFill>
                  <a:srgbClr val="F8971D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HS 1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560000" cy="9000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2F2B6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01100" y="2178000"/>
            <a:ext cx="7560000" cy="403650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16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4 November, 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01100" y="2178000"/>
            <a:ext cx="7560000" cy="37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01100" y="1098000"/>
            <a:ext cx="7560000" cy="9000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2F2B6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4 November, 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HS 1-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701675" y="1241425"/>
            <a:ext cx="7559675" cy="900113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09FBA"/>
                </a:solidFill>
              </a:defRPr>
            </a:lvl1pPr>
          </a:lstStyle>
          <a:p>
            <a:pPr defTabSz="457200" eaLnBrk="0" hangingPunct="0">
              <a:defRPr/>
            </a:pPr>
            <a:endParaRPr lang="en-GB" i="0" dirty="0">
              <a:solidFill>
                <a:srgbClr val="2F2B6D"/>
              </a:solidFill>
              <a:latin typeface="+mj-lt"/>
              <a:cs typeface="MS PGothic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702000" y="2387600"/>
            <a:ext cx="3780000" cy="3888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latin typeface="+mn-lt"/>
                <a:cs typeface="Arial"/>
              </a:defRPr>
            </a:lvl1pPr>
            <a:lvl2pPr marL="914400" indent="-457200">
              <a:buFont typeface="Arial"/>
              <a:buChar char="•"/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13500" y="2387600"/>
            <a:ext cx="3780000" cy="3888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latin typeface="+mn-lt"/>
                <a:cs typeface="Arial"/>
              </a:defRPr>
            </a:lvl1pPr>
            <a:lvl2pPr marL="914400" indent="-457200">
              <a:buFont typeface="Arial"/>
              <a:buChar char="•"/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4 November, 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8959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332A86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NHS 1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4 November, 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000" y="2520000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4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0000" y="2520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900000" y="4860000"/>
            <a:ext cx="7772400" cy="86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897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5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RA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00" y="4860000"/>
            <a:ext cx="7086600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897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6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2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68351" y="863600"/>
            <a:ext cx="5746756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pic>
        <p:nvPicPr>
          <p:cNvPr id="6" name="Picture 8" descr="010023 HRA Graphic 144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32489" y="1343259"/>
            <a:ext cx="1455111" cy="144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NHS-white-type-logo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6" y="207101"/>
            <a:ext cx="2445148" cy="719999"/>
          </a:xfrm>
          <a:prstGeom prst="rect">
            <a:avLst/>
          </a:prstGeom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62000" y="6350000"/>
            <a:ext cx="8025600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802800" y="863600"/>
            <a:ext cx="6153150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051200" y="6350000"/>
            <a:ext cx="7747200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pic>
        <p:nvPicPr>
          <p:cNvPr id="4101" name="Picture 8" descr="010023 HRA Graphic 144.eps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727505">
            <a:off x="602457" y="6179343"/>
            <a:ext cx="3429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NHS-BL-type-logo-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00" y="279100"/>
            <a:ext cx="2200634" cy="64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921500" y="6356350"/>
            <a:ext cx="1839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rgbClr val="332A86"/>
                </a:solidFill>
                <a:latin typeface="Arial"/>
              </a:defRPr>
            </a:lvl1pPr>
          </a:lstStyle>
          <a:p>
            <a:fld id="{0C860F16-C625-C346-9EE9-EBB701C6EF65}" type="datetime3">
              <a:rPr lang="en-GB" smtClean="0"/>
              <a:pPr/>
              <a:t>4 November, 2016</a:t>
            </a:fld>
            <a:endParaRPr lang="en-US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98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02000" y="2178000"/>
            <a:ext cx="7984800" cy="358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4" r:id="rId3"/>
    <p:sldLayoutId id="2147483791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332A86"/>
          </a:solidFill>
          <a:latin typeface="+mj-lt"/>
          <a:ea typeface="MS PGothic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2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010023 HRA Graphic 144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872495">
            <a:off x="602457" y="6179343"/>
            <a:ext cx="3429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051200" y="6350000"/>
            <a:ext cx="7736400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802800" y="863600"/>
            <a:ext cx="6153150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9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000" y="2178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3" descr="010023 HRA logo final selection.eps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24713" y="328613"/>
            <a:ext cx="15367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02000" y="864000"/>
            <a:ext cx="6296400" cy="0"/>
          </a:xfrm>
          <a:prstGeom prst="line">
            <a:avLst/>
          </a:prstGeom>
          <a:noFill/>
          <a:ln w="12700" cap="flat" cmpd="sng" algn="ctr">
            <a:solidFill>
              <a:srgbClr val="F8971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8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4" r:id="rId3"/>
    <p:sldLayoutId id="2147483805" r:id="rId4"/>
    <p:sldLayoutId id="2147483806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332A8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ra.nhs.uk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909638" y="3091500"/>
            <a:ext cx="7560000" cy="114300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Applying a proportionate approach to the process of seeking consent </a:t>
            </a:r>
            <a:endParaRPr lang="en-US" sz="3600" dirty="0" smtClean="0"/>
          </a:p>
        </p:txBody>
      </p:sp>
      <p:sp>
        <p:nvSpPr>
          <p:cNvPr id="15363" name="Text Placeholder 2"/>
          <p:cNvSpPr txBox="1">
            <a:spLocks/>
          </p:cNvSpPr>
          <p:nvPr/>
        </p:nvSpPr>
        <p:spPr bwMode="auto">
          <a:xfrm>
            <a:off x="909638" y="4838700"/>
            <a:ext cx="71342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</a:pPr>
            <a:endParaRPr lang="en-GB" sz="1800" i="0" dirty="0" smtClean="0">
              <a:solidFill>
                <a:srgbClr val="E98F3A"/>
              </a:solidFill>
              <a:latin typeface="Arial Bold" pitchFamily="-1" charset="0"/>
              <a:ea typeface="Arial Bold" pitchFamily="-1" charset="0"/>
              <a:cs typeface="Arial Bold" pitchFamily="-1" charset="0"/>
            </a:endParaRP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</a:pPr>
            <a:endParaRPr lang="en-GB" sz="1800" i="0" dirty="0">
              <a:solidFill>
                <a:srgbClr val="E98F3A"/>
              </a:solidFill>
              <a:latin typeface="Arial Bold" pitchFamily="-1" charset="0"/>
              <a:ea typeface="Arial Bold" pitchFamily="-1" charset="0"/>
              <a:cs typeface="Arial Bold" pitchFamily="-1" charset="0"/>
            </a:endParaRP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</a:pPr>
            <a:r>
              <a:rPr lang="en-GB" sz="1800" i="0" dirty="0" smtClean="0">
                <a:solidFill>
                  <a:srgbClr val="E98F3A"/>
                </a:solidFill>
                <a:latin typeface="Arial Bold" pitchFamily="-1" charset="0"/>
                <a:ea typeface="Arial Bold" pitchFamily="-1" charset="0"/>
                <a:cs typeface="Arial Bold" pitchFamily="-1" charset="0"/>
              </a:rPr>
              <a:t>Clive Collett – HRA Ethics Guidance &amp; Strategy Manager</a:t>
            </a:r>
            <a:endParaRPr lang="en-GB" sz="1800" i="0" dirty="0">
              <a:solidFill>
                <a:srgbClr val="E98F3A"/>
              </a:solidFill>
              <a:latin typeface="Arial Bold" pitchFamily="-1" charset="0"/>
              <a:ea typeface="Arial Bold" pitchFamily="-1" charset="0"/>
              <a:cs typeface="Arial Bold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50875" y="1079500"/>
            <a:ext cx="75596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eaLnBrk="0" hangingPunct="0"/>
            <a:r>
              <a:rPr lang="en-GB" sz="2800" i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Legal Requirements - </a:t>
            </a:r>
            <a:r>
              <a:rPr lang="en-GB" sz="2800" b="1" i="0" dirty="0">
                <a:latin typeface="Arial"/>
                <a:cs typeface="Arial"/>
              </a:rPr>
              <a:t>Non-Dr</a:t>
            </a:r>
            <a:r>
              <a:rPr lang="en-GB" sz="2800" b="1" i="0" dirty="0" smtClean="0">
                <a:latin typeface="Arial"/>
                <a:cs typeface="Arial"/>
              </a:rPr>
              <a:t>ug </a:t>
            </a:r>
            <a:r>
              <a:rPr lang="en-GB" sz="2800" b="1" i="0" dirty="0">
                <a:latin typeface="Arial"/>
                <a:cs typeface="Arial"/>
              </a:rPr>
              <a:t>trials</a:t>
            </a:r>
            <a:r>
              <a:rPr lang="en-GB" sz="2800" b="1" i="0" dirty="0" smtClean="0">
                <a:latin typeface="Arial"/>
                <a:cs typeface="Arial"/>
              </a:rPr>
              <a:t>:</a:t>
            </a:r>
          </a:p>
          <a:p>
            <a:pPr algn="l" defTabSz="457200" eaLnBrk="0" hangingPunct="0"/>
            <a:endParaRPr lang="en-GB" sz="800" b="1" i="0" dirty="0" smtClean="0">
              <a:latin typeface="Arial"/>
              <a:cs typeface="Arial"/>
            </a:endParaRPr>
          </a:p>
          <a:p>
            <a:pPr algn="l" defTabSz="457200" eaLnBrk="0" hangingPunct="0"/>
            <a:r>
              <a:rPr lang="en-GB" sz="2000" b="1" i="0" dirty="0" smtClean="0">
                <a:latin typeface="Arial"/>
                <a:cs typeface="Arial"/>
              </a:rPr>
              <a:t>Common Law</a:t>
            </a:r>
            <a:endParaRPr lang="en-GB" sz="2000" b="1" i="0" dirty="0">
              <a:latin typeface="Arial"/>
              <a:cs typeface="Arial"/>
            </a:endParaRPr>
          </a:p>
          <a:p>
            <a:pPr algn="l" defTabSz="457200" eaLnBrk="0" hangingPunct="0"/>
            <a:endParaRPr lang="en-US" sz="2800" i="0" dirty="0">
              <a:solidFill>
                <a:srgbClr val="2F2B6D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50875" y="2208213"/>
            <a:ext cx="8127365" cy="47564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Clr>
                <a:srgbClr val="E98F3A"/>
              </a:buClr>
              <a:buFont typeface="Arial" pitchFamily="-1" charset="0"/>
              <a:buChar char="•"/>
            </a:pPr>
            <a:r>
              <a:rPr lang="en-GB" sz="2000" b="1" i="0" dirty="0" smtClean="0">
                <a:solidFill>
                  <a:srgbClr val="F8971D"/>
                </a:solidFill>
                <a:latin typeface="Arial"/>
                <a:cs typeface="Arial"/>
              </a:rPr>
              <a:t>What </a:t>
            </a:r>
            <a:r>
              <a:rPr lang="en-GB" sz="2000" b="1" i="0" dirty="0">
                <a:solidFill>
                  <a:srgbClr val="F8971D"/>
                </a:solidFill>
                <a:latin typeface="Arial"/>
                <a:cs typeface="Arial"/>
              </a:rPr>
              <a:t>information must be provided? </a:t>
            </a:r>
          </a:p>
          <a:p>
            <a:pPr marL="800100" lvl="1" indent="-342900" algn="l" defTabSz="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i="0" dirty="0" smtClean="0">
                <a:latin typeface="Arial"/>
                <a:cs typeface="Arial"/>
              </a:rPr>
              <a:t>	</a:t>
            </a:r>
            <a:r>
              <a:rPr lang="en-GB" sz="2000" b="1" i="0" dirty="0" smtClean="0">
                <a:latin typeface="Arial"/>
                <a:cs typeface="Arial"/>
              </a:rPr>
              <a:t>Broad </a:t>
            </a:r>
            <a:r>
              <a:rPr lang="en-GB" sz="2000" b="1" i="0" dirty="0">
                <a:latin typeface="Arial"/>
                <a:cs typeface="Arial"/>
              </a:rPr>
              <a:t>nature and purpose </a:t>
            </a:r>
            <a:r>
              <a:rPr lang="en-GB" sz="2000" i="0" dirty="0">
                <a:latin typeface="Arial"/>
                <a:cs typeface="Arial"/>
              </a:rPr>
              <a:t>of the </a:t>
            </a:r>
            <a:r>
              <a:rPr lang="en-GB" sz="2000" i="0" dirty="0" smtClean="0">
                <a:latin typeface="Arial"/>
                <a:cs typeface="Arial"/>
              </a:rPr>
              <a:t>research</a:t>
            </a:r>
          </a:p>
          <a:p>
            <a:pPr marL="800100" lvl="1" indent="-342900" algn="l" defTabSz="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i="0" dirty="0">
                <a:latin typeface="Arial"/>
                <a:cs typeface="Arial"/>
              </a:rPr>
              <a:t>	</a:t>
            </a:r>
            <a:r>
              <a:rPr lang="en-GB" sz="2000" i="0" dirty="0" smtClean="0">
                <a:latin typeface="Arial"/>
                <a:cs typeface="Arial"/>
              </a:rPr>
              <a:t>material / significant </a:t>
            </a:r>
            <a:r>
              <a:rPr lang="en-GB" sz="2000" b="1" i="0" dirty="0" smtClean="0">
                <a:latin typeface="Arial"/>
                <a:cs typeface="Arial"/>
              </a:rPr>
              <a:t>risks</a:t>
            </a:r>
            <a:r>
              <a:rPr lang="en-GB" sz="2000" i="0" dirty="0" smtClean="0">
                <a:latin typeface="Arial"/>
                <a:cs typeface="Arial"/>
              </a:rPr>
              <a:t> </a:t>
            </a:r>
            <a:r>
              <a:rPr lang="en-GB" sz="2000" i="0" dirty="0">
                <a:latin typeface="Arial"/>
                <a:cs typeface="Arial"/>
              </a:rPr>
              <a:t>and </a:t>
            </a:r>
            <a:r>
              <a:rPr lang="en-GB" sz="2000" b="1" i="0" dirty="0">
                <a:latin typeface="Arial"/>
                <a:cs typeface="Arial"/>
              </a:rPr>
              <a:t>benefits</a:t>
            </a:r>
            <a:r>
              <a:rPr lang="en-GB" sz="2000" i="0" dirty="0">
                <a:latin typeface="Arial"/>
                <a:cs typeface="Arial"/>
              </a:rPr>
              <a:t> </a:t>
            </a:r>
            <a:r>
              <a:rPr lang="en-GB" sz="2000" i="0" dirty="0" smtClean="0">
                <a:latin typeface="Arial"/>
                <a:cs typeface="Arial"/>
              </a:rPr>
              <a:t>and </a:t>
            </a:r>
          </a:p>
          <a:p>
            <a:pPr marL="800100" lvl="1" indent="-342900" algn="l" defTabSz="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b="1" i="0" dirty="0">
                <a:latin typeface="Arial"/>
                <a:cs typeface="Arial"/>
              </a:rPr>
              <a:t>	</a:t>
            </a:r>
            <a:r>
              <a:rPr lang="en-GB" sz="2000" b="1" i="0" dirty="0" smtClean="0">
                <a:latin typeface="Arial"/>
                <a:cs typeface="Arial"/>
              </a:rPr>
              <a:t>alternatives</a:t>
            </a:r>
            <a:endParaRPr lang="en-GB" sz="2000" b="1" i="0" dirty="0">
              <a:latin typeface="Arial"/>
              <a:cs typeface="Arial"/>
            </a:endParaRP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  <a:defRPr/>
            </a:pPr>
            <a:endParaRPr lang="en-GB" sz="2000" i="0" dirty="0" smtClean="0">
              <a:latin typeface="Arial"/>
              <a:cs typeface="Arial"/>
            </a:endParaRPr>
          </a:p>
          <a:p>
            <a:pPr marL="342900" lvl="0" indent="-342900" algn="l" defTabSz="457200">
              <a:spcBef>
                <a:spcPct val="20000"/>
              </a:spcBef>
              <a:buClr>
                <a:srgbClr val="E98F3A"/>
              </a:buClr>
              <a:buFont typeface="Arial" pitchFamily="-1" charset="0"/>
              <a:buChar char="•"/>
            </a:pPr>
            <a:r>
              <a:rPr lang="en-GB" sz="2000" b="1" i="0" dirty="0">
                <a:solidFill>
                  <a:srgbClr val="F8971D"/>
                </a:solidFill>
                <a:latin typeface="Arial"/>
                <a:cs typeface="Arial"/>
              </a:rPr>
              <a:t>How?  </a:t>
            </a:r>
          </a:p>
          <a:p>
            <a:pPr lvl="0" algn="l" defTabSz="457200">
              <a:spcBef>
                <a:spcPct val="20000"/>
              </a:spcBef>
              <a:buClr>
                <a:srgbClr val="E98F3A"/>
              </a:buClr>
            </a:pPr>
            <a:r>
              <a:rPr lang="en-GB" sz="2000" b="1" i="0" dirty="0">
                <a:latin typeface="Arial"/>
                <a:cs typeface="Arial"/>
              </a:rPr>
              <a:t>	</a:t>
            </a:r>
            <a:r>
              <a:rPr lang="en-GB" sz="2000" i="0" dirty="0">
                <a:latin typeface="Arial"/>
                <a:cs typeface="Arial"/>
              </a:rPr>
              <a:t>Not </a:t>
            </a:r>
            <a:r>
              <a:rPr lang="en-GB" sz="2000" i="0" dirty="0" smtClean="0">
                <a:latin typeface="Arial"/>
                <a:cs typeface="Arial"/>
              </a:rPr>
              <a:t>specified</a:t>
            </a:r>
          </a:p>
          <a:p>
            <a:pPr lvl="0" algn="l" defTabSz="457200">
              <a:spcBef>
                <a:spcPct val="20000"/>
              </a:spcBef>
              <a:buClr>
                <a:srgbClr val="E98F3A"/>
              </a:buClr>
            </a:pPr>
            <a:endParaRPr lang="en-GB" sz="2000" i="0" dirty="0">
              <a:latin typeface="Arial"/>
              <a:cs typeface="Arial"/>
            </a:endParaRPr>
          </a:p>
          <a:p>
            <a:pPr marL="342900" lvl="0" indent="-342900" algn="l" defTabSz="457200">
              <a:spcBef>
                <a:spcPct val="20000"/>
              </a:spcBef>
              <a:buClr>
                <a:srgbClr val="E98F3A"/>
              </a:buClr>
              <a:buFont typeface="Arial" pitchFamily="-1" charset="0"/>
              <a:buChar char="•"/>
            </a:pPr>
            <a:r>
              <a:rPr lang="en-GB" sz="2000" b="1" i="0" dirty="0">
                <a:solidFill>
                  <a:srgbClr val="F8971D"/>
                </a:solidFill>
                <a:latin typeface="Arial"/>
                <a:cs typeface="Arial"/>
              </a:rPr>
              <a:t>How must consent be recorded? </a:t>
            </a: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  <a:defRPr/>
            </a:pPr>
            <a:r>
              <a:rPr lang="en-GB" sz="2000" i="0" dirty="0" smtClean="0">
                <a:latin typeface="Arial"/>
                <a:cs typeface="Arial"/>
              </a:rPr>
              <a:t>	Written </a:t>
            </a:r>
            <a:r>
              <a:rPr lang="en-GB" sz="2000" i="0" dirty="0">
                <a:latin typeface="Arial"/>
                <a:cs typeface="Arial"/>
              </a:rPr>
              <a:t>evidence of consent is </a:t>
            </a:r>
            <a:r>
              <a:rPr lang="en-GB" sz="2000" i="0" dirty="0" smtClean="0">
                <a:latin typeface="Arial"/>
                <a:cs typeface="Arial"/>
              </a:rPr>
              <a:t>NOT legally </a:t>
            </a:r>
            <a:r>
              <a:rPr lang="en-GB" sz="2000" i="0" dirty="0">
                <a:latin typeface="Arial"/>
                <a:cs typeface="Arial"/>
              </a:rPr>
              <a:t>required (but </a:t>
            </a:r>
            <a:r>
              <a:rPr lang="en-GB" sz="2000" i="0" dirty="0" smtClean="0">
                <a:latin typeface="Arial"/>
                <a:cs typeface="Arial"/>
              </a:rPr>
              <a:t>good 	practice</a:t>
            </a:r>
            <a:r>
              <a:rPr lang="en-GB" sz="2000" i="0" dirty="0"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67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/>
          </p:cNvSpPr>
          <p:nvPr/>
        </p:nvSpPr>
        <p:spPr bwMode="auto">
          <a:xfrm>
            <a:off x="650875" y="1079500"/>
            <a:ext cx="7559675" cy="19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eaLnBrk="0" hangingPunct="0"/>
            <a:r>
              <a:rPr lang="en-GB" sz="2800" i="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Legal Requirements - </a:t>
            </a:r>
            <a:r>
              <a:rPr lang="en-GB" sz="2800" b="1" i="0" dirty="0" smtClean="0">
                <a:latin typeface="Arial"/>
                <a:cs typeface="Arial"/>
              </a:rPr>
              <a:t>Drug trials:</a:t>
            </a:r>
          </a:p>
          <a:p>
            <a:pPr algn="l" defTabSz="457200" eaLnBrk="0" hangingPunct="0"/>
            <a:endParaRPr lang="en-GB" sz="800" b="1" i="0" dirty="0" smtClean="0">
              <a:latin typeface="Arial"/>
              <a:cs typeface="Arial"/>
            </a:endParaRPr>
          </a:p>
          <a:p>
            <a:pPr algn="l" defTabSz="457200" eaLnBrk="0" hangingPunct="0"/>
            <a:r>
              <a:rPr lang="en-GB" sz="1800" b="1" i="0" dirty="0" smtClean="0">
                <a:latin typeface="Arial"/>
                <a:cs typeface="Arial"/>
              </a:rPr>
              <a:t>Medicines </a:t>
            </a:r>
            <a:r>
              <a:rPr lang="en-GB" sz="1800" b="1" i="0" dirty="0">
                <a:latin typeface="Arial"/>
                <a:cs typeface="Arial"/>
              </a:rPr>
              <a:t>for Human Use (Clinical Trials) Regulations 2004</a:t>
            </a:r>
            <a:endParaRPr lang="en-GB" sz="1800" b="1" i="0" dirty="0" smtClean="0">
              <a:latin typeface="Arial"/>
              <a:cs typeface="Arial"/>
            </a:endParaRPr>
          </a:p>
          <a:p>
            <a:pPr algn="l" defTabSz="457200" eaLnBrk="0" hangingPunct="0"/>
            <a:endParaRPr lang="en-US" sz="2800" i="0" dirty="0">
              <a:solidFill>
                <a:srgbClr val="2F2B6D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50874" y="2200910"/>
            <a:ext cx="8127365" cy="42611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Clr>
                <a:srgbClr val="E98F3A"/>
              </a:buClr>
              <a:buFont typeface="Arial" pitchFamily="-1" charset="0"/>
              <a:buChar char="•"/>
            </a:pPr>
            <a:r>
              <a:rPr lang="en-GB" sz="2000" b="1" i="0" dirty="0" smtClean="0">
                <a:solidFill>
                  <a:srgbClr val="F8971D"/>
                </a:solidFill>
                <a:latin typeface="Arial"/>
                <a:cs typeface="Arial"/>
              </a:rPr>
              <a:t>What </a:t>
            </a:r>
            <a:r>
              <a:rPr lang="en-GB" sz="2000" b="1" i="0" dirty="0">
                <a:solidFill>
                  <a:srgbClr val="F8971D"/>
                </a:solidFill>
                <a:latin typeface="Arial"/>
                <a:cs typeface="Arial"/>
              </a:rPr>
              <a:t>information must be provided? </a:t>
            </a: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  <a:defRPr/>
            </a:pPr>
            <a:r>
              <a:rPr lang="en-GB" sz="2000" i="0" dirty="0" smtClean="0">
                <a:latin typeface="Arial"/>
                <a:cs typeface="Arial"/>
              </a:rPr>
              <a:t>	Information </a:t>
            </a:r>
            <a:r>
              <a:rPr lang="en-GB" sz="2000" i="0" dirty="0">
                <a:latin typeface="Arial"/>
                <a:cs typeface="Arial"/>
              </a:rPr>
              <a:t>on the </a:t>
            </a:r>
            <a:r>
              <a:rPr lang="en-GB" sz="2000" b="1" i="0" dirty="0">
                <a:latin typeface="Arial"/>
                <a:cs typeface="Arial"/>
              </a:rPr>
              <a:t>nature, significance, implications and risks </a:t>
            </a:r>
            <a:r>
              <a:rPr lang="en-GB" sz="2000" b="1" i="0" dirty="0" smtClean="0">
                <a:latin typeface="Arial"/>
                <a:cs typeface="Arial"/>
              </a:rPr>
              <a:t>	</a:t>
            </a:r>
            <a:r>
              <a:rPr lang="en-GB" sz="2000" i="0" dirty="0" smtClean="0">
                <a:latin typeface="Arial"/>
                <a:cs typeface="Arial"/>
              </a:rPr>
              <a:t>of </a:t>
            </a:r>
            <a:r>
              <a:rPr lang="en-GB" sz="2000" i="0" dirty="0">
                <a:latin typeface="Arial"/>
                <a:cs typeface="Arial"/>
              </a:rPr>
              <a:t>the </a:t>
            </a:r>
            <a:r>
              <a:rPr lang="en-GB" sz="2000" i="0" dirty="0" smtClean="0">
                <a:latin typeface="Arial"/>
                <a:cs typeface="Arial"/>
              </a:rPr>
              <a:t>trial</a:t>
            </a: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  <a:defRPr/>
            </a:pPr>
            <a:endParaRPr lang="en-GB" sz="2000" i="0" dirty="0" smtClean="0">
              <a:latin typeface="Arial"/>
              <a:cs typeface="Arial"/>
            </a:endParaRPr>
          </a:p>
          <a:p>
            <a:pPr marL="342900" lvl="0" indent="-342900" algn="l" defTabSz="457200">
              <a:spcBef>
                <a:spcPct val="20000"/>
              </a:spcBef>
              <a:buClr>
                <a:srgbClr val="E98F3A"/>
              </a:buClr>
              <a:buFont typeface="Arial" pitchFamily="-1" charset="0"/>
              <a:buChar char="•"/>
            </a:pPr>
            <a:r>
              <a:rPr lang="en-GB" sz="2000" b="1" i="0" dirty="0">
                <a:solidFill>
                  <a:srgbClr val="F8971D"/>
                </a:solidFill>
                <a:latin typeface="Arial"/>
                <a:cs typeface="Arial"/>
              </a:rPr>
              <a:t>How?  </a:t>
            </a:r>
          </a:p>
          <a:p>
            <a:pPr lvl="0" algn="l" defTabSz="457200">
              <a:spcBef>
                <a:spcPct val="20000"/>
              </a:spcBef>
              <a:buClr>
                <a:srgbClr val="E98F3A"/>
              </a:buClr>
            </a:pPr>
            <a:r>
              <a:rPr lang="en-GB" sz="2000" b="1" i="0" dirty="0" smtClean="0">
                <a:latin typeface="Arial"/>
                <a:cs typeface="Arial"/>
              </a:rPr>
              <a:t>	Prior interview </a:t>
            </a:r>
            <a:r>
              <a:rPr lang="en-GB" sz="2000" i="0" dirty="0">
                <a:latin typeface="Arial"/>
                <a:cs typeface="Arial"/>
              </a:rPr>
              <a:t>with the investigator or a member of the </a:t>
            </a:r>
            <a:r>
              <a:rPr lang="en-GB" sz="2000" i="0" dirty="0" smtClean="0">
                <a:latin typeface="Arial"/>
                <a:cs typeface="Arial"/>
              </a:rPr>
              <a:t>	investigating </a:t>
            </a:r>
            <a:r>
              <a:rPr lang="en-GB" sz="2000" i="0" dirty="0">
                <a:latin typeface="Arial"/>
                <a:cs typeface="Arial"/>
              </a:rPr>
              <a:t>team </a:t>
            </a:r>
            <a:r>
              <a:rPr lang="en-GB" sz="2000" i="0" dirty="0" smtClean="0">
                <a:latin typeface="Arial"/>
                <a:cs typeface="Arial"/>
              </a:rPr>
              <a:t>(information </a:t>
            </a:r>
            <a:r>
              <a:rPr lang="en-GB" sz="2000" i="0" dirty="0">
                <a:latin typeface="Arial"/>
                <a:cs typeface="Arial"/>
              </a:rPr>
              <a:t>sheets, may be used in addition</a:t>
            </a:r>
            <a:r>
              <a:rPr lang="en-GB" sz="2000" i="0" dirty="0" smtClean="0">
                <a:latin typeface="Arial"/>
                <a:cs typeface="Arial"/>
              </a:rPr>
              <a:t>).</a:t>
            </a: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  <a:defRPr/>
            </a:pPr>
            <a:endParaRPr lang="en-GB" sz="2000" i="0" dirty="0">
              <a:latin typeface="Arial"/>
              <a:cs typeface="Arial"/>
            </a:endParaRPr>
          </a:p>
          <a:p>
            <a:pPr marL="342900" indent="-342900" algn="l" defTabSz="457200">
              <a:spcBef>
                <a:spcPct val="20000"/>
              </a:spcBef>
              <a:buClr>
                <a:srgbClr val="E98F3A"/>
              </a:buClr>
              <a:buFont typeface="Arial" pitchFamily="-1" charset="0"/>
              <a:buChar char="•"/>
            </a:pPr>
            <a:r>
              <a:rPr lang="en-GB" sz="2000" b="1" i="0" dirty="0">
                <a:solidFill>
                  <a:srgbClr val="F8971D"/>
                </a:solidFill>
                <a:latin typeface="Arial"/>
                <a:cs typeface="Arial"/>
              </a:rPr>
              <a:t>How must consent be recorded? </a:t>
            </a: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  <a:defRPr/>
            </a:pPr>
            <a:r>
              <a:rPr lang="en-GB" sz="2000" b="1" i="0" dirty="0" smtClean="0">
                <a:latin typeface="Arial"/>
                <a:cs typeface="Arial"/>
              </a:rPr>
              <a:t>	In </a:t>
            </a:r>
            <a:r>
              <a:rPr lang="en-GB" sz="2000" b="1" i="0" dirty="0">
                <a:latin typeface="Arial"/>
                <a:cs typeface="Arial"/>
              </a:rPr>
              <a:t>writing</a:t>
            </a:r>
            <a:r>
              <a:rPr lang="en-GB" sz="2000" i="0" dirty="0">
                <a:latin typeface="Arial"/>
                <a:cs typeface="Arial"/>
              </a:rPr>
              <a:t>. Dated and signed, or otherwise </a:t>
            </a:r>
            <a:r>
              <a:rPr lang="en-GB" sz="2000" i="0" dirty="0" smtClean="0">
                <a:latin typeface="Arial"/>
                <a:cs typeface="Arial"/>
              </a:rPr>
              <a:t>marked </a:t>
            </a:r>
            <a:r>
              <a:rPr lang="en-GB" sz="2000" i="0" dirty="0">
                <a:latin typeface="Arial"/>
                <a:cs typeface="Arial"/>
              </a:rPr>
              <a:t>by the </a:t>
            </a:r>
            <a:r>
              <a:rPr lang="en-GB" sz="2000" i="0" dirty="0" smtClean="0">
                <a:latin typeface="Arial"/>
                <a:cs typeface="Arial"/>
              </a:rPr>
              <a:t>	participant</a:t>
            </a:r>
            <a:endParaRPr lang="en-GB" sz="200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22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416000"/>
            <a:ext cx="7560000" cy="50000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Applying a proportionate approach to pragmatic </a:t>
            </a:r>
            <a:r>
              <a:rPr lang="en-GB" sz="20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clinical trials involving medicines (CTIMPs)</a:t>
            </a:r>
            <a: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  <a:t/>
            </a:r>
            <a:b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</a:br>
            <a:endParaRPr lang="en-GB" sz="26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HCP may be considered to be a “</a:t>
            </a:r>
            <a:r>
              <a:rPr lang="en-GB" sz="26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member of the investigating team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” for “prior interview”</a:t>
            </a:r>
          </a:p>
          <a:p>
            <a:pPr eaLnBrk="1" hangingPunct="1">
              <a:buClr>
                <a:srgbClr val="E98F3A"/>
              </a:buClr>
            </a:pPr>
            <a:endParaRPr lang="en-GB" sz="26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Interview/consent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process can take place at time of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consultation</a:t>
            </a:r>
          </a:p>
          <a:p>
            <a:pPr eaLnBrk="1" hangingPunct="1">
              <a:buClr>
                <a:srgbClr val="E98F3A"/>
              </a:buClr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Information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sheet can be brief (</a:t>
            </a:r>
            <a:r>
              <a:rPr lang="en-GB" sz="2600" i="1" dirty="0">
                <a:latin typeface="Arial" pitchFamily="-1" charset="0"/>
                <a:ea typeface="Arial" pitchFamily="-1" charset="0"/>
                <a:cs typeface="Arial" pitchFamily="-1" charset="0"/>
              </a:rPr>
              <a:t>nature, significance, implications and </a:t>
            </a:r>
            <a:r>
              <a:rPr lang="en-GB" sz="26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risks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) as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research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very close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to clinical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practice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416000"/>
            <a:ext cx="7560000" cy="48662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  <a:t>Applying a proportionate approach to pragmatic </a:t>
            </a:r>
            <a:r>
              <a:rPr lang="en-GB" sz="26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clinical trials (CTIMPs): Short Information Sheet</a:t>
            </a:r>
            <a: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  <a:t/>
            </a:r>
            <a:b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</a:br>
            <a:r>
              <a:rPr lang="en-GB" sz="1500" dirty="0">
                <a:latin typeface="Arial" pitchFamily="-1" charset="0"/>
                <a:ea typeface="Arial" pitchFamily="-1" charset="0"/>
                <a:cs typeface="Arial" pitchFamily="-1" charset="0"/>
              </a:rPr>
              <a:t/>
            </a:r>
            <a:br>
              <a:rPr lang="en-GB" sz="1500" dirty="0">
                <a:latin typeface="Arial" pitchFamily="-1" charset="0"/>
                <a:ea typeface="Arial" pitchFamily="-1" charset="0"/>
                <a:cs typeface="Arial" pitchFamily="-1" charset="0"/>
              </a:rPr>
            </a:br>
            <a:r>
              <a:rPr lang="en-GB" sz="1500" dirty="0">
                <a:latin typeface="Arial" pitchFamily="-1" charset="0"/>
                <a:ea typeface="Arial" pitchFamily="-1" charset="0"/>
                <a:cs typeface="Arial" pitchFamily="-1" charset="0"/>
              </a:rPr>
              <a:t/>
            </a:r>
            <a:br>
              <a:rPr lang="en-GB" sz="1500" dirty="0">
                <a:latin typeface="Arial" pitchFamily="-1" charset="0"/>
                <a:ea typeface="Arial" pitchFamily="-1" charset="0"/>
                <a:cs typeface="Arial" pitchFamily="-1" charset="0"/>
              </a:rPr>
            </a:b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Some information in traditional information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sheets does not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directly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support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informed consent e.g.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specific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timing of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visits</a:t>
            </a: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travel expenses</a:t>
            </a: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indemnity</a:t>
            </a: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complaints procedures</a:t>
            </a: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who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has reviewed the study etc. </a:t>
            </a:r>
            <a:endParaRPr lang="en-GB" sz="26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More ‘supporting information’/participant ‘manual’ 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May confuse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rather than promote genuine understanding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if part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of a single,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long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information sheet and may be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irrelevant for pragmatic trials</a:t>
            </a:r>
          </a:p>
        </p:txBody>
      </p:sp>
    </p:spTree>
    <p:extLst>
      <p:ext uri="{BB962C8B-B14F-4D97-AF65-F5344CB8AC3E}">
        <p14:creationId xmlns:p14="http://schemas.microsoft.com/office/powerpoint/2010/main" val="29601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314400"/>
            <a:ext cx="7560000" cy="51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400" b="1" dirty="0">
                <a:latin typeface="Arial" pitchFamily="-1" charset="0"/>
                <a:ea typeface="Arial" pitchFamily="-1" charset="0"/>
                <a:cs typeface="Arial" pitchFamily="-1" charset="0"/>
              </a:rPr>
              <a:t>Applying a proportionate approach to pragmatic </a:t>
            </a:r>
            <a:r>
              <a:rPr lang="en-GB" sz="24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clinical trials (CTIMPs): Layered Approach</a:t>
            </a:r>
            <a: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  <a:t/>
            </a:r>
            <a:b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</a:br>
            <a:endParaRPr lang="en-GB" sz="2600" b="1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‘Short Information Sheet’ provides sufficient information to support informed consent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Short info sheet explains how to access u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ser-friendly further information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(e.g.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paper and/or online) in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one or more additional layers </a:t>
            </a:r>
            <a:endParaRPr lang="en-GB" sz="26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Participants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control the amount of information they access (beyond that needed to support informed consent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)</a:t>
            </a: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cument"/>
          <p:cNvSpPr>
            <a:spLocks noEditPoints="1" noChangeArrowheads="1"/>
          </p:cNvSpPr>
          <p:nvPr/>
        </p:nvSpPr>
        <p:spPr bwMode="auto">
          <a:xfrm rot="10800000">
            <a:off x="4817900" y="1896912"/>
            <a:ext cx="3717600" cy="422956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ocument"/>
          <p:cNvSpPr>
            <a:spLocks noEditPoints="1" noChangeArrowheads="1"/>
          </p:cNvSpPr>
          <p:nvPr/>
        </p:nvSpPr>
        <p:spPr bwMode="auto">
          <a:xfrm rot="10800000">
            <a:off x="702000" y="1908808"/>
            <a:ext cx="3717600" cy="42176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2"/>
          </p:nvPr>
        </p:nvSpPr>
        <p:spPr bwMode="auto">
          <a:xfrm>
            <a:off x="702000" y="2123566"/>
            <a:ext cx="3780000" cy="377626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8971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Research Title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8971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REC Reference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8971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EudraCT No</a:t>
            </a:r>
            <a:r>
              <a:rPr lang="en-GB" dirty="0" smtClean="0">
                <a:solidFill>
                  <a:srgbClr val="F8971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./EU </a:t>
            </a:r>
            <a:r>
              <a:rPr lang="en-GB" dirty="0">
                <a:solidFill>
                  <a:srgbClr val="F8971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trial </a:t>
            </a:r>
            <a:r>
              <a:rPr lang="en-GB" dirty="0" smtClean="0">
                <a:solidFill>
                  <a:srgbClr val="F8971D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number</a:t>
            </a:r>
          </a:p>
          <a:p>
            <a:endParaRPr lang="en-GB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Why am I being asked to take part in this research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?</a:t>
            </a:r>
          </a:p>
          <a:p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Do I have to take part? </a:t>
            </a:r>
            <a:endParaRPr lang="en-GB" sz="1800" b="1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What will happen to me if I take part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?</a:t>
            </a:r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9460" name="Content Placeholder 3"/>
          <p:cNvSpPr>
            <a:spLocks noGrp="1"/>
          </p:cNvSpPr>
          <p:nvPr>
            <p:ph sz="quarter" idx="13"/>
          </p:nvPr>
        </p:nvSpPr>
        <p:spPr bwMode="auto">
          <a:xfrm>
            <a:off x="4817900" y="2122020"/>
            <a:ext cx="3780000" cy="39388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What are the risks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?</a:t>
            </a:r>
          </a:p>
          <a:p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Will my taking part in this study be kept confidential? </a:t>
            </a:r>
            <a:endParaRPr lang="en-GB" sz="1800" b="1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Who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is organising and funding the research? </a:t>
            </a:r>
            <a:endParaRPr lang="en-GB" sz="1800" b="1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Further Information (online/paper)</a:t>
            </a:r>
          </a:p>
          <a:p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Contact 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Details</a:t>
            </a:r>
            <a:endParaRPr lang="en-GB" sz="18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2000" y="856064"/>
            <a:ext cx="78959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cs typeface="Arial" pitchFamily="34" charset="0"/>
              </a:rPr>
              <a:t>Suggested “Short Information Sheet</a:t>
            </a:r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”</a:t>
            </a:r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Possible </a:t>
            </a:r>
            <a:r>
              <a:rPr lang="en-GB" sz="2000" b="1" dirty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c</a:t>
            </a:r>
            <a:r>
              <a:rPr lang="en-GB" sz="2000" b="1" dirty="0" smtClean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onsent procedure for </a:t>
            </a:r>
            <a:r>
              <a:rPr lang="en-GB" sz="2000" b="1" dirty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p</a:t>
            </a:r>
            <a:r>
              <a:rPr lang="en-GB" sz="2000" b="1" dirty="0" smtClean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ragmatic clinical </a:t>
            </a:r>
            <a:r>
              <a:rPr lang="en-GB" sz="2000" b="1" dirty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trial of </a:t>
            </a:r>
            <a:r>
              <a:rPr lang="en-GB" sz="2000" b="1" dirty="0" smtClean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licensed statins (Point of Care: GP </a:t>
            </a:r>
            <a:r>
              <a:rPr lang="en-GB" sz="2000" b="1" dirty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Surgery</a:t>
            </a:r>
            <a:r>
              <a:rPr lang="en-GB" sz="2000" b="1" dirty="0" smtClean="0">
                <a:solidFill>
                  <a:srgbClr val="332A86"/>
                </a:solidFill>
                <a:ea typeface="Arial" pitchFamily="-1" charset="0"/>
                <a:cs typeface="Arial" pitchFamily="-1" charset="0"/>
              </a:rPr>
              <a:t>)</a:t>
            </a:r>
            <a:endParaRPr lang="en-US" b="1" dirty="0">
              <a:solidFill>
                <a:srgbClr val="332A86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01100" y="1998000"/>
            <a:ext cx="7560000" cy="42961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E98F3A"/>
              </a:buClr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verbally 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explains</a:t>
            </a:r>
            <a:r>
              <a:rPr lang="en-GB" sz="1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:</a:t>
            </a:r>
          </a:p>
          <a:p>
            <a:pPr marL="0" indent="0">
              <a:buClr>
                <a:srgbClr val="E98F3A"/>
              </a:buClr>
              <a:buNone/>
            </a:pPr>
            <a:endParaRPr lang="en-GB" sz="1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lvl="1">
              <a:buClr>
                <a:srgbClr val="E98F3A"/>
              </a:buClr>
              <a:buFont typeface="Wingdings" panose="05000000000000000000" pitchFamily="2" charset="2"/>
              <a:buChar char="Ø"/>
            </a:pP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You would </a:t>
            </a:r>
            <a:r>
              <a:rPr lang="en-GB" sz="1800" i="1" dirty="0">
                <a:latin typeface="Arial" pitchFamily="-1" charset="0"/>
                <a:ea typeface="Arial" pitchFamily="-1" charset="0"/>
                <a:cs typeface="Arial" pitchFamily="-1" charset="0"/>
              </a:rPr>
              <a:t>benefit from </a:t>
            </a: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statin BUT uncertainty regarding </a:t>
            </a:r>
            <a:r>
              <a:rPr lang="en-GB" sz="1800" i="1" dirty="0">
                <a:latin typeface="Arial" pitchFamily="-1" charset="0"/>
                <a:ea typeface="Arial" pitchFamily="-1" charset="0"/>
                <a:cs typeface="Arial" pitchFamily="-1" charset="0"/>
              </a:rPr>
              <a:t>which licensed </a:t>
            </a: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statin </a:t>
            </a:r>
            <a:r>
              <a:rPr lang="en-GB" sz="1800" i="1" dirty="0">
                <a:latin typeface="Arial" pitchFamily="-1" charset="0"/>
                <a:ea typeface="Arial" pitchFamily="-1" charset="0"/>
                <a:cs typeface="Arial" pitchFamily="-1" charset="0"/>
              </a:rPr>
              <a:t>is </a:t>
            </a: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best.</a:t>
            </a:r>
          </a:p>
          <a:p>
            <a:pPr lvl="1">
              <a:buClr>
                <a:srgbClr val="E98F3A"/>
              </a:buClr>
              <a:buFont typeface="Wingdings" panose="05000000000000000000" pitchFamily="2" charset="2"/>
              <a:buChar char="Ø"/>
            </a:pP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We </a:t>
            </a:r>
            <a:r>
              <a:rPr lang="en-GB" sz="1800" i="1" dirty="0">
                <a:latin typeface="Arial" pitchFamily="-1" charset="0"/>
                <a:ea typeface="Arial" pitchFamily="-1" charset="0"/>
                <a:cs typeface="Arial" pitchFamily="-1" charset="0"/>
              </a:rPr>
              <a:t>wish to find out </a:t>
            </a: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by </a:t>
            </a:r>
            <a:r>
              <a:rPr lang="en-GB" sz="1800" i="1" dirty="0">
                <a:latin typeface="Arial" pitchFamily="-1" charset="0"/>
                <a:ea typeface="Arial" pitchFamily="-1" charset="0"/>
                <a:cs typeface="Arial" pitchFamily="-1" charset="0"/>
              </a:rPr>
              <a:t>asking you to take part in a </a:t>
            </a: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research </a:t>
            </a:r>
            <a:r>
              <a:rPr lang="en-GB" sz="1800" i="1" dirty="0">
                <a:latin typeface="Arial" pitchFamily="-1" charset="0"/>
                <a:ea typeface="Arial" pitchFamily="-1" charset="0"/>
                <a:cs typeface="Arial" pitchFamily="-1" charset="0"/>
              </a:rPr>
              <a:t>trial</a:t>
            </a:r>
            <a:r>
              <a:rPr lang="en-GB" sz="1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.</a:t>
            </a:r>
          </a:p>
          <a:p>
            <a:pPr marL="0" indent="0">
              <a:buClr>
                <a:srgbClr val="E98F3A"/>
              </a:buClr>
              <a:buNone/>
            </a:pPr>
            <a:endParaRPr lang="en-GB" sz="1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>
              <a:buClr>
                <a:srgbClr val="E98F3A"/>
              </a:buClr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gives patient 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‘Short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Participant Information 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Sheet’ to read </a:t>
            </a:r>
            <a:r>
              <a:rPr lang="en-GB" sz="1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(with link </a:t>
            </a:r>
            <a:r>
              <a:rPr lang="en-GB" sz="1800" dirty="0">
                <a:latin typeface="Arial" pitchFamily="-1" charset="0"/>
                <a:ea typeface="Arial" pitchFamily="-1" charset="0"/>
                <a:cs typeface="Arial" pitchFamily="-1" charset="0"/>
              </a:rPr>
              <a:t>to further online </a:t>
            </a:r>
            <a:r>
              <a:rPr lang="en-GB" sz="1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information</a:t>
            </a:r>
            <a:r>
              <a:rPr lang="en-GB" sz="1800" dirty="0">
                <a:latin typeface="Arial" pitchFamily="-1" charset="0"/>
                <a:ea typeface="Arial" pitchFamily="-1" charset="0"/>
                <a:cs typeface="Arial" pitchFamily="-1" charset="0"/>
              </a:rPr>
              <a:t>)</a:t>
            </a:r>
            <a:endParaRPr lang="en-GB" sz="18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>
              <a:buClr>
                <a:srgbClr val="E98F3A"/>
              </a:buClr>
              <a:buNone/>
            </a:pPr>
            <a:endParaRPr lang="en-GB" sz="1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>
              <a:buClr>
                <a:srgbClr val="E98F3A"/>
              </a:buClr>
            </a:pP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asks 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“</a:t>
            </a:r>
            <a:r>
              <a:rPr lang="en-GB" sz="1800" b="1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any questions?”</a:t>
            </a:r>
          </a:p>
          <a:p>
            <a:pPr marL="0" indent="0">
              <a:buClr>
                <a:srgbClr val="E98F3A"/>
              </a:buClr>
              <a:buNone/>
            </a:pPr>
            <a:endParaRPr lang="en-GB" sz="1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>
              <a:buClr>
                <a:srgbClr val="E98F3A"/>
              </a:buClr>
            </a:pPr>
            <a:r>
              <a:rPr lang="en-GB" sz="1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If </a:t>
            </a:r>
            <a:r>
              <a:rPr lang="en-GB" sz="1800" dirty="0">
                <a:latin typeface="Arial" pitchFamily="-1" charset="0"/>
                <a:ea typeface="Arial" pitchFamily="-1" charset="0"/>
                <a:cs typeface="Arial" pitchFamily="-1" charset="0"/>
              </a:rPr>
              <a:t>patient </a:t>
            </a:r>
            <a:r>
              <a:rPr lang="en-GB" sz="1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agrees: 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written consent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documented </a:t>
            </a:r>
            <a:r>
              <a:rPr lang="en-GB" sz="1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(electronically/hard copy)</a:t>
            </a:r>
          </a:p>
          <a:p>
            <a:pPr>
              <a:buClr>
                <a:srgbClr val="E98F3A"/>
              </a:buClr>
            </a:pPr>
            <a:endParaRPr lang="en-GB" sz="1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>
              <a:buClr>
                <a:srgbClr val="E98F3A"/>
              </a:buClr>
            </a:pP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Patient/participant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receives allocated (standard) treatment </a:t>
            </a:r>
            <a:r>
              <a:rPr lang="en-GB" sz="18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- data collected </a:t>
            </a:r>
            <a:r>
              <a:rPr lang="en-GB" sz="1800" b="1" dirty="0">
                <a:latin typeface="Arial" pitchFamily="-1" charset="0"/>
                <a:ea typeface="Arial" pitchFamily="-1" charset="0"/>
                <a:cs typeface="Arial" pitchFamily="-1" charset="0"/>
              </a:rPr>
              <a:t>from their medical records</a:t>
            </a:r>
            <a:endParaRPr lang="en-GB" sz="1800" b="1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8846" y="2369820"/>
            <a:ext cx="3455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i="0" dirty="0" smtClean="0">
                <a:latin typeface="+mj-lt"/>
              </a:rPr>
              <a:t>Thank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5364480"/>
            <a:ext cx="8061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i="0" dirty="0">
                <a:latin typeface="+mj-lt"/>
              </a:rPr>
              <a:t>This presentation is designed to provide general information only. </a:t>
            </a:r>
            <a:endParaRPr lang="en-GB" sz="1600" i="0" dirty="0" smtClean="0">
              <a:latin typeface="+mj-lt"/>
            </a:endParaRPr>
          </a:p>
          <a:p>
            <a:r>
              <a:rPr lang="en-GB" sz="1600" i="0" dirty="0" smtClean="0">
                <a:latin typeface="+mj-lt"/>
              </a:rPr>
              <a:t>Our </a:t>
            </a:r>
            <a:r>
              <a:rPr lang="en-GB" sz="1600" i="0" dirty="0">
                <a:latin typeface="+mj-lt"/>
              </a:rPr>
              <a:t>website Terms and Conditions apply </a:t>
            </a:r>
            <a:r>
              <a:rPr lang="en-GB" sz="1600" i="0" u="sng" dirty="0">
                <a:latin typeface="+mj-lt"/>
                <a:hlinkClick r:id="rId2"/>
              </a:rPr>
              <a:t>www.hra.nhs.uk</a:t>
            </a:r>
            <a:endParaRPr lang="en-GB" sz="16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53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7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416000"/>
            <a:ext cx="7560000" cy="46952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buClr>
                <a:srgbClr val="E98F3A"/>
              </a:buClr>
            </a:pP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Seeking informed consent is central to the conduct of ethical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research</a:t>
            </a: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It respects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a person’s right to determine what happens to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them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BUT: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Consent procedures sometimes applied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too rigidly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with little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sensitivity to the values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at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stake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different kinds of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research i.e. without proportionality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01100" y="2644170"/>
            <a:ext cx="756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i="0" dirty="0">
                <a:latin typeface="+mn-lt"/>
              </a:rPr>
              <a:t>Forthcoming HRA </a:t>
            </a:r>
            <a:r>
              <a:rPr lang="en-GB" i="0" dirty="0" smtClean="0">
                <a:latin typeface="+mn-lt"/>
              </a:rPr>
              <a:t>Guidance</a:t>
            </a:r>
            <a:r>
              <a:rPr lang="en-GB" i="0" dirty="0">
                <a:latin typeface="+mn-lt"/>
              </a:rPr>
              <a:t>: </a:t>
            </a:r>
            <a:endParaRPr lang="en-GB" i="0" dirty="0" smtClean="0">
              <a:latin typeface="+mn-lt"/>
            </a:endParaRPr>
          </a:p>
          <a:p>
            <a:pPr algn="l"/>
            <a:endParaRPr lang="en-GB" dirty="0">
              <a:latin typeface="+mn-lt"/>
            </a:endParaRPr>
          </a:p>
          <a:p>
            <a:pPr algn="l"/>
            <a:r>
              <a:rPr lang="en-GB" sz="3200" dirty="0" smtClean="0">
                <a:latin typeface="+mn-lt"/>
              </a:rPr>
              <a:t>“</a:t>
            </a:r>
            <a:r>
              <a:rPr lang="en-GB" sz="3200" dirty="0">
                <a:latin typeface="+mn-lt"/>
              </a:rPr>
              <a:t>Applying a proportionate approach to the process of seeking consent”</a:t>
            </a:r>
          </a:p>
        </p:txBody>
      </p:sp>
    </p:spTree>
    <p:extLst>
      <p:ext uri="{BB962C8B-B14F-4D97-AF65-F5344CB8AC3E}">
        <p14:creationId xmlns:p14="http://schemas.microsoft.com/office/powerpoint/2010/main" val="26533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 smtClean="0">
                <a:solidFill>
                  <a:srgbClr val="332A86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What We Did:</a:t>
            </a:r>
            <a:endParaRPr lang="en-US" dirty="0">
              <a:solidFill>
                <a:srgbClr val="332A86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2000" y="1981440"/>
            <a:ext cx="7560000" cy="43904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buClr>
                <a:srgbClr val="E98F3A"/>
              </a:buClr>
            </a:pP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October/November 2014 - </a:t>
            </a:r>
            <a:r>
              <a:rPr lang="en-GB" sz="20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HRA call for comment 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on draft guidance </a:t>
            </a:r>
            <a:r>
              <a:rPr lang="en-GB" sz="20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“Seeking </a:t>
            </a:r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Informed Consent for Simple and Efficient Trials in the NHS</a:t>
            </a:r>
            <a:r>
              <a:rPr lang="en-GB" sz="20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”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0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/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103 written responses </a:t>
            </a: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received: </a:t>
            </a:r>
          </a:p>
          <a:p>
            <a:pPr lvl="1" eaLnBrk="1" hangingPunct="1"/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25 from organisations </a:t>
            </a:r>
          </a:p>
          <a:p>
            <a:pPr lvl="1" eaLnBrk="1" hangingPunct="1"/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78 from 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individuals</a:t>
            </a:r>
          </a:p>
          <a:p>
            <a:pPr marL="457200" lvl="1" indent="0" eaLnBrk="1" hangingPunct="1">
              <a:buNone/>
            </a:pPr>
            <a:endParaRPr lang="en-GB" sz="20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0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Public </a:t>
            </a:r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dialogue exercise 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on public </a:t>
            </a: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attitudes 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regarding recruitment </a:t>
            </a: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of participants in health 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research</a:t>
            </a:r>
          </a:p>
          <a:p>
            <a:pPr marL="457200" lvl="1" indent="0" eaLnBrk="1" hangingPunct="1">
              <a:buNone/>
            </a:pPr>
            <a:endParaRPr lang="en-GB" sz="20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lvl="1" eaLnBrk="1" hangingPunct="1"/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Forthcoming HRA </a:t>
            </a: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Draft Guidance: </a:t>
            </a:r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“Applying a </a:t>
            </a:r>
            <a:r>
              <a:rPr lang="en-GB" sz="2100" b="1" dirty="0">
                <a:latin typeface="Arial" pitchFamily="-1" charset="0"/>
                <a:ea typeface="Arial" pitchFamily="-1" charset="0"/>
                <a:cs typeface="Arial" pitchFamily="-1" charset="0"/>
              </a:rPr>
              <a:t>proportionate</a:t>
            </a:r>
            <a:r>
              <a:rPr lang="en-GB" sz="2000" b="1" dirty="0">
                <a:latin typeface="Arial" pitchFamily="-1" charset="0"/>
                <a:ea typeface="Arial" pitchFamily="-1" charset="0"/>
                <a:cs typeface="Arial" pitchFamily="-1" charset="0"/>
              </a:rPr>
              <a:t> approach to the process of seeking consent”</a:t>
            </a:r>
          </a:p>
          <a:p>
            <a:pPr marL="457200" lvl="1" indent="0" eaLnBrk="1" hangingPunct="1">
              <a:buNone/>
            </a:pPr>
            <a:endParaRPr lang="en-GB" sz="20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43000" y="541200"/>
            <a:ext cx="13578840" cy="900000"/>
          </a:xfrm>
        </p:spPr>
        <p:txBody>
          <a:bodyPr>
            <a:noAutofit/>
          </a:bodyPr>
          <a:lstStyle/>
          <a:p>
            <a:r>
              <a:rPr lang="en-GB" sz="25000" b="1" dirty="0" smtClean="0"/>
              <a:t/>
            </a:r>
            <a:br>
              <a:rPr lang="en-GB" sz="25000" b="1" dirty="0" smtClean="0"/>
            </a:br>
            <a:r>
              <a:rPr lang="en-GB" sz="25000" b="1" dirty="0" smtClean="0"/>
              <a:t/>
            </a:r>
            <a:br>
              <a:rPr lang="en-GB" sz="25000" b="1" dirty="0" smtClean="0"/>
            </a:br>
            <a:r>
              <a:rPr lang="en-GB" sz="25000" b="1" dirty="0" smtClean="0"/>
              <a:t>Be proportionate</a:t>
            </a:r>
            <a:endParaRPr lang="en-GB" sz="25000" b="1" dirty="0"/>
          </a:p>
        </p:txBody>
      </p:sp>
    </p:spTree>
    <p:extLst>
      <p:ext uri="{BB962C8B-B14F-4D97-AF65-F5344CB8AC3E}">
        <p14:creationId xmlns:p14="http://schemas.microsoft.com/office/powerpoint/2010/main" val="482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100" y="1722120"/>
            <a:ext cx="7560000" cy="280416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FFC000"/>
                </a:solidFill>
              </a:rPr>
              <a:t>Summary: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7200" dirty="0" smtClean="0"/>
              <a:t>Be proportionate!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3042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416000"/>
            <a:ext cx="7560000" cy="47409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The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methods and procedures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used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and the 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information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provided should be proportionate to:</a:t>
            </a:r>
          </a:p>
          <a:p>
            <a:pPr eaLnBrk="1" hangingPunct="1">
              <a:buClr>
                <a:srgbClr val="E98F3A"/>
              </a:buClr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  <a:t>The nature and the complexity of the </a:t>
            </a:r>
            <a:r>
              <a:rPr lang="en-GB" sz="26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research</a:t>
            </a:r>
            <a:endParaRPr lang="en-GB" sz="26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  <a:t>The risks, burdens and potential benefits </a:t>
            </a:r>
            <a:r>
              <a:rPr lang="en-GB" sz="2600" dirty="0">
                <a:latin typeface="Arial" pitchFamily="-1" charset="0"/>
                <a:ea typeface="Arial" pitchFamily="-1" charset="0"/>
                <a:cs typeface="Arial" pitchFamily="-1" charset="0"/>
              </a:rPr>
              <a:t>(to the participants and/or society</a:t>
            </a:r>
            <a:r>
              <a:rPr lang="en-GB" sz="26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)</a:t>
            </a: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600" b="1" dirty="0">
                <a:latin typeface="Arial" pitchFamily="-1" charset="0"/>
                <a:ea typeface="Arial" pitchFamily="-1" charset="0"/>
                <a:cs typeface="Arial" pitchFamily="-1" charset="0"/>
              </a:rPr>
              <a:t>The ethical issues at </a:t>
            </a:r>
            <a:r>
              <a:rPr lang="en-GB" sz="26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stake</a:t>
            </a:r>
            <a:endParaRPr lang="en-GB" sz="2600" b="1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416000"/>
            <a:ext cx="7560000" cy="44361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Clr>
                <a:srgbClr val="E98F3A"/>
              </a:buClr>
              <a:buNone/>
            </a:pPr>
            <a:endParaRPr lang="en-GB" sz="26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4000" dirty="0">
                <a:latin typeface="Arial" pitchFamily="-1" charset="0"/>
                <a:ea typeface="Arial" pitchFamily="-1" charset="0"/>
                <a:cs typeface="Arial" pitchFamily="-1" charset="0"/>
              </a:rPr>
              <a:t>The closer the research is to standard clinical practice, </a:t>
            </a:r>
            <a:r>
              <a:rPr lang="en-GB" sz="4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the </a:t>
            </a:r>
            <a:r>
              <a:rPr lang="en-GB" sz="4000" dirty="0">
                <a:latin typeface="Arial" pitchFamily="-1" charset="0"/>
                <a:ea typeface="Arial" pitchFamily="-1" charset="0"/>
                <a:cs typeface="Arial" pitchFamily="-1" charset="0"/>
              </a:rPr>
              <a:t>less need there is to provide patients and service users with detailed and lengthy </a:t>
            </a:r>
            <a:r>
              <a:rPr lang="en-GB" sz="4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42730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415998"/>
            <a:ext cx="7560000" cy="507793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31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Applying </a:t>
            </a:r>
            <a:r>
              <a:rPr lang="en-GB" sz="3100" b="1" dirty="0">
                <a:latin typeface="Arial" pitchFamily="-1" charset="0"/>
                <a:ea typeface="Arial" pitchFamily="-1" charset="0"/>
                <a:cs typeface="Arial" pitchFamily="-1" charset="0"/>
              </a:rPr>
              <a:t>a proportionate approach to pragmatic t</a:t>
            </a:r>
            <a:r>
              <a:rPr lang="en-GB" sz="3100" b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rials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9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Pragmatic trials compare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the effects of accepted or </a:t>
            </a: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licensed interventions/therapies/medicines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in the context of current clinical </a:t>
            </a: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practice</a:t>
            </a:r>
          </a:p>
          <a:p>
            <a:pPr eaLnBrk="1" hangingPunct="1">
              <a:buClr>
                <a:srgbClr val="E98F3A"/>
              </a:buClr>
            </a:pPr>
            <a:endParaRPr lang="en-GB" sz="2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Involve low risks/levels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of </a:t>
            </a: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burden </a:t>
            </a:r>
            <a:r>
              <a:rPr lang="en-GB" sz="2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‘no </a:t>
            </a:r>
            <a:r>
              <a:rPr lang="en-GB" sz="2800" i="1" dirty="0">
                <a:latin typeface="Arial" pitchFamily="-1" charset="0"/>
                <a:ea typeface="Arial" pitchFamily="-1" charset="0"/>
                <a:cs typeface="Arial" pitchFamily="-1" charset="0"/>
              </a:rPr>
              <a:t>higher than </a:t>
            </a:r>
            <a:r>
              <a:rPr lang="en-GB" sz="2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standard </a:t>
            </a:r>
            <a:r>
              <a:rPr lang="en-GB" sz="2800" i="1" dirty="0">
                <a:latin typeface="Arial" pitchFamily="-1" charset="0"/>
                <a:ea typeface="Arial" pitchFamily="-1" charset="0"/>
                <a:cs typeface="Arial" pitchFamily="-1" charset="0"/>
              </a:rPr>
              <a:t>medical </a:t>
            </a:r>
            <a:r>
              <a:rPr lang="en-GB" sz="2800" i="1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care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’ </a:t>
            </a: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(e.g. MHRA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category A trials) </a:t>
            </a:r>
          </a:p>
          <a:p>
            <a:pPr eaLnBrk="1" hangingPunct="1">
              <a:buClr>
                <a:srgbClr val="E98F3A"/>
              </a:buClr>
            </a:pPr>
            <a:endParaRPr lang="en-GB" sz="28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N.B. UK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Clinical Trials Regulations apply where drug patient receives decided by protocol </a:t>
            </a: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(not by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HCP as part of clinical care) even </a:t>
            </a: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if trial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only involves licensed medicines in routine </a:t>
            </a: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use</a:t>
            </a:r>
          </a:p>
          <a:p>
            <a:pPr eaLnBrk="1" hangingPunct="1">
              <a:buClr>
                <a:srgbClr val="E98F3A"/>
              </a:buClr>
            </a:pPr>
            <a:endParaRPr lang="en-GB" sz="2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8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Consent </a:t>
            </a:r>
            <a:r>
              <a:rPr lang="en-GB" sz="2800" dirty="0">
                <a:latin typeface="Arial" pitchFamily="-1" charset="0"/>
                <a:ea typeface="Arial" pitchFamily="-1" charset="0"/>
                <a:cs typeface="Arial" pitchFamily="-1" charset="0"/>
              </a:rPr>
              <a:t>procedures can comply with the law without placing an undue burden on patient or HCP </a:t>
            </a:r>
          </a:p>
          <a:p>
            <a:pPr eaLnBrk="1" hangingPunct="1">
              <a:buClr>
                <a:srgbClr val="E98F3A"/>
              </a:buClr>
            </a:pPr>
            <a:endParaRPr lang="en-GB" sz="280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endParaRPr lang="en-GB" sz="280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-HRA_Slide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HS Style">
  <a:themeElements>
    <a:clrScheme name="HRA">
      <a:dk1>
        <a:srgbClr val="332A86"/>
      </a:dk1>
      <a:lt1>
        <a:sysClr val="window" lastClr="FFFFFF"/>
      </a:lt1>
      <a:dk2>
        <a:srgbClr val="332A86"/>
      </a:dk2>
      <a:lt2>
        <a:srgbClr val="FFFFFF"/>
      </a:lt2>
      <a:accent1>
        <a:srgbClr val="F8971D"/>
      </a:accent1>
      <a:accent2>
        <a:srgbClr val="00ADC6"/>
      </a:accent2>
      <a:accent3>
        <a:srgbClr val="5BBF21"/>
      </a:accent3>
      <a:accent4>
        <a:srgbClr val="83389B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RA Lead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RA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NHS-HRA_SlideMaster.potx</Template>
  <TotalTime>2413</TotalTime>
  <Words>599</Words>
  <Application>Microsoft Office PowerPoint</Application>
  <PresentationFormat>On-screen Show (4:3)</PresentationFormat>
  <Paragraphs>134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NHS-HRA_SlideMaster</vt:lpstr>
      <vt:lpstr>NHS Style</vt:lpstr>
      <vt:lpstr>HRA Lead pages</vt:lpstr>
      <vt:lpstr>HRA pages</vt:lpstr>
      <vt:lpstr>Applying a proportionate approach to the process of seeking consent </vt:lpstr>
      <vt:lpstr>PowerPoint Presentation</vt:lpstr>
      <vt:lpstr>PowerPoint Presentation</vt:lpstr>
      <vt:lpstr>What We Did:</vt:lpstr>
      <vt:lpstr>  Be proportionate</vt:lpstr>
      <vt:lpstr>Summary:  Be proportionate!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Suggested “Short Information Sheet”</vt:lpstr>
      <vt:lpstr>Possible consent procedure for pragmatic clinical trial of licensed statins (Point of Care: GP Surgery)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goes here in one,  two or three lines</dc:title>
  <dc:creator>Keith Vernege</dc:creator>
  <cp:lastModifiedBy>User</cp:lastModifiedBy>
  <cp:revision>300</cp:revision>
  <cp:lastPrinted>2013-03-12T09:35:03Z</cp:lastPrinted>
  <dcterms:created xsi:type="dcterms:W3CDTF">2013-06-10T12:57:26Z</dcterms:created>
  <dcterms:modified xsi:type="dcterms:W3CDTF">2016-11-04T17:38:44Z</dcterms:modified>
</cp:coreProperties>
</file>