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797675" cy="9926638"/>
  <p:defaultTextStyle>
    <a:defPPr>
      <a:defRPr lang="en-US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6" y="-102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F032A329-DA65-4719-8DCB-6DDF05DD3328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3011EA55-A1E1-422F-8E0B-022003F71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83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4388" y="744538"/>
            <a:ext cx="26289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1EA55-A1E1-422F-8E0B-022003F714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5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0" y="1212606"/>
            <a:ext cx="4812030" cy="258361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1" y="1212606"/>
            <a:ext cx="14079643" cy="258361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33949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340" y="7065331"/>
            <a:ext cx="9445837" cy="199833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1623" y="7065331"/>
            <a:ext cx="9445837" cy="199833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0" y="9602678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8" y="9602678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0" cy="5130773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5" y="1205595"/>
            <a:ext cx="11955815" cy="25843119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3" y="21195983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3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3" y="23698289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340" y="1212604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7065331"/>
            <a:ext cx="19248120" cy="19983383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340" y="28065054"/>
            <a:ext cx="4990254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157" y="28065054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207" y="28065054"/>
            <a:ext cx="4990254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014787"/>
            <a:ext cx="5606018" cy="37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203200" y="1434641"/>
            <a:ext cx="16932924" cy="3494546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1600" b="1" dirty="0">
                <a:solidFill>
                  <a:srgbClr val="0070C0"/>
                </a:solidFill>
              </a:rPr>
              <a:t>The </a:t>
            </a:r>
            <a:r>
              <a:rPr lang="en-GB" sz="21600" b="1" dirty="0" smtClean="0">
                <a:solidFill>
                  <a:srgbClr val="0070C0"/>
                </a:solidFill>
              </a:rPr>
              <a:t>Importance </a:t>
            </a:r>
            <a:r>
              <a:rPr lang="en-GB" sz="21600" b="1" dirty="0">
                <a:solidFill>
                  <a:srgbClr val="0070C0"/>
                </a:solidFill>
              </a:rPr>
              <a:t>of oversight in Trials </a:t>
            </a:r>
            <a:r>
              <a:rPr lang="en-GB" sz="21600" b="1" dirty="0" smtClean="0">
                <a:solidFill>
                  <a:srgbClr val="0070C0"/>
                </a:solidFill>
              </a:rPr>
              <a:t>within </a:t>
            </a:r>
            <a:r>
              <a:rPr lang="en-GB" sz="21600" b="1" dirty="0">
                <a:solidFill>
                  <a:srgbClr val="0070C0"/>
                </a:solidFill>
              </a:rPr>
              <a:t>Cohorts (</a:t>
            </a:r>
            <a:r>
              <a:rPr lang="en-GB" sz="21600" b="1" dirty="0" err="1">
                <a:solidFill>
                  <a:srgbClr val="0070C0"/>
                </a:solidFill>
              </a:rPr>
              <a:t>TwiCs</a:t>
            </a:r>
            <a:r>
              <a:rPr lang="en-GB" sz="21600" b="1" dirty="0">
                <a:solidFill>
                  <a:srgbClr val="0070C0"/>
                </a:solidFill>
              </a:rPr>
              <a:t> ): experiences from the Community Ageing Research 75+ (CARE 75+) </a:t>
            </a:r>
            <a:r>
              <a:rPr lang="en-GB" sz="21600" b="1" dirty="0" smtClean="0">
                <a:solidFill>
                  <a:srgbClr val="0070C0"/>
                </a:solidFill>
              </a:rPr>
              <a:t>study</a:t>
            </a:r>
            <a:endParaRPr lang="en-GB" sz="21600" b="1" dirty="0">
              <a:solidFill>
                <a:srgbClr val="0070C0"/>
              </a:solidFill>
            </a:endParaRPr>
          </a:p>
          <a:p>
            <a:pPr algn="l"/>
            <a:r>
              <a:rPr lang="en-GB" sz="12800" b="1" dirty="0" smtClean="0">
                <a:solidFill>
                  <a:srgbClr val="0070C0"/>
                </a:solidFill>
              </a:rPr>
              <a:t>Lesley Brown</a:t>
            </a:r>
            <a:r>
              <a:rPr lang="en-GB" sz="12800" b="1" baseline="30000" dirty="0" smtClean="0">
                <a:solidFill>
                  <a:srgbClr val="0070C0"/>
                </a:solidFill>
              </a:rPr>
              <a:t>1*</a:t>
            </a:r>
            <a:r>
              <a:rPr lang="en-GB" sz="12800" b="1" dirty="0" smtClean="0">
                <a:solidFill>
                  <a:srgbClr val="0070C0"/>
                </a:solidFill>
              </a:rPr>
              <a:t>, </a:t>
            </a:r>
            <a:r>
              <a:rPr lang="en-GB" sz="12800" b="1" dirty="0">
                <a:solidFill>
                  <a:srgbClr val="0070C0"/>
                </a:solidFill>
              </a:rPr>
              <a:t>Anne </a:t>
            </a:r>
            <a:r>
              <a:rPr lang="en-GB" sz="12800" b="1" dirty="0" smtClean="0">
                <a:solidFill>
                  <a:srgbClr val="0070C0"/>
                </a:solidFill>
              </a:rPr>
              <a:t>Heaven</a:t>
            </a:r>
            <a:r>
              <a:rPr lang="en-GB" sz="12800" b="1" baseline="30000" dirty="0">
                <a:solidFill>
                  <a:srgbClr val="0070C0"/>
                </a:solidFill>
              </a:rPr>
              <a:t>1</a:t>
            </a:r>
            <a:r>
              <a:rPr lang="en-GB" sz="12800" b="1" dirty="0" smtClean="0">
                <a:solidFill>
                  <a:srgbClr val="0070C0"/>
                </a:solidFill>
              </a:rPr>
              <a:t>, </a:t>
            </a:r>
            <a:r>
              <a:rPr lang="en-GB" sz="12800" b="1" dirty="0">
                <a:solidFill>
                  <a:srgbClr val="0070C0"/>
                </a:solidFill>
              </a:rPr>
              <a:t>John </a:t>
            </a:r>
            <a:r>
              <a:rPr lang="en-GB" sz="12800" b="1" dirty="0" smtClean="0">
                <a:solidFill>
                  <a:srgbClr val="0070C0"/>
                </a:solidFill>
              </a:rPr>
              <a:t>Young</a:t>
            </a:r>
            <a:r>
              <a:rPr lang="en-GB" sz="12800" b="1" baseline="30000" dirty="0">
                <a:solidFill>
                  <a:srgbClr val="0070C0"/>
                </a:solidFill>
              </a:rPr>
              <a:t>1</a:t>
            </a:r>
            <a:r>
              <a:rPr lang="en-GB" sz="12800" b="1" dirty="0" smtClean="0">
                <a:solidFill>
                  <a:srgbClr val="0070C0"/>
                </a:solidFill>
              </a:rPr>
              <a:t>, </a:t>
            </a:r>
            <a:r>
              <a:rPr lang="en-GB" sz="12800" b="1" baseline="30000" dirty="0">
                <a:solidFill>
                  <a:srgbClr val="0070C0"/>
                </a:solidFill>
              </a:rPr>
              <a:t>2</a:t>
            </a:r>
            <a:r>
              <a:rPr lang="en-GB" sz="12800" b="1" dirty="0" smtClean="0">
                <a:solidFill>
                  <a:srgbClr val="0070C0"/>
                </a:solidFill>
              </a:rPr>
              <a:t>, </a:t>
            </a:r>
            <a:r>
              <a:rPr lang="en-GB" sz="12800" b="1" dirty="0">
                <a:solidFill>
                  <a:srgbClr val="0070C0"/>
                </a:solidFill>
              </a:rPr>
              <a:t>Andrew </a:t>
            </a:r>
            <a:r>
              <a:rPr lang="en-GB" sz="12800" b="1" dirty="0" smtClean="0">
                <a:solidFill>
                  <a:srgbClr val="0070C0"/>
                </a:solidFill>
              </a:rPr>
              <a:t>Clegg</a:t>
            </a:r>
            <a:r>
              <a:rPr lang="en-GB" sz="12800" b="1" baseline="30000" dirty="0" smtClean="0">
                <a:solidFill>
                  <a:srgbClr val="0070C0"/>
                </a:solidFill>
              </a:rPr>
              <a:t>1</a:t>
            </a:r>
            <a:r>
              <a:rPr lang="en-GB" sz="12800" b="1" dirty="0" smtClean="0">
                <a:solidFill>
                  <a:srgbClr val="0070C0"/>
                </a:solidFill>
              </a:rPr>
              <a:t>,</a:t>
            </a:r>
            <a:r>
              <a:rPr lang="en-GB" sz="12800" b="1" baseline="30000" dirty="0" smtClean="0">
                <a:solidFill>
                  <a:srgbClr val="0070C0"/>
                </a:solidFill>
              </a:rPr>
              <a:t>2</a:t>
            </a:r>
            <a:endParaRPr lang="en-GB" sz="12800" b="1" baseline="30000" dirty="0">
              <a:solidFill>
                <a:srgbClr val="0070C0"/>
              </a:solidFill>
            </a:endParaRPr>
          </a:p>
          <a:p>
            <a:pPr algn="l"/>
            <a:endParaRPr lang="en-GB" sz="12800" b="1" baseline="30000" dirty="0">
              <a:solidFill>
                <a:srgbClr val="0070C0"/>
              </a:solidFill>
            </a:endParaRPr>
          </a:p>
          <a:p>
            <a:pPr algn="l"/>
            <a:r>
              <a:rPr lang="en-GB" sz="9600" b="1" baseline="30000" dirty="0" smtClean="0">
                <a:solidFill>
                  <a:srgbClr val="0070C0"/>
                </a:solidFill>
              </a:rPr>
              <a:t>1</a:t>
            </a:r>
            <a:r>
              <a:rPr lang="en-GB" sz="9600" b="1" dirty="0" smtClean="0">
                <a:solidFill>
                  <a:srgbClr val="0070C0"/>
                </a:solidFill>
              </a:rPr>
              <a:t>Bradford </a:t>
            </a:r>
            <a:r>
              <a:rPr lang="en-GB" sz="9600" b="1" dirty="0">
                <a:solidFill>
                  <a:srgbClr val="0070C0"/>
                </a:solidFill>
              </a:rPr>
              <a:t>Institute for Health Research, Bradford Teaching Hospitals NHS </a:t>
            </a:r>
            <a:r>
              <a:rPr lang="en-GB" sz="9600" b="1" dirty="0" smtClean="0">
                <a:solidFill>
                  <a:srgbClr val="0070C0"/>
                </a:solidFill>
              </a:rPr>
              <a:t>Foundation Trust; </a:t>
            </a:r>
            <a:r>
              <a:rPr lang="en-GB" sz="9600" b="1" baseline="30000" dirty="0" smtClean="0">
                <a:solidFill>
                  <a:srgbClr val="0070C0"/>
                </a:solidFill>
              </a:rPr>
              <a:t>2</a:t>
            </a:r>
            <a:r>
              <a:rPr lang="en-GB" sz="9600" b="1" dirty="0" smtClean="0">
                <a:solidFill>
                  <a:srgbClr val="0070C0"/>
                </a:solidFill>
              </a:rPr>
              <a:t>Academic </a:t>
            </a:r>
            <a:r>
              <a:rPr lang="en-GB" sz="9600" b="1" dirty="0">
                <a:solidFill>
                  <a:srgbClr val="0070C0"/>
                </a:solidFill>
              </a:rPr>
              <a:t>Unit of Elderly Care </a:t>
            </a:r>
            <a:r>
              <a:rPr lang="en-GB" sz="9600" b="1" dirty="0" smtClean="0">
                <a:solidFill>
                  <a:srgbClr val="0070C0"/>
                </a:solidFill>
              </a:rPr>
              <a:t>and    Rehabilitation</a:t>
            </a:r>
            <a:r>
              <a:rPr lang="en-GB" sz="9600" b="1" dirty="0">
                <a:solidFill>
                  <a:srgbClr val="0070C0"/>
                </a:solidFill>
              </a:rPr>
              <a:t>, University of </a:t>
            </a:r>
            <a:r>
              <a:rPr lang="en-GB" sz="9600" b="1" dirty="0" smtClean="0">
                <a:solidFill>
                  <a:srgbClr val="0070C0"/>
                </a:solidFill>
              </a:rPr>
              <a:t>Leeds</a:t>
            </a:r>
          </a:p>
          <a:p>
            <a:pPr algn="l"/>
            <a:r>
              <a:rPr lang="en-GB" sz="9600" b="1" dirty="0" smtClean="0">
                <a:solidFill>
                  <a:srgbClr val="0070C0"/>
                </a:solidFill>
              </a:rPr>
              <a:t>*Correspondence </a:t>
            </a:r>
            <a:r>
              <a:rPr lang="en-GB" sz="9600" b="1" dirty="0">
                <a:solidFill>
                  <a:srgbClr val="0070C0"/>
                </a:solidFill>
              </a:rPr>
              <a:t>to: </a:t>
            </a:r>
            <a:r>
              <a:rPr lang="en-GB" sz="9600" b="1" dirty="0" err="1" smtClean="0">
                <a:solidFill>
                  <a:srgbClr val="0070C0"/>
                </a:solidFill>
              </a:rPr>
              <a:t>L.Brown</a:t>
            </a:r>
            <a:r>
              <a:rPr lang="en-GB" sz="9600" b="1" dirty="0" smtClean="0">
                <a:solidFill>
                  <a:srgbClr val="0070C0"/>
                </a:solidFill>
              </a:rPr>
              <a:t>. Tel</a:t>
            </a:r>
            <a:r>
              <a:rPr lang="en-GB" sz="9600" b="1" dirty="0">
                <a:solidFill>
                  <a:srgbClr val="0070C0"/>
                </a:solidFill>
              </a:rPr>
              <a:t>: (+44) 01274 383906; Email: lesley.brown@bthft.nhs.uk</a:t>
            </a:r>
            <a:br>
              <a:rPr lang="en-GB" sz="9600" b="1" dirty="0">
                <a:solidFill>
                  <a:srgbClr val="0070C0"/>
                </a:solidFill>
              </a:rPr>
            </a:br>
            <a:endParaRPr lang="en-GB" sz="9600" b="1" dirty="0">
              <a:solidFill>
                <a:srgbClr val="0070C0"/>
              </a:solidFill>
            </a:endParaRPr>
          </a:p>
          <a:p>
            <a:pPr algn="l"/>
            <a:r>
              <a:rPr lang="en-GB" sz="12800" b="1" dirty="0" smtClean="0">
                <a:solidFill>
                  <a:srgbClr val="0070C0"/>
                </a:solidFill>
              </a:rPr>
              <a:t> </a:t>
            </a:r>
            <a:endParaRPr lang="en-GB" sz="12800" b="1" dirty="0">
              <a:solidFill>
                <a:srgbClr val="0070C0"/>
              </a:solidFill>
            </a:endParaRPr>
          </a:p>
          <a:p>
            <a:pPr algn="l"/>
            <a:endParaRPr lang="en-GB" sz="12800" b="1" dirty="0" smtClean="0">
              <a:solidFill>
                <a:srgbClr val="0070C0"/>
              </a:solidFill>
            </a:endParaRPr>
          </a:p>
          <a:p>
            <a:pPr algn="l"/>
            <a:r>
              <a:rPr lang="en-GB" sz="12800" b="1" dirty="0" smtClean="0">
                <a:solidFill>
                  <a:srgbClr val="0070C0"/>
                </a:solidFill>
              </a:rPr>
              <a:t>Contact. Lesley.Brown@bthft.nhs.uk</a:t>
            </a:r>
            <a:endParaRPr lang="en-GB" sz="12800" b="1" dirty="0">
              <a:solidFill>
                <a:srgbClr val="0070C0"/>
              </a:solidFill>
            </a:endParaRPr>
          </a:p>
          <a:p>
            <a:pPr algn="l"/>
            <a:endParaRPr lang="en-GB" sz="26400" b="1" dirty="0" smtClean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1174" y="8536362"/>
            <a:ext cx="20396826" cy="5308225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pPr defTabSz="2951893"/>
            <a:r>
              <a:rPr lang="en-GB" sz="4000" b="1" dirty="0">
                <a:solidFill>
                  <a:srgbClr val="2D2D8A">
                    <a:lumMod val="75000"/>
                  </a:srgbClr>
                </a:solidFill>
              </a:rPr>
              <a:t>Introduction</a:t>
            </a: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The </a:t>
            </a: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Community Ageing Research 75+ (CARE 75+) study is using a </a:t>
            </a:r>
            <a:r>
              <a:rPr lang="en-GB" sz="3200" b="1" dirty="0" err="1">
                <a:solidFill>
                  <a:srgbClr val="2D2D8A">
                    <a:lumMod val="75000"/>
                  </a:srgbClr>
                </a:solidFill>
              </a:rPr>
              <a:t>TwiCs</a:t>
            </a: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 design to build ageing and frailty research capacity as part of the </a:t>
            </a: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NIHR Collaboration </a:t>
            </a: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for Leadership in Applied Health Research and Care, Yorkshire &amp; Humber (NIHR CLAHRC </a:t>
            </a: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Y&amp;H</a:t>
            </a: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).  CARE 75+ is recruiting community-dwelling older people (&gt;75years) from GP practices across the UK.  </a:t>
            </a:r>
            <a:endParaRPr lang="en-GB" sz="3200" b="1" dirty="0" smtClean="0">
              <a:solidFill>
                <a:srgbClr val="2D2D8A">
                  <a:lumMod val="75000"/>
                </a:srgbClr>
              </a:solidFill>
            </a:endParaRP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endParaRPr lang="en-GB" sz="3200" b="1" dirty="0" smtClean="0">
              <a:solidFill>
                <a:srgbClr val="2D2D8A">
                  <a:lumMod val="75000"/>
                </a:srgbClr>
              </a:solidFill>
            </a:endParaRP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CARE </a:t>
            </a: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75+ captures health, social and economic data and is a platform for qualitative research, feasibility studies and for future intervention trials. There are particular </a:t>
            </a: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challenges </a:t>
            </a: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of being involved in multiple </a:t>
            </a: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studies which have relevance </a:t>
            </a: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for older populations with problems including frailty, disability and cognitive impairment.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1391" y="16225060"/>
            <a:ext cx="9661009" cy="10573527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pPr defTabSz="2951893"/>
            <a:r>
              <a:rPr lang="en-GB" sz="4000" b="1" dirty="0" smtClean="0">
                <a:solidFill>
                  <a:srgbClr val="2D2D8A">
                    <a:lumMod val="75000"/>
                  </a:srgbClr>
                </a:solidFill>
              </a:rPr>
              <a:t>The challenges</a:t>
            </a:r>
            <a:r>
              <a:rPr lang="en-GB" sz="3600" b="1" dirty="0" smtClean="0">
                <a:solidFill>
                  <a:srgbClr val="2D2D8A">
                    <a:lumMod val="75000"/>
                  </a:srgbClr>
                </a:solidFill>
              </a:rPr>
              <a:t> </a:t>
            </a: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Initial </a:t>
            </a: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consent procedure into the cohort is complex as researchers need to explain about potential requests for future study participation, </a:t>
            </a: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about </a:t>
            </a: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control data and data linkage. </a:t>
            </a:r>
            <a:endParaRPr lang="en-GB" sz="3200" b="1" dirty="0" smtClean="0">
              <a:solidFill>
                <a:srgbClr val="2D2D8A">
                  <a:lumMod val="75000"/>
                </a:srgbClr>
              </a:solidFill>
            </a:endParaRP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2D2D8A">
                  <a:lumMod val="75000"/>
                </a:srgbClr>
              </a:solidFill>
            </a:endParaRP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Our </a:t>
            </a: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experience indicates additional challenges when sub-studies start recruiting including the potential confusion between participant involvement in CARE75+ and involvement in the sub-studies: participants not recognising the discreet nature of the different studies.  </a:t>
            </a:r>
            <a:endParaRPr lang="en-GB" sz="3200" b="1" dirty="0" smtClean="0">
              <a:solidFill>
                <a:srgbClr val="2D2D8A">
                  <a:lumMod val="75000"/>
                </a:srgbClr>
              </a:solidFill>
            </a:endParaRP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2D2D8A">
                  <a:lumMod val="75000"/>
                </a:srgbClr>
              </a:solidFill>
            </a:endParaRP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E</a:t>
            </a: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xcessive </a:t>
            </a: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approaches for participation in sub-studies may reduce retention rates for the cohort if participants become fed up with requests and drop out.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97404" y="14606587"/>
            <a:ext cx="9578196" cy="15018860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pPr defTabSz="2951893"/>
            <a:r>
              <a:rPr lang="en-GB" sz="4000" b="1" dirty="0">
                <a:solidFill>
                  <a:srgbClr val="2D2D8A">
                    <a:lumMod val="75000"/>
                  </a:srgbClr>
                </a:solidFill>
              </a:rPr>
              <a:t>To meet these </a:t>
            </a:r>
            <a:r>
              <a:rPr lang="en-GB" sz="4000" b="1" dirty="0" smtClean="0">
                <a:solidFill>
                  <a:srgbClr val="2D2D8A">
                    <a:lumMod val="75000"/>
                  </a:srgbClr>
                </a:solidFill>
              </a:rPr>
              <a:t>challenges </a:t>
            </a: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We have staggered invitations so participants are not receiving information about multiple studies at one </a:t>
            </a:r>
            <a:r>
              <a:rPr lang="en-GB" sz="3200" b="1">
                <a:solidFill>
                  <a:srgbClr val="2D2D8A">
                    <a:lumMod val="75000"/>
                  </a:srgbClr>
                </a:solidFill>
              </a:rPr>
              <a:t>time </a:t>
            </a:r>
            <a:r>
              <a:rPr lang="en-GB" sz="3200" b="1" smtClean="0">
                <a:solidFill>
                  <a:srgbClr val="2D2D8A">
                    <a:lumMod val="75000"/>
                  </a:srgbClr>
                </a:solidFill>
              </a:rPr>
              <a:t>point.</a:t>
            </a:r>
            <a:endParaRPr lang="en-GB" sz="3200" b="1" dirty="0">
              <a:solidFill>
                <a:srgbClr val="2D2D8A">
                  <a:lumMod val="75000"/>
                </a:srgbClr>
              </a:solidFill>
            </a:endParaRPr>
          </a:p>
          <a:p>
            <a:pPr defTabSz="2951893"/>
            <a:endParaRPr lang="en-GB" sz="3200" b="1" dirty="0">
              <a:solidFill>
                <a:srgbClr val="2D2D8A">
                  <a:lumMod val="75000"/>
                </a:srgbClr>
              </a:solidFill>
            </a:endParaRP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We </a:t>
            </a: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have worked alongside our patient and public group, the Frailty Oversight Group (FOG).  They have scrutinised potential sub-studies to ensure there is no replication of outcome measures and therefore no unnecessary burden for participants</a:t>
            </a: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.</a:t>
            </a:r>
            <a:endParaRPr lang="en-GB" sz="3200" b="1" dirty="0">
              <a:solidFill>
                <a:srgbClr val="2D2D8A">
                  <a:lumMod val="75000"/>
                </a:srgbClr>
              </a:solidFill>
            </a:endParaRP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endParaRPr lang="en-GB" sz="3200" b="1" dirty="0" smtClean="0">
              <a:solidFill>
                <a:srgbClr val="2D2D8A">
                  <a:lumMod val="75000"/>
                </a:srgbClr>
              </a:solidFill>
            </a:endParaRP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The </a:t>
            </a: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FOG have observed researchers undertaking consent and assessments and provided feedback to improve the process</a:t>
            </a: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.</a:t>
            </a:r>
          </a:p>
          <a:p>
            <a:pPr defTabSz="2951893"/>
            <a:endParaRPr lang="en-GB" sz="3200" b="1" dirty="0" smtClean="0">
              <a:solidFill>
                <a:srgbClr val="2D2D8A">
                  <a:lumMod val="75000"/>
                </a:srgbClr>
              </a:solidFill>
            </a:endParaRP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2D2D8A">
                    <a:lumMod val="75000"/>
                  </a:srgbClr>
                </a:solidFill>
              </a:rPr>
              <a:t>We continue to work with our patient and public group to improve branding of information sheets and consent forms to ensure clarity and discrimination between CARE 75+ and sub-studies.</a:t>
            </a: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2D2D8A">
                  <a:lumMod val="75000"/>
                </a:srgbClr>
              </a:solidFill>
            </a:endParaRPr>
          </a:p>
          <a:p>
            <a:pPr marL="457200" indent="-457200" defTabSz="2951893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2D2D8A">
                    <a:lumMod val="75000"/>
                  </a:srgbClr>
                </a:solidFill>
              </a:rPr>
              <a:t>We provide regular communications via newsletters to inform of new up-and-coming studies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599" y="29119591"/>
            <a:ext cx="104457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research was funded by the CLAHRC Yorkshire and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Humber. The views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expressed are the views of the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authors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and not necessarily those of the NHS, the NIHR or the Department of Health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4014787"/>
            <a:ext cx="5605200" cy="37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U:\Academic Unit\Shared Documents\Projects\CLAHRC2\CARE study\24. Publicity\EventPhotos\Brenda and Ron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4014787"/>
            <a:ext cx="4905206" cy="37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400" y="4014787"/>
            <a:ext cx="5605200" cy="372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165" y="4014787"/>
            <a:ext cx="5604132" cy="372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5735">
            <a:off x="15213594" y="28127803"/>
            <a:ext cx="2604399" cy="180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200" y="128587"/>
            <a:ext cx="5991538" cy="1043216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866" y="1931975"/>
            <a:ext cx="3534134" cy="15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179" y="28688665"/>
            <a:ext cx="3526421" cy="153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4014787"/>
            <a:ext cx="213868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85">
            <a:off x="17238461" y="14232082"/>
            <a:ext cx="1874083" cy="223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-25400" y="7672387"/>
            <a:ext cx="213868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800" y="20600148"/>
            <a:ext cx="2671737" cy="162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7354">
            <a:off x="4682624" y="14755947"/>
            <a:ext cx="2520385" cy="257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757">
            <a:off x="5804827" y="25410363"/>
            <a:ext cx="2667000" cy="287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77" y="21563831"/>
            <a:ext cx="2808805" cy="18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7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442</Words>
  <Application>Microsoft Office PowerPoint</Application>
  <PresentationFormat>Custom</PresentationFormat>
  <Paragraphs>30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Brown</dc:creator>
  <cp:lastModifiedBy>Hotdesk</cp:lastModifiedBy>
  <cp:revision>86</cp:revision>
  <cp:lastPrinted>2016-10-11T13:34:01Z</cp:lastPrinted>
  <dcterms:created xsi:type="dcterms:W3CDTF">2006-08-16T00:00:00Z</dcterms:created>
  <dcterms:modified xsi:type="dcterms:W3CDTF">2016-11-30T08:58:09Z</dcterms:modified>
</cp:coreProperties>
</file>